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74"/>
  </p:notesMasterIdLst>
  <p:sldIdLst>
    <p:sldId id="256" r:id="rId2"/>
    <p:sldId id="620" r:id="rId3"/>
    <p:sldId id="509" r:id="rId4"/>
    <p:sldId id="1126" r:id="rId5"/>
    <p:sldId id="1136" r:id="rId6"/>
    <p:sldId id="1237" r:id="rId7"/>
    <p:sldId id="1341" r:id="rId8"/>
    <p:sldId id="1466" r:id="rId9"/>
    <p:sldId id="1349" r:id="rId10"/>
    <p:sldId id="1467" r:id="rId11"/>
    <p:sldId id="1355" r:id="rId12"/>
    <p:sldId id="1468" r:id="rId13"/>
    <p:sldId id="1363" r:id="rId14"/>
    <p:sldId id="1469" r:id="rId15"/>
    <p:sldId id="1364" r:id="rId16"/>
    <p:sldId id="1470" r:id="rId17"/>
    <p:sldId id="1471" r:id="rId18"/>
    <p:sldId id="1472" r:id="rId19"/>
    <p:sldId id="1473" r:id="rId20"/>
    <p:sldId id="1474" r:id="rId21"/>
    <p:sldId id="1475" r:id="rId22"/>
    <p:sldId id="1477" r:id="rId23"/>
    <p:sldId id="1476" r:id="rId24"/>
    <p:sldId id="1479" r:id="rId25"/>
    <p:sldId id="1480" r:id="rId26"/>
    <p:sldId id="1481" r:id="rId27"/>
    <p:sldId id="1483" r:id="rId28"/>
    <p:sldId id="1484" r:id="rId29"/>
    <p:sldId id="1485" r:id="rId30"/>
    <p:sldId id="1486" r:id="rId31"/>
    <p:sldId id="1487" r:id="rId32"/>
    <p:sldId id="1488" r:id="rId33"/>
    <p:sldId id="1489" r:id="rId34"/>
    <p:sldId id="1490" r:id="rId35"/>
    <p:sldId id="1491" r:id="rId36"/>
    <p:sldId id="1492" r:id="rId37"/>
    <p:sldId id="1494" r:id="rId38"/>
    <p:sldId id="1495" r:id="rId39"/>
    <p:sldId id="1496" r:id="rId40"/>
    <p:sldId id="1497" r:id="rId41"/>
    <p:sldId id="1498" r:id="rId42"/>
    <p:sldId id="1499" r:id="rId43"/>
    <p:sldId id="1500" r:id="rId44"/>
    <p:sldId id="1501" r:id="rId45"/>
    <p:sldId id="1504" r:id="rId46"/>
    <p:sldId id="1505" r:id="rId47"/>
    <p:sldId id="1506" r:id="rId48"/>
    <p:sldId id="1507" r:id="rId49"/>
    <p:sldId id="1508" r:id="rId50"/>
    <p:sldId id="1509" r:id="rId51"/>
    <p:sldId id="1510" r:id="rId52"/>
    <p:sldId id="1512" r:id="rId53"/>
    <p:sldId id="1513" r:id="rId54"/>
    <p:sldId id="1514" r:id="rId55"/>
    <p:sldId id="1515" r:id="rId56"/>
    <p:sldId id="1516" r:id="rId57"/>
    <p:sldId id="1517" r:id="rId58"/>
    <p:sldId id="1518" r:id="rId59"/>
    <p:sldId id="1519" r:id="rId60"/>
    <p:sldId id="1520" r:id="rId61"/>
    <p:sldId id="1521" r:id="rId62"/>
    <p:sldId id="1522" r:id="rId63"/>
    <p:sldId id="1523" r:id="rId64"/>
    <p:sldId id="1452" r:id="rId65"/>
    <p:sldId id="1525" r:id="rId66"/>
    <p:sldId id="1526" r:id="rId67"/>
    <p:sldId id="1527" r:id="rId68"/>
    <p:sldId id="1528" r:id="rId69"/>
    <p:sldId id="1529" r:id="rId70"/>
    <p:sldId id="1463" r:id="rId71"/>
    <p:sldId id="1217" r:id="rId72"/>
    <p:sldId id="519" r:id="rId7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5380" autoAdjust="0"/>
  </p:normalViewPr>
  <p:slideViewPr>
    <p:cSldViewPr>
      <p:cViewPr>
        <p:scale>
          <a:sx n="120" d="100"/>
          <a:sy n="120" d="100"/>
        </p:scale>
        <p:origin x="544"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2022/5/28</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2022/5/28</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2022/5/28</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2022/5/28</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2022/5/28</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2022/5/28</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2022/5/28</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2022/5/28</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2022/5/28</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2022/5/28</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2022/5/28</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2022/5/28</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2022/5/28</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（第九讲）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曾文华</a:t>
            </a:r>
            <a:endParaRPr lang="en-US" altLang="zh-CN" sz="2800" b="1" dirty="0">
              <a:solidFill>
                <a:srgbClr val="002060"/>
              </a:solidFill>
            </a:endParaRPr>
          </a:p>
          <a:p>
            <a:pPr eaLnBrk="1" hangingPunct="1"/>
            <a:r>
              <a:rPr lang="en-US" altLang="zh-CN" sz="2800" b="1" dirty="0">
                <a:solidFill>
                  <a:srgbClr val="002060"/>
                </a:solidFill>
              </a:rPr>
              <a:t>2022</a:t>
            </a:r>
            <a:r>
              <a:rPr lang="zh-CN" altLang="en-US" sz="2800" b="1" dirty="0">
                <a:solidFill>
                  <a:srgbClr val="002060"/>
                </a:solidFill>
              </a:rPr>
              <a:t>年</a:t>
            </a:r>
            <a:r>
              <a:rPr lang="en-US" altLang="zh-CN" sz="2800" b="1" dirty="0">
                <a:solidFill>
                  <a:srgbClr val="002060"/>
                </a:solidFill>
              </a:rPr>
              <a:t>5</a:t>
            </a:r>
            <a:r>
              <a:rPr lang="zh-CN" altLang="en-US" sz="2800" b="1" dirty="0">
                <a:solidFill>
                  <a:srgbClr val="002060"/>
                </a:solidFill>
              </a:rPr>
              <a:t>月</a:t>
            </a:r>
            <a:r>
              <a:rPr lang="en-US" altLang="zh-CN" sz="2800" b="1" dirty="0">
                <a:solidFill>
                  <a:srgbClr val="002060"/>
                </a:solidFill>
              </a:rPr>
              <a:t>24</a:t>
            </a:r>
            <a:r>
              <a:rPr lang="zh-CN" altLang="en-US" sz="2800" b="1" dirty="0">
                <a:solidFill>
                  <a:srgbClr val="002060"/>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15205"/>
            <a:ext cx="8229600" cy="4525963"/>
          </a:xfrm>
        </p:spPr>
        <p:txBody>
          <a:bodyPr/>
          <a:lstStyle/>
          <a:p>
            <a:pPr eaLnBrk="1" hangingPunct="1"/>
            <a:r>
              <a:rPr lang="en-US" altLang="zh-CN" b="1" dirty="0">
                <a:ea typeface="黑体" panose="02010609060101010101" pitchFamily="49" charset="-122"/>
              </a:rPr>
              <a:t>9.2.5  I/O</a:t>
            </a:r>
            <a:r>
              <a:rPr lang="zh-CN" altLang="en-US" b="1" dirty="0">
                <a:ea typeface="黑体" panose="02010609060101010101" pitchFamily="49" charset="-122"/>
              </a:rPr>
              <a:t>接口的分类</a:t>
            </a:r>
            <a:endParaRPr lang="en-US" altLang="zh-CN" b="1" dirty="0"/>
          </a:p>
          <a:p>
            <a:pPr lvl="1" eaLnBrk="1" hangingPunct="1"/>
            <a:endParaRPr lang="en-US" altLang="zh-CN" sz="1600" b="1" dirty="0"/>
          </a:p>
          <a:p>
            <a:pPr marL="800100" lvl="1" indent="-342900" eaLnBrk="1" hangingPunct="1">
              <a:buFont typeface="+mj-ea"/>
              <a:buAutoNum type="circleNumDbPlain"/>
            </a:pPr>
            <a:r>
              <a:rPr lang="zh-CN" altLang="en-US" sz="1600" b="1" dirty="0"/>
              <a:t>按数据传送方式分为：</a:t>
            </a:r>
            <a:r>
              <a:rPr lang="zh-CN" altLang="en-US" sz="2000" b="1" dirty="0">
                <a:solidFill>
                  <a:srgbClr val="FF0000"/>
                </a:solidFill>
              </a:rPr>
              <a:t>并行接口、串行接口</a:t>
            </a:r>
            <a:r>
              <a:rPr lang="zh-CN" altLang="en-US" sz="1600" b="1" dirty="0"/>
              <a:t>；</a:t>
            </a:r>
            <a:r>
              <a:rPr lang="en-US" altLang="zh-CN" sz="1600" b="1" dirty="0"/>
              <a:t>SCSI</a:t>
            </a:r>
            <a:r>
              <a:rPr lang="zh-CN" altLang="en-US" sz="1600" b="1" dirty="0"/>
              <a:t>、</a:t>
            </a:r>
            <a:r>
              <a:rPr lang="en-US" altLang="zh-CN" sz="1600" b="1" dirty="0"/>
              <a:t>IDE</a:t>
            </a:r>
            <a:r>
              <a:rPr lang="zh-CN" altLang="en-US" sz="1600" b="1" dirty="0"/>
              <a:t>等属于并行接口，</a:t>
            </a:r>
            <a:r>
              <a:rPr lang="en-US" altLang="zh-CN" sz="1600" b="1" dirty="0"/>
              <a:t>SAS</a:t>
            </a:r>
            <a:r>
              <a:rPr lang="zh-CN" altLang="en-US" sz="1600" b="1" dirty="0"/>
              <a:t>、</a:t>
            </a:r>
            <a:r>
              <a:rPr lang="en-US" altLang="zh-CN" sz="1600" b="1" dirty="0"/>
              <a:t>SATA</a:t>
            </a:r>
            <a:r>
              <a:rPr lang="zh-CN" altLang="en-US" sz="1600" b="1" dirty="0"/>
              <a:t>、</a:t>
            </a:r>
            <a:r>
              <a:rPr lang="en-US" altLang="zh-CN" sz="1600" b="1" dirty="0"/>
              <a:t>USB</a:t>
            </a:r>
            <a:r>
              <a:rPr lang="zh-CN" altLang="en-US" sz="1600" b="1" dirty="0"/>
              <a:t>等属于串行接口。</a:t>
            </a:r>
            <a:endParaRPr lang="en-US" altLang="zh-CN" sz="1600" b="1" dirty="0"/>
          </a:p>
          <a:p>
            <a:pPr marL="800100" lvl="1" indent="-342900" eaLnBrk="1" hangingPunct="1">
              <a:buFont typeface="+mj-ea"/>
              <a:buAutoNum type="circleNumDbPlain"/>
            </a:pPr>
            <a:endParaRPr lang="en-US" altLang="zh-CN" sz="1600" b="1" dirty="0"/>
          </a:p>
          <a:p>
            <a:pPr marL="800100" lvl="1" indent="-342900" eaLnBrk="1" hangingPunct="1">
              <a:buFont typeface="+mj-ea"/>
              <a:buAutoNum type="circleNumDbPlain"/>
            </a:pPr>
            <a:r>
              <a:rPr lang="zh-CN" altLang="en-US" sz="1600" b="1" dirty="0"/>
              <a:t>按接口的灵活性分为：</a:t>
            </a:r>
            <a:r>
              <a:rPr lang="zh-CN" altLang="en-US" sz="2000" b="1" dirty="0">
                <a:solidFill>
                  <a:srgbClr val="FF0000"/>
                </a:solidFill>
              </a:rPr>
              <a:t>可编程接口、不可编程接口</a:t>
            </a:r>
            <a:r>
              <a:rPr lang="zh-CN" altLang="en-US" sz="1600" b="1" dirty="0"/>
              <a:t>。</a:t>
            </a:r>
            <a:endParaRPr lang="en-US" altLang="zh-CN" sz="1600" b="1" dirty="0"/>
          </a:p>
          <a:p>
            <a:pPr marL="800100" lvl="1" indent="-342900" eaLnBrk="1" hangingPunct="1">
              <a:buFont typeface="+mj-ea"/>
              <a:buAutoNum type="circleNumDbPlain"/>
            </a:pPr>
            <a:endParaRPr lang="en-US" altLang="zh-CN" sz="1600" b="1" dirty="0"/>
          </a:p>
          <a:p>
            <a:pPr marL="800100" lvl="1" indent="-342900" eaLnBrk="1" hangingPunct="1">
              <a:buFont typeface="+mj-ea"/>
              <a:buAutoNum type="circleNumDbPlain"/>
            </a:pPr>
            <a:r>
              <a:rPr lang="zh-CN" altLang="en-US" sz="1600" b="1" dirty="0"/>
              <a:t>按通用性分为：</a:t>
            </a:r>
            <a:r>
              <a:rPr lang="zh-CN" altLang="en-US" sz="2000" b="1" dirty="0">
                <a:solidFill>
                  <a:srgbClr val="FF0000"/>
                </a:solidFill>
              </a:rPr>
              <a:t>通用接口、专用接口</a:t>
            </a:r>
            <a:r>
              <a:rPr lang="zh-CN" altLang="en-US" sz="1600" b="1" dirty="0"/>
              <a:t>；</a:t>
            </a:r>
            <a:r>
              <a:rPr lang="en-US" altLang="zh-CN" sz="1600" b="1" dirty="0"/>
              <a:t>USB</a:t>
            </a:r>
            <a:r>
              <a:rPr lang="zh-CN" altLang="en-US" sz="1600" b="1" dirty="0"/>
              <a:t>属于通用接口，</a:t>
            </a:r>
            <a:r>
              <a:rPr lang="en-US" altLang="zh-CN" sz="1600" b="1" dirty="0"/>
              <a:t>SATA</a:t>
            </a:r>
            <a:r>
              <a:rPr lang="zh-CN" altLang="en-US" sz="1600" b="1" dirty="0"/>
              <a:t>属于专用接口。</a:t>
            </a:r>
            <a:endParaRPr lang="en-US" altLang="zh-CN" sz="1600" b="1" dirty="0"/>
          </a:p>
          <a:p>
            <a:pPr marL="800100" lvl="1" indent="-342900" eaLnBrk="1" hangingPunct="1">
              <a:buFont typeface="+mj-ea"/>
              <a:buAutoNum type="circleNumDbPlain"/>
            </a:pPr>
            <a:endParaRPr lang="en-US" altLang="zh-CN" sz="1600" b="1" dirty="0"/>
          </a:p>
          <a:p>
            <a:pPr marL="800100" lvl="1" indent="-342900" eaLnBrk="1" hangingPunct="1">
              <a:buFont typeface="+mj-ea"/>
              <a:buAutoNum type="circleNumDbPlain"/>
            </a:pPr>
            <a:r>
              <a:rPr lang="zh-CN" altLang="en-US" sz="1600" b="1" dirty="0"/>
              <a:t>按总线传输的通信方式分为：</a:t>
            </a:r>
            <a:r>
              <a:rPr lang="zh-CN" altLang="en-US" sz="2000" b="1" dirty="0">
                <a:solidFill>
                  <a:srgbClr val="FF0000"/>
                </a:solidFill>
              </a:rPr>
              <a:t>同步接口、异步接口</a:t>
            </a:r>
            <a:r>
              <a:rPr lang="zh-CN" altLang="en-US" sz="1600" b="1" dirty="0"/>
              <a:t>。</a:t>
            </a:r>
            <a:endParaRPr lang="en-US" altLang="zh-CN" sz="1600" b="1" dirty="0"/>
          </a:p>
          <a:p>
            <a:pPr marL="800100" lvl="1" indent="-342900" eaLnBrk="1" hangingPunct="1">
              <a:buFont typeface="+mj-ea"/>
              <a:buAutoNum type="circleNumDbPlain"/>
            </a:pPr>
            <a:endParaRPr lang="en-US" altLang="zh-CN" sz="1600" b="1" dirty="0"/>
          </a:p>
          <a:p>
            <a:pPr marL="800100" lvl="1" indent="-342900" eaLnBrk="1" hangingPunct="1">
              <a:buFont typeface="+mj-ea"/>
              <a:buAutoNum type="circleNumDbPlain"/>
            </a:pPr>
            <a:r>
              <a:rPr lang="zh-CN" altLang="en-US" sz="1600" b="1" dirty="0"/>
              <a:t>按访问外部设备的方式分为：</a:t>
            </a:r>
            <a:r>
              <a:rPr lang="zh-CN" altLang="en-US" sz="2000" b="1" dirty="0">
                <a:solidFill>
                  <a:srgbClr val="FF0000"/>
                </a:solidFill>
              </a:rPr>
              <a:t>直接传送方式接口、程序控制方式接口、程序中断方式接口、</a:t>
            </a:r>
            <a:r>
              <a:rPr lang="en-US" altLang="zh-CN" sz="2000" b="1" dirty="0">
                <a:solidFill>
                  <a:srgbClr val="FF0000"/>
                </a:solidFill>
              </a:rPr>
              <a:t>DMA</a:t>
            </a:r>
            <a:r>
              <a:rPr lang="zh-CN" altLang="en-US" sz="2000" b="1" dirty="0">
                <a:solidFill>
                  <a:srgbClr val="FF0000"/>
                </a:solidFill>
              </a:rPr>
              <a:t>接口、通道处理机接口</a:t>
            </a:r>
            <a:r>
              <a:rPr lang="zh-CN" altLang="en-US" sz="1600" b="1" dirty="0"/>
              <a:t>。</a:t>
            </a:r>
            <a:endParaRPr lang="en-US" altLang="zh-CN" sz="1600" b="1" dirty="0"/>
          </a:p>
          <a:p>
            <a:pPr lvl="1" eaLnBrk="1" hangingPunct="1"/>
            <a:endParaRPr lang="en-US" altLang="zh-CN" sz="1600" b="1" dirty="0"/>
          </a:p>
          <a:p>
            <a:pPr lvl="1" eaLnBrk="1" hangingPunct="1"/>
            <a:endParaRPr lang="en-US" altLang="zh-CN" sz="800" b="1" dirty="0"/>
          </a:p>
        </p:txBody>
      </p:sp>
    </p:spTree>
    <p:extLst>
      <p:ext uri="{BB962C8B-B14F-4D97-AF65-F5344CB8AC3E}">
        <p14:creationId xmlns:p14="http://schemas.microsoft.com/office/powerpoint/2010/main" val="46433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9.3  </a:t>
            </a:r>
            <a:r>
              <a:rPr lang="zh-CN" altLang="en-US" b="1" dirty="0">
                <a:solidFill>
                  <a:srgbClr val="002060"/>
                </a:solidFill>
                <a:latin typeface="+mn-lt"/>
                <a:ea typeface="黑体" pitchFamily="49" charset="-122"/>
              </a:rPr>
              <a:t>数据传输控制方式</a:t>
            </a:r>
            <a:endParaRPr lang="zh-CN" altLang="en-US" dirty="0">
              <a:solidFill>
                <a:srgbClr val="002060"/>
              </a:solidFill>
              <a:latin typeface="+mn-lt"/>
              <a:ea typeface="黑体" pitchFamily="49" charset="-122"/>
            </a:endParaRPr>
          </a:p>
        </p:txBody>
      </p:sp>
      <p:sp>
        <p:nvSpPr>
          <p:cNvPr id="14" name="内容占位符 2">
            <a:extLst>
              <a:ext uri="{FF2B5EF4-FFF2-40B4-BE49-F238E27FC236}">
                <a16:creationId xmlns:a16="http://schemas.microsoft.com/office/drawing/2014/main" id="{94DB70E2-08F3-4A55-D4E1-B1378FCA23F1}"/>
              </a:ext>
            </a:extLst>
          </p:cNvPr>
          <p:cNvSpPr>
            <a:spLocks noGrp="1" noChangeArrowheads="1"/>
          </p:cNvSpPr>
          <p:nvPr>
            <p:ph idx="1"/>
          </p:nvPr>
        </p:nvSpPr>
        <p:spPr>
          <a:xfrm>
            <a:off x="457200" y="1567333"/>
            <a:ext cx="8229600" cy="4525963"/>
          </a:xfrm>
        </p:spPr>
        <p:txBody>
          <a:bodyPr/>
          <a:lstStyle/>
          <a:p>
            <a:pPr eaLnBrk="1" hangingPunct="1"/>
            <a:r>
              <a:rPr lang="en-US" altLang="zh-CN" sz="2000" b="1" dirty="0"/>
              <a:t>1</a:t>
            </a:r>
            <a:r>
              <a:rPr lang="zh-CN" altLang="en-US" sz="2000" b="1" dirty="0"/>
              <a:t>、程序控制方式</a:t>
            </a:r>
            <a:endParaRPr lang="en-US" altLang="zh-CN" sz="1800" b="1" dirty="0"/>
          </a:p>
          <a:p>
            <a:pPr eaLnBrk="1" hangingPunct="1"/>
            <a:endParaRPr lang="en-US" altLang="zh-CN" sz="800" b="1" dirty="0"/>
          </a:p>
          <a:p>
            <a:pPr lvl="1" eaLnBrk="1" hangingPunct="1"/>
            <a:r>
              <a:rPr lang="zh-CN" altLang="en-US" sz="1400" b="1" dirty="0">
                <a:solidFill>
                  <a:srgbClr val="FF0000"/>
                </a:solidFill>
              </a:rPr>
              <a:t>程序控制方式</a:t>
            </a:r>
            <a:r>
              <a:rPr lang="zh-CN" altLang="en-US" sz="1400" b="1" dirty="0"/>
              <a:t>：首先，通过设置</a:t>
            </a:r>
            <a:r>
              <a:rPr lang="en-US" altLang="zh-CN" sz="1400" b="1" dirty="0"/>
              <a:t>I/O</a:t>
            </a:r>
            <a:r>
              <a:rPr lang="zh-CN" altLang="en-US" sz="1400" b="1" dirty="0"/>
              <a:t>接口的命令寄存器启动设备；设备准备的过程中，</a:t>
            </a:r>
            <a:r>
              <a:rPr lang="en-US" altLang="zh-CN" sz="1400" b="1" dirty="0"/>
              <a:t>CPU</a:t>
            </a:r>
            <a:r>
              <a:rPr lang="zh-CN" altLang="en-US" sz="1400" b="1" dirty="0"/>
              <a:t>通过读取</a:t>
            </a:r>
            <a:r>
              <a:rPr lang="en-US" altLang="zh-CN" sz="1400" b="1" dirty="0"/>
              <a:t>I/O</a:t>
            </a:r>
            <a:r>
              <a:rPr lang="zh-CN" altLang="en-US" sz="1400" b="1" dirty="0"/>
              <a:t>接口中的状态寄存器，查询设备是否已就绪，根据查询结果决定下一步操作究竟是进行数据传送，还是等待。</a:t>
            </a:r>
            <a:endParaRPr lang="en-US" altLang="zh-CN" sz="1400" b="1" dirty="0"/>
          </a:p>
          <a:p>
            <a:pPr lvl="1" eaLnBrk="1" hangingPunct="1"/>
            <a:endParaRPr lang="en-US" altLang="zh-CN" sz="1400" b="1" dirty="0">
              <a:solidFill>
                <a:srgbClr val="FF0000"/>
              </a:solidFill>
            </a:endParaRPr>
          </a:p>
          <a:p>
            <a:pPr lvl="1" eaLnBrk="1" hangingPunct="1"/>
            <a:r>
              <a:rPr lang="zh-CN" altLang="en-US" sz="1400" b="1" dirty="0"/>
              <a:t>程序控制方式也称为</a:t>
            </a:r>
            <a:r>
              <a:rPr lang="zh-CN" altLang="en-US" sz="1400" b="1" dirty="0">
                <a:solidFill>
                  <a:srgbClr val="FF0000"/>
                </a:solidFill>
              </a:rPr>
              <a:t>程序查询方式</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程序控制方式的</a:t>
            </a:r>
            <a:r>
              <a:rPr lang="en-US" altLang="zh-CN" sz="1400" b="1" dirty="0"/>
              <a:t>I/O</a:t>
            </a:r>
            <a:r>
              <a:rPr lang="zh-CN" altLang="en-US" sz="1400" b="1" dirty="0"/>
              <a:t>接口设计简单，但是</a:t>
            </a:r>
            <a:r>
              <a:rPr lang="en-US" altLang="zh-CN" sz="1400" b="1" dirty="0"/>
              <a:t>CPU</a:t>
            </a:r>
            <a:r>
              <a:rPr lang="zh-CN" altLang="en-US" sz="1400" b="1" dirty="0"/>
              <a:t>与外部设备只能</a:t>
            </a:r>
            <a:r>
              <a:rPr lang="zh-CN" altLang="en-US" sz="1400" b="1" dirty="0">
                <a:solidFill>
                  <a:srgbClr val="FF0000"/>
                </a:solidFill>
              </a:rPr>
              <a:t>串行工作</a:t>
            </a:r>
            <a:r>
              <a:rPr lang="zh-CN" altLang="en-US" sz="1400" b="1" dirty="0"/>
              <a:t>，</a:t>
            </a:r>
            <a:r>
              <a:rPr lang="en-US" altLang="zh-CN" sz="1400" b="1" dirty="0"/>
              <a:t>CPU</a:t>
            </a:r>
            <a:r>
              <a:rPr lang="zh-CN" altLang="en-US" sz="1400" b="1" dirty="0"/>
              <a:t>浪费大量时间进行查询和等待，系统效率较低。</a:t>
            </a:r>
            <a:endParaRPr lang="en-US" altLang="zh-CN" sz="1400" b="1" dirty="0"/>
          </a:p>
          <a:p>
            <a:pPr lvl="1" eaLnBrk="1" hangingPunct="1"/>
            <a:endParaRPr lang="en-US" altLang="zh-CN" sz="1600" b="1" dirty="0"/>
          </a:p>
          <a:p>
            <a:pPr eaLnBrk="1" hangingPunct="1"/>
            <a:r>
              <a:rPr lang="en-US" altLang="zh-CN" sz="1800" b="1" dirty="0"/>
              <a:t>2</a:t>
            </a:r>
            <a:r>
              <a:rPr lang="zh-CN" altLang="en-US" sz="1800" b="1" dirty="0"/>
              <a:t>、程序中断控制方式</a:t>
            </a:r>
            <a:endParaRPr lang="en-US" altLang="zh-CN" sz="1800" b="1" dirty="0"/>
          </a:p>
          <a:p>
            <a:pPr eaLnBrk="1" hangingPunct="1"/>
            <a:endParaRPr lang="en-US" altLang="zh-CN" sz="800" b="1" dirty="0"/>
          </a:p>
          <a:p>
            <a:pPr lvl="1" eaLnBrk="1" hangingPunct="1"/>
            <a:r>
              <a:rPr lang="zh-CN" altLang="en-US" sz="1400" b="1" dirty="0">
                <a:solidFill>
                  <a:srgbClr val="FF0000"/>
                </a:solidFill>
              </a:rPr>
              <a:t>程序中断控制方式</a:t>
            </a:r>
            <a:r>
              <a:rPr lang="zh-CN" altLang="en-US" sz="1400" b="1" dirty="0"/>
              <a:t>：</a:t>
            </a:r>
            <a:r>
              <a:rPr lang="en-US" altLang="zh-CN" sz="1400" b="1" dirty="0"/>
              <a:t>CPU</a:t>
            </a:r>
            <a:r>
              <a:rPr lang="zh-CN" altLang="en-US" sz="1400" b="1" dirty="0"/>
              <a:t>启动外部设备后，不再查询外部设备的状态，当外部设备准备好后，主动向</a:t>
            </a:r>
            <a:r>
              <a:rPr lang="en-US" altLang="zh-CN" sz="1400" b="1" dirty="0"/>
              <a:t>CPU</a:t>
            </a:r>
            <a:r>
              <a:rPr lang="zh-CN" altLang="en-US" sz="1400" b="1" dirty="0"/>
              <a:t>发出中断请求；</a:t>
            </a:r>
            <a:r>
              <a:rPr lang="en-US" altLang="zh-CN" sz="1400" b="1" dirty="0"/>
              <a:t>CPU</a:t>
            </a:r>
            <a:r>
              <a:rPr lang="zh-CN" altLang="en-US" sz="1400" b="1" dirty="0"/>
              <a:t>响应中断请求，暂停正在执行的程序，并调用相应的中断服务程序，完成</a:t>
            </a:r>
            <a:r>
              <a:rPr lang="en-US" altLang="zh-CN" sz="1400" b="1" dirty="0"/>
              <a:t>CPU</a:t>
            </a:r>
            <a:r>
              <a:rPr lang="zh-CN" altLang="en-US" sz="1400" b="1" dirty="0"/>
              <a:t>与外部设备的一次信息传输。</a:t>
            </a:r>
            <a:endParaRPr lang="en-US" altLang="zh-CN" sz="1400" b="1" dirty="0"/>
          </a:p>
          <a:p>
            <a:pPr lvl="1" eaLnBrk="1" hangingPunct="1"/>
            <a:endParaRPr lang="en-US" altLang="zh-CN" sz="1400" b="1" dirty="0"/>
          </a:p>
          <a:p>
            <a:pPr lvl="1" eaLnBrk="1" hangingPunct="1"/>
            <a:r>
              <a:rPr lang="zh-CN" altLang="en-US" sz="1400" b="1" dirty="0"/>
              <a:t>程序中断控制方式中，</a:t>
            </a:r>
            <a:r>
              <a:rPr lang="en-US" altLang="zh-CN" sz="1400" b="1" dirty="0"/>
              <a:t>CPU</a:t>
            </a:r>
            <a:r>
              <a:rPr lang="zh-CN" altLang="en-US" sz="1400" b="1" dirty="0"/>
              <a:t>与外部设备是</a:t>
            </a:r>
            <a:r>
              <a:rPr lang="zh-CN" altLang="en-US" sz="1400" b="1" dirty="0">
                <a:solidFill>
                  <a:srgbClr val="FF0000"/>
                </a:solidFill>
              </a:rPr>
              <a:t>并行工作</a:t>
            </a:r>
            <a:r>
              <a:rPr lang="zh-CN" altLang="en-US" sz="1400" b="1" dirty="0"/>
              <a:t>，</a:t>
            </a:r>
            <a:r>
              <a:rPr lang="en-US" altLang="zh-CN" sz="1400" b="1" dirty="0"/>
              <a:t>CPU</a:t>
            </a:r>
            <a:r>
              <a:rPr lang="zh-CN" altLang="en-US" sz="1400" b="1" dirty="0"/>
              <a:t>利用率高。</a:t>
            </a:r>
            <a:endParaRPr lang="en-US" altLang="zh-CN" sz="1400" b="1" dirty="0"/>
          </a:p>
          <a:p>
            <a:pPr lvl="1" eaLnBrk="1" hangingPunct="1"/>
            <a:endParaRPr lang="en-US" altLang="zh-CN" sz="1400" b="1" dirty="0"/>
          </a:p>
          <a:p>
            <a:pPr lvl="1" eaLnBrk="1" hangingPunct="1"/>
            <a:endParaRPr lang="en-US" altLang="zh-CN" sz="1400" b="1" dirty="0"/>
          </a:p>
        </p:txBody>
      </p:sp>
    </p:spTree>
    <p:extLst>
      <p:ext uri="{BB962C8B-B14F-4D97-AF65-F5344CB8AC3E}">
        <p14:creationId xmlns:p14="http://schemas.microsoft.com/office/powerpoint/2010/main" val="371308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4870A61-3A3D-46FC-7F6E-838123553F58}"/>
              </a:ext>
            </a:extLst>
          </p:cNvPr>
          <p:cNvSpPr>
            <a:spLocks noGrp="1" noChangeArrowheads="1"/>
          </p:cNvSpPr>
          <p:nvPr>
            <p:ph idx="1"/>
          </p:nvPr>
        </p:nvSpPr>
        <p:spPr>
          <a:xfrm>
            <a:off x="457200" y="116632"/>
            <a:ext cx="8229600" cy="4525963"/>
          </a:xfrm>
        </p:spPr>
        <p:txBody>
          <a:bodyPr/>
          <a:lstStyle/>
          <a:p>
            <a:pPr eaLnBrk="1" hangingPunct="1"/>
            <a:r>
              <a:rPr lang="en-US" altLang="zh-CN" sz="2000" b="1" dirty="0"/>
              <a:t>3</a:t>
            </a:r>
            <a:r>
              <a:rPr lang="zh-CN" altLang="en-US" sz="2000" b="1" dirty="0"/>
              <a:t>、直接存储器访问方式</a:t>
            </a:r>
            <a:endParaRPr lang="en-US" altLang="zh-CN" sz="1800" b="1" dirty="0"/>
          </a:p>
          <a:p>
            <a:pPr eaLnBrk="1" hangingPunct="1"/>
            <a:endParaRPr lang="en-US" altLang="zh-CN" sz="800" b="1" dirty="0"/>
          </a:p>
          <a:p>
            <a:pPr lvl="1" eaLnBrk="1" hangingPunct="1"/>
            <a:r>
              <a:rPr lang="zh-CN" altLang="en-US" sz="1400" b="1" dirty="0">
                <a:solidFill>
                  <a:srgbClr val="FF0000"/>
                </a:solidFill>
              </a:rPr>
              <a:t>直接存储器访问方式</a:t>
            </a:r>
            <a:r>
              <a:rPr lang="zh-CN" altLang="en-US" sz="1400" b="1" dirty="0"/>
              <a:t>：</a:t>
            </a:r>
            <a:r>
              <a:rPr lang="en-US" altLang="zh-CN" sz="1400" b="1" dirty="0"/>
              <a:t>DMA</a:t>
            </a:r>
            <a:r>
              <a:rPr lang="zh-CN" altLang="en-US" sz="1400" b="1" dirty="0"/>
              <a:t>方式，</a:t>
            </a:r>
            <a:r>
              <a:rPr lang="en-US" altLang="zh-CN" sz="1400" b="1" dirty="0"/>
              <a:t>Direct Memory Access</a:t>
            </a:r>
            <a:r>
              <a:rPr lang="zh-CN" altLang="en-US" sz="1400" b="1" dirty="0"/>
              <a:t>。</a:t>
            </a:r>
            <a:endParaRPr lang="en-US" altLang="zh-CN" sz="1400" b="1" dirty="0"/>
          </a:p>
          <a:p>
            <a:pPr lvl="1" eaLnBrk="1" hangingPunct="1"/>
            <a:endParaRPr lang="en-US" altLang="zh-CN" sz="1400" b="1" dirty="0"/>
          </a:p>
          <a:p>
            <a:pPr lvl="1" eaLnBrk="1" hangingPunct="1"/>
            <a:r>
              <a:rPr lang="en-US" altLang="zh-CN" sz="1400" b="1" dirty="0"/>
              <a:t>DMA</a:t>
            </a:r>
            <a:r>
              <a:rPr lang="zh-CN" altLang="en-US" sz="1400" b="1" dirty="0"/>
              <a:t>方式中，由</a:t>
            </a:r>
            <a:r>
              <a:rPr lang="en-US" altLang="zh-CN" sz="1400" b="1" dirty="0">
                <a:solidFill>
                  <a:srgbClr val="FF0000"/>
                </a:solidFill>
              </a:rPr>
              <a:t>DMA</a:t>
            </a:r>
            <a:r>
              <a:rPr lang="zh-CN" altLang="en-US" sz="1400" b="1" dirty="0">
                <a:solidFill>
                  <a:srgbClr val="FF0000"/>
                </a:solidFill>
              </a:rPr>
              <a:t>控制器</a:t>
            </a:r>
            <a:r>
              <a:rPr lang="zh-CN" altLang="en-US" sz="1400" b="1" dirty="0"/>
              <a:t>（</a:t>
            </a:r>
            <a:r>
              <a:rPr lang="en-US" altLang="zh-CN" sz="1400" b="1" dirty="0"/>
              <a:t>DMAC</a:t>
            </a:r>
            <a:r>
              <a:rPr lang="zh-CN" altLang="en-US" sz="1400" b="1" dirty="0"/>
              <a:t>）临时代替</a:t>
            </a:r>
            <a:r>
              <a:rPr lang="en-US" altLang="zh-CN" sz="1400" b="1" dirty="0"/>
              <a:t>CPU</a:t>
            </a:r>
            <a:r>
              <a:rPr lang="zh-CN" altLang="en-US" sz="1400" b="1" dirty="0"/>
              <a:t>控制总线，控制外部设备与内存之间进行直接的数据交换，信息传送不再经过</a:t>
            </a:r>
            <a:r>
              <a:rPr lang="en-US" altLang="zh-CN" sz="1400" b="1" dirty="0"/>
              <a:t>CPU</a:t>
            </a:r>
            <a:r>
              <a:rPr lang="zh-CN" altLang="en-US" sz="1400" b="1" dirty="0"/>
              <a:t>寄存器中转；</a:t>
            </a:r>
            <a:r>
              <a:rPr lang="en-US" altLang="zh-CN" sz="1400" b="1" dirty="0"/>
              <a:t>DMA</a:t>
            </a:r>
            <a:r>
              <a:rPr lang="zh-CN" altLang="en-US" sz="1400" b="1" dirty="0"/>
              <a:t>方式主要用于存储器与外部设备（如磁盘）之间的大量数据传送。</a:t>
            </a:r>
            <a:endParaRPr lang="en-US" altLang="zh-CN" sz="1400" b="1" dirty="0"/>
          </a:p>
          <a:p>
            <a:pPr lvl="1" eaLnBrk="1" hangingPunct="1"/>
            <a:endParaRPr lang="en-US" altLang="zh-CN" sz="1400" b="1" dirty="0"/>
          </a:p>
          <a:p>
            <a:pPr eaLnBrk="1" hangingPunct="1"/>
            <a:r>
              <a:rPr lang="en-US" altLang="zh-CN" sz="2000" b="1" dirty="0"/>
              <a:t>4</a:t>
            </a:r>
            <a:r>
              <a:rPr lang="zh-CN" altLang="en-US" sz="2000" b="1" dirty="0"/>
              <a:t>、通道方式</a:t>
            </a:r>
            <a:endParaRPr lang="en-US" altLang="zh-CN" sz="1800" b="1" dirty="0"/>
          </a:p>
          <a:p>
            <a:pPr eaLnBrk="1" hangingPunct="1"/>
            <a:endParaRPr lang="en-US" altLang="zh-CN" sz="800" b="1" dirty="0"/>
          </a:p>
          <a:p>
            <a:pPr lvl="1" eaLnBrk="1" hangingPunct="1"/>
            <a:r>
              <a:rPr lang="zh-CN" altLang="en-US" sz="1400" b="1" dirty="0"/>
              <a:t>为进一步减少</a:t>
            </a:r>
            <a:r>
              <a:rPr lang="en-US" altLang="zh-CN" sz="1400" b="1" dirty="0"/>
              <a:t>CPU</a:t>
            </a:r>
            <a:r>
              <a:rPr lang="zh-CN" altLang="en-US" sz="1400" b="1" dirty="0"/>
              <a:t>被</a:t>
            </a:r>
            <a:r>
              <a:rPr lang="en-US" altLang="zh-CN" sz="1400" b="1" dirty="0"/>
              <a:t>I/O</a:t>
            </a:r>
            <a:r>
              <a:rPr lang="zh-CN" altLang="en-US" sz="1400" b="1" dirty="0"/>
              <a:t>操作中断的次数，提高</a:t>
            </a:r>
            <a:r>
              <a:rPr lang="en-US" altLang="zh-CN" sz="1400" b="1" dirty="0"/>
              <a:t>CPU</a:t>
            </a:r>
            <a:r>
              <a:rPr lang="zh-CN" altLang="en-US" sz="1400" b="1" dirty="0"/>
              <a:t>效率，出现了</a:t>
            </a:r>
            <a:r>
              <a:rPr lang="zh-CN" altLang="en-US" sz="1400" b="1" dirty="0">
                <a:solidFill>
                  <a:srgbClr val="FF0000"/>
                </a:solidFill>
              </a:rPr>
              <a:t>通道技术</a:t>
            </a:r>
            <a:r>
              <a:rPr lang="zh-CN" altLang="en-US" sz="1400" b="1" dirty="0"/>
              <a:t>（通道方法）；由通道分担</a:t>
            </a:r>
            <a:r>
              <a:rPr lang="en-US" altLang="zh-CN" sz="1400" b="1" dirty="0"/>
              <a:t>CPU</a:t>
            </a:r>
            <a:r>
              <a:rPr lang="zh-CN" altLang="en-US" sz="1400" b="1" dirty="0"/>
              <a:t>的</a:t>
            </a:r>
            <a:r>
              <a:rPr lang="en-US" altLang="zh-CN" sz="1400" b="1" dirty="0"/>
              <a:t>I/O</a:t>
            </a:r>
            <a:r>
              <a:rPr lang="zh-CN" altLang="en-US" sz="1400" b="1" dirty="0"/>
              <a:t>管理，能有效提高系统效率。</a:t>
            </a:r>
            <a:endParaRPr lang="en-US" altLang="zh-CN" sz="1400" b="1" dirty="0"/>
          </a:p>
          <a:p>
            <a:pPr lvl="1" eaLnBrk="1" hangingPunct="1"/>
            <a:endParaRPr lang="en-US" altLang="zh-CN" sz="1400" b="1" dirty="0"/>
          </a:p>
          <a:p>
            <a:pPr lvl="1" eaLnBrk="1" hangingPunct="1"/>
            <a:r>
              <a:rPr lang="zh-CN" altLang="en-US" sz="1400" b="1" dirty="0"/>
              <a:t>通道拥有独立的</a:t>
            </a:r>
            <a:r>
              <a:rPr lang="zh-CN" altLang="en-US" sz="1400" b="1" dirty="0">
                <a:solidFill>
                  <a:srgbClr val="FF0000"/>
                </a:solidFill>
              </a:rPr>
              <a:t>通道指令系统</a:t>
            </a:r>
            <a:r>
              <a:rPr lang="zh-CN" altLang="en-US" sz="1400" b="1" dirty="0"/>
              <a:t>，可以通过执行通道程序来完成</a:t>
            </a:r>
            <a:r>
              <a:rPr lang="en-US" altLang="zh-CN" sz="1400" b="1" dirty="0"/>
              <a:t>CPU</a:t>
            </a:r>
            <a:r>
              <a:rPr lang="zh-CN" altLang="en-US" sz="1400" b="1" dirty="0"/>
              <a:t>指定的</a:t>
            </a:r>
            <a:r>
              <a:rPr lang="en-US" altLang="zh-CN" sz="1400" b="1" dirty="0"/>
              <a:t>I/O</a:t>
            </a:r>
            <a:r>
              <a:rPr lang="zh-CN" altLang="en-US" sz="1400" b="1" dirty="0"/>
              <a:t>任务。</a:t>
            </a:r>
            <a:endParaRPr lang="en-US" altLang="zh-CN" sz="1400" b="1" dirty="0"/>
          </a:p>
          <a:p>
            <a:pPr lvl="1" eaLnBrk="1" hangingPunct="1"/>
            <a:endParaRPr lang="en-US" altLang="zh-CN" sz="1400" b="1" dirty="0"/>
          </a:p>
          <a:p>
            <a:pPr eaLnBrk="1" hangingPunct="1"/>
            <a:r>
              <a:rPr lang="en-US" altLang="zh-CN" sz="2000" b="1" dirty="0"/>
              <a:t>5</a:t>
            </a:r>
            <a:r>
              <a:rPr lang="zh-CN" altLang="en-US" sz="2000" b="1" dirty="0"/>
              <a:t>、外围处理器方式</a:t>
            </a:r>
            <a:endParaRPr lang="en-US" altLang="zh-CN" sz="1800" b="1" dirty="0"/>
          </a:p>
          <a:p>
            <a:pPr eaLnBrk="1" hangingPunct="1"/>
            <a:endParaRPr lang="en-US" altLang="zh-CN" sz="800" b="1" dirty="0"/>
          </a:p>
          <a:p>
            <a:pPr lvl="1" eaLnBrk="1" hangingPunct="1"/>
            <a:r>
              <a:rPr lang="zh-CN" altLang="en-US" sz="1400" b="1" dirty="0">
                <a:solidFill>
                  <a:srgbClr val="FF0000"/>
                </a:solidFill>
              </a:rPr>
              <a:t>外围处理机方式</a:t>
            </a:r>
            <a:r>
              <a:rPr lang="zh-CN" altLang="en-US" sz="1400" b="1" dirty="0"/>
              <a:t>（</a:t>
            </a:r>
            <a:r>
              <a:rPr lang="en-US" altLang="zh-CN" sz="1400" b="1" dirty="0"/>
              <a:t>PPU</a:t>
            </a:r>
            <a:r>
              <a:rPr lang="zh-CN" altLang="en-US" sz="1400" b="1" dirty="0"/>
              <a:t>，</a:t>
            </a:r>
            <a:r>
              <a:rPr lang="en-US" altLang="zh-CN" sz="1400" b="1" dirty="0"/>
              <a:t>Peripheral Processor Unit</a:t>
            </a:r>
            <a:r>
              <a:rPr lang="zh-CN" altLang="en-US" sz="1400" b="1" dirty="0"/>
              <a:t>）是通道方式的进一步发展，通常用于大中型计算机系统中；各种</a:t>
            </a:r>
            <a:r>
              <a:rPr lang="en-US" altLang="zh-CN" sz="1400" b="1" dirty="0"/>
              <a:t>I/O</a:t>
            </a:r>
            <a:r>
              <a:rPr lang="zh-CN" altLang="en-US" sz="1400" b="1" dirty="0"/>
              <a:t>控制方式如图</a:t>
            </a:r>
            <a:r>
              <a:rPr lang="en-US" altLang="zh-CN" sz="1400" b="1" dirty="0"/>
              <a:t>9.5</a:t>
            </a:r>
            <a:r>
              <a:rPr lang="zh-CN" altLang="en-US" sz="1400" b="1" dirty="0"/>
              <a:t>所示。</a:t>
            </a:r>
            <a:endParaRPr lang="en-US" altLang="zh-CN" sz="1400" b="1" dirty="0"/>
          </a:p>
        </p:txBody>
      </p:sp>
      <p:pic>
        <p:nvPicPr>
          <p:cNvPr id="28" name="图片 27">
            <a:extLst>
              <a:ext uri="{FF2B5EF4-FFF2-40B4-BE49-F238E27FC236}">
                <a16:creationId xmlns:a16="http://schemas.microsoft.com/office/drawing/2014/main" id="{CA6CC4C8-1A34-2CA8-FEBF-0FC8578C99A7}"/>
              </a:ext>
            </a:extLst>
          </p:cNvPr>
          <p:cNvPicPr>
            <a:picLocks noChangeAspect="1"/>
          </p:cNvPicPr>
          <p:nvPr/>
        </p:nvPicPr>
        <p:blipFill>
          <a:blip r:embed="rId2"/>
          <a:stretch>
            <a:fillRect/>
          </a:stretch>
        </p:blipFill>
        <p:spPr>
          <a:xfrm>
            <a:off x="4812050" y="4898635"/>
            <a:ext cx="1568531" cy="762039"/>
          </a:xfrm>
          <a:prstGeom prst="rect">
            <a:avLst/>
          </a:prstGeom>
        </p:spPr>
      </p:pic>
      <p:pic>
        <p:nvPicPr>
          <p:cNvPr id="32" name="图片 31">
            <a:extLst>
              <a:ext uri="{FF2B5EF4-FFF2-40B4-BE49-F238E27FC236}">
                <a16:creationId xmlns:a16="http://schemas.microsoft.com/office/drawing/2014/main" id="{B464D056-19FC-483C-6DFD-16F9F94AA842}"/>
              </a:ext>
            </a:extLst>
          </p:cNvPr>
          <p:cNvPicPr>
            <a:picLocks noChangeAspect="1"/>
          </p:cNvPicPr>
          <p:nvPr/>
        </p:nvPicPr>
        <p:blipFill>
          <a:blip r:embed="rId2"/>
          <a:stretch>
            <a:fillRect/>
          </a:stretch>
        </p:blipFill>
        <p:spPr>
          <a:xfrm>
            <a:off x="4818598" y="5642881"/>
            <a:ext cx="1568531" cy="762039"/>
          </a:xfrm>
          <a:prstGeom prst="rect">
            <a:avLst/>
          </a:prstGeom>
        </p:spPr>
      </p:pic>
      <p:pic>
        <p:nvPicPr>
          <p:cNvPr id="41" name="图片 40">
            <a:extLst>
              <a:ext uri="{FF2B5EF4-FFF2-40B4-BE49-F238E27FC236}">
                <a16:creationId xmlns:a16="http://schemas.microsoft.com/office/drawing/2014/main" id="{670AD8F5-526E-306B-ABE7-0C44326FFD4B}"/>
              </a:ext>
            </a:extLst>
          </p:cNvPr>
          <p:cNvPicPr>
            <a:picLocks noChangeAspect="1"/>
          </p:cNvPicPr>
          <p:nvPr/>
        </p:nvPicPr>
        <p:blipFill>
          <a:blip r:embed="rId3"/>
          <a:stretch>
            <a:fillRect/>
          </a:stretch>
        </p:blipFill>
        <p:spPr>
          <a:xfrm>
            <a:off x="7812360" y="5451679"/>
            <a:ext cx="1073205" cy="1200212"/>
          </a:xfrm>
          <a:prstGeom prst="rect">
            <a:avLst/>
          </a:prstGeom>
        </p:spPr>
      </p:pic>
      <p:grpSp>
        <p:nvGrpSpPr>
          <p:cNvPr id="79" name="组合 78">
            <a:extLst>
              <a:ext uri="{FF2B5EF4-FFF2-40B4-BE49-F238E27FC236}">
                <a16:creationId xmlns:a16="http://schemas.microsoft.com/office/drawing/2014/main" id="{E487449E-E74C-8E13-9D25-D4FDDB4237C7}"/>
              </a:ext>
            </a:extLst>
          </p:cNvPr>
          <p:cNvGrpSpPr/>
          <p:nvPr/>
        </p:nvGrpSpPr>
        <p:grpSpPr>
          <a:xfrm>
            <a:off x="2699792" y="5013176"/>
            <a:ext cx="4281055" cy="1800200"/>
            <a:chOff x="2699792" y="5013176"/>
            <a:chExt cx="4281055" cy="1800200"/>
          </a:xfrm>
        </p:grpSpPr>
        <p:grpSp>
          <p:nvGrpSpPr>
            <p:cNvPr id="77" name="组合 76">
              <a:extLst>
                <a:ext uri="{FF2B5EF4-FFF2-40B4-BE49-F238E27FC236}">
                  <a16:creationId xmlns:a16="http://schemas.microsoft.com/office/drawing/2014/main" id="{52DF7088-4439-035E-60FE-F4FE0B23EC91}"/>
                </a:ext>
              </a:extLst>
            </p:cNvPr>
            <p:cNvGrpSpPr/>
            <p:nvPr/>
          </p:nvGrpSpPr>
          <p:grpSpPr>
            <a:xfrm>
              <a:off x="2699792" y="5013176"/>
              <a:ext cx="4281055" cy="1510817"/>
              <a:chOff x="1835696" y="5128575"/>
              <a:chExt cx="4281055" cy="1510817"/>
            </a:xfrm>
          </p:grpSpPr>
          <p:grpSp>
            <p:nvGrpSpPr>
              <p:cNvPr id="70" name="组合 69">
                <a:extLst>
                  <a:ext uri="{FF2B5EF4-FFF2-40B4-BE49-F238E27FC236}">
                    <a16:creationId xmlns:a16="http://schemas.microsoft.com/office/drawing/2014/main" id="{9E8991E4-3146-7313-4B4C-C572A8FFC144}"/>
                  </a:ext>
                </a:extLst>
              </p:cNvPr>
              <p:cNvGrpSpPr/>
              <p:nvPr/>
            </p:nvGrpSpPr>
            <p:grpSpPr>
              <a:xfrm>
                <a:off x="1835696" y="5157192"/>
                <a:ext cx="3865644" cy="1482200"/>
                <a:chOff x="1835696" y="5157192"/>
                <a:chExt cx="3865644" cy="1482200"/>
              </a:xfrm>
            </p:grpSpPr>
            <p:grpSp>
              <p:nvGrpSpPr>
                <p:cNvPr id="65" name="组合 64">
                  <a:extLst>
                    <a:ext uri="{FF2B5EF4-FFF2-40B4-BE49-F238E27FC236}">
                      <a16:creationId xmlns:a16="http://schemas.microsoft.com/office/drawing/2014/main" id="{2EBB0254-F438-3E6E-69BB-3104D54ECE4A}"/>
                    </a:ext>
                  </a:extLst>
                </p:cNvPr>
                <p:cNvGrpSpPr/>
                <p:nvPr/>
              </p:nvGrpSpPr>
              <p:grpSpPr>
                <a:xfrm>
                  <a:off x="2838745" y="5157192"/>
                  <a:ext cx="2862595" cy="1482200"/>
                  <a:chOff x="2838745" y="5043144"/>
                  <a:chExt cx="2862595" cy="1482200"/>
                </a:xfrm>
              </p:grpSpPr>
              <p:sp>
                <p:nvSpPr>
                  <p:cNvPr id="30" name="双大括号 29">
                    <a:extLst>
                      <a:ext uri="{FF2B5EF4-FFF2-40B4-BE49-F238E27FC236}">
                        <a16:creationId xmlns:a16="http://schemas.microsoft.com/office/drawing/2014/main" id="{7623969A-E878-DD6C-166B-1DFCC2D939B8}"/>
                      </a:ext>
                    </a:extLst>
                  </p:cNvPr>
                  <p:cNvSpPr/>
                  <p:nvPr/>
                </p:nvSpPr>
                <p:spPr>
                  <a:xfrm>
                    <a:off x="4206173" y="5794250"/>
                    <a:ext cx="1224136" cy="515070"/>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sp>
                <p:nvSpPr>
                  <p:cNvPr id="43" name="双大括号 42">
                    <a:extLst>
                      <a:ext uri="{FF2B5EF4-FFF2-40B4-BE49-F238E27FC236}">
                        <a16:creationId xmlns:a16="http://schemas.microsoft.com/office/drawing/2014/main" id="{7B6B342D-0903-4EFE-82F9-4A6F6BF0B86E}"/>
                      </a:ext>
                    </a:extLst>
                  </p:cNvPr>
                  <p:cNvSpPr/>
                  <p:nvPr/>
                </p:nvSpPr>
                <p:spPr>
                  <a:xfrm>
                    <a:off x="4199982" y="5083336"/>
                    <a:ext cx="1224136" cy="375020"/>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grpSp>
                <p:nvGrpSpPr>
                  <p:cNvPr id="64" name="组合 63">
                    <a:extLst>
                      <a:ext uri="{FF2B5EF4-FFF2-40B4-BE49-F238E27FC236}">
                        <a16:creationId xmlns:a16="http://schemas.microsoft.com/office/drawing/2014/main" id="{D422E929-0834-0E60-6D59-D10304F0FED3}"/>
                      </a:ext>
                    </a:extLst>
                  </p:cNvPr>
                  <p:cNvGrpSpPr/>
                  <p:nvPr/>
                </p:nvGrpSpPr>
                <p:grpSpPr>
                  <a:xfrm>
                    <a:off x="2838745" y="5043144"/>
                    <a:ext cx="2862595" cy="1482200"/>
                    <a:chOff x="2838745" y="5043144"/>
                    <a:chExt cx="2862595" cy="1482200"/>
                  </a:xfrm>
                </p:grpSpPr>
                <p:sp>
                  <p:nvSpPr>
                    <p:cNvPr id="8" name="双大括号 7">
                      <a:extLst>
                        <a:ext uri="{FF2B5EF4-FFF2-40B4-BE49-F238E27FC236}">
                          <a16:creationId xmlns:a16="http://schemas.microsoft.com/office/drawing/2014/main" id="{FC1E86FA-1277-F33F-2A65-F292D46A88C1}"/>
                        </a:ext>
                      </a:extLst>
                    </p:cNvPr>
                    <p:cNvSpPr/>
                    <p:nvPr/>
                  </p:nvSpPr>
                  <p:spPr>
                    <a:xfrm>
                      <a:off x="2838745" y="5279655"/>
                      <a:ext cx="1224136" cy="795274"/>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pic>
                  <p:nvPicPr>
                    <p:cNvPr id="61" name="图片 60">
                      <a:extLst>
                        <a:ext uri="{FF2B5EF4-FFF2-40B4-BE49-F238E27FC236}">
                          <a16:creationId xmlns:a16="http://schemas.microsoft.com/office/drawing/2014/main" id="{261E922A-872F-6B0E-E2E3-12AF00C38EC6}"/>
                        </a:ext>
                      </a:extLst>
                    </p:cNvPr>
                    <p:cNvPicPr>
                      <a:picLocks noChangeAspect="1"/>
                    </p:cNvPicPr>
                    <p:nvPr/>
                  </p:nvPicPr>
                  <p:blipFill>
                    <a:blip r:embed="rId4"/>
                    <a:stretch>
                      <a:fillRect/>
                    </a:stretch>
                  </p:blipFill>
                  <p:spPr>
                    <a:xfrm>
                      <a:off x="4748791" y="5043144"/>
                      <a:ext cx="952549" cy="1482200"/>
                    </a:xfrm>
                    <a:prstGeom prst="rect">
                      <a:avLst/>
                    </a:prstGeom>
                  </p:spPr>
                </p:pic>
                <p:pic>
                  <p:nvPicPr>
                    <p:cNvPr id="63" name="图片 62">
                      <a:extLst>
                        <a:ext uri="{FF2B5EF4-FFF2-40B4-BE49-F238E27FC236}">
                          <a16:creationId xmlns:a16="http://schemas.microsoft.com/office/drawing/2014/main" id="{BAEBD3FA-4104-8C31-ACB0-C67A41137B38}"/>
                        </a:ext>
                      </a:extLst>
                    </p:cNvPr>
                    <p:cNvPicPr>
                      <a:picLocks noChangeAspect="1"/>
                    </p:cNvPicPr>
                    <p:nvPr/>
                  </p:nvPicPr>
                  <p:blipFill>
                    <a:blip r:embed="rId4"/>
                    <a:stretch>
                      <a:fillRect/>
                    </a:stretch>
                  </p:blipFill>
                  <p:spPr>
                    <a:xfrm>
                      <a:off x="3663677" y="5119655"/>
                      <a:ext cx="476275" cy="1117657"/>
                    </a:xfrm>
                    <a:prstGeom prst="rect">
                      <a:avLst/>
                    </a:prstGeom>
                  </p:spPr>
                </p:pic>
              </p:grpSp>
            </p:grpSp>
            <p:grpSp>
              <p:nvGrpSpPr>
                <p:cNvPr id="66" name="组合 65">
                  <a:extLst>
                    <a:ext uri="{FF2B5EF4-FFF2-40B4-BE49-F238E27FC236}">
                      <a16:creationId xmlns:a16="http://schemas.microsoft.com/office/drawing/2014/main" id="{A4ABD446-A330-14C3-042F-19884FC3097D}"/>
                    </a:ext>
                  </a:extLst>
                </p:cNvPr>
                <p:cNvGrpSpPr/>
                <p:nvPr/>
              </p:nvGrpSpPr>
              <p:grpSpPr>
                <a:xfrm>
                  <a:off x="1835696" y="5240663"/>
                  <a:ext cx="2376264" cy="1048732"/>
                  <a:chOff x="1763688" y="5134474"/>
                  <a:chExt cx="2376264" cy="1048732"/>
                </a:xfrm>
              </p:grpSpPr>
              <p:sp>
                <p:nvSpPr>
                  <p:cNvPr id="67" name="文本框 66">
                    <a:extLst>
                      <a:ext uri="{FF2B5EF4-FFF2-40B4-BE49-F238E27FC236}">
                        <a16:creationId xmlns:a16="http://schemas.microsoft.com/office/drawing/2014/main" id="{F1CB186A-5564-5751-C4C2-CF15DE4EE24D}"/>
                      </a:ext>
                    </a:extLst>
                  </p:cNvPr>
                  <p:cNvSpPr txBox="1"/>
                  <p:nvPr/>
                </p:nvSpPr>
                <p:spPr>
                  <a:xfrm>
                    <a:off x="1763688" y="5570873"/>
                    <a:ext cx="1011815" cy="276999"/>
                  </a:xfrm>
                  <a:prstGeom prst="rect">
                    <a:avLst/>
                  </a:prstGeom>
                  <a:noFill/>
                </p:spPr>
                <p:txBody>
                  <a:bodyPr wrap="none" rtlCol="0">
                    <a:spAutoFit/>
                  </a:bodyPr>
                  <a:lstStyle/>
                  <a:p>
                    <a:r>
                      <a:rPr lang="en-US" altLang="zh-CN" sz="1200" b="1" dirty="0"/>
                      <a:t>I/O</a:t>
                    </a:r>
                    <a:r>
                      <a:rPr lang="zh-CN" altLang="en-US" sz="1200" b="1" dirty="0"/>
                      <a:t>控制方式</a:t>
                    </a:r>
                  </a:p>
                </p:txBody>
              </p:sp>
              <p:sp>
                <p:nvSpPr>
                  <p:cNvPr id="68" name="文本框 67">
                    <a:extLst>
                      <a:ext uri="{FF2B5EF4-FFF2-40B4-BE49-F238E27FC236}">
                        <a16:creationId xmlns:a16="http://schemas.microsoft.com/office/drawing/2014/main" id="{12A2125E-5F62-BFDC-D39D-6F9D28DB1326}"/>
                      </a:ext>
                    </a:extLst>
                  </p:cNvPr>
                  <p:cNvSpPr txBox="1"/>
                  <p:nvPr/>
                </p:nvSpPr>
                <p:spPr>
                  <a:xfrm>
                    <a:off x="2878068" y="5134474"/>
                    <a:ext cx="1261884" cy="276999"/>
                  </a:xfrm>
                  <a:prstGeom prst="rect">
                    <a:avLst/>
                  </a:prstGeom>
                  <a:noFill/>
                </p:spPr>
                <p:txBody>
                  <a:bodyPr wrap="none" rtlCol="0">
                    <a:spAutoFit/>
                  </a:bodyPr>
                  <a:lstStyle/>
                  <a:p>
                    <a:r>
                      <a:rPr lang="zh-CN" altLang="en-US" sz="1200" b="1" dirty="0"/>
                      <a:t>主要由软件实现</a:t>
                    </a:r>
                  </a:p>
                </p:txBody>
              </p:sp>
              <p:sp>
                <p:nvSpPr>
                  <p:cNvPr id="69" name="文本框 68">
                    <a:extLst>
                      <a:ext uri="{FF2B5EF4-FFF2-40B4-BE49-F238E27FC236}">
                        <a16:creationId xmlns:a16="http://schemas.microsoft.com/office/drawing/2014/main" id="{40CAD6A1-42A7-F587-BA05-9B981B98A20E}"/>
                      </a:ext>
                    </a:extLst>
                  </p:cNvPr>
                  <p:cNvSpPr txBox="1"/>
                  <p:nvPr/>
                </p:nvSpPr>
                <p:spPr>
                  <a:xfrm>
                    <a:off x="2878068" y="5906207"/>
                    <a:ext cx="1261884" cy="276999"/>
                  </a:xfrm>
                  <a:prstGeom prst="rect">
                    <a:avLst/>
                  </a:prstGeom>
                  <a:noFill/>
                </p:spPr>
                <p:txBody>
                  <a:bodyPr wrap="none" rtlCol="0">
                    <a:spAutoFit/>
                  </a:bodyPr>
                  <a:lstStyle/>
                  <a:p>
                    <a:r>
                      <a:rPr lang="zh-CN" altLang="en-US" sz="1200" b="1" dirty="0"/>
                      <a:t>主要由硬件实现</a:t>
                    </a:r>
                  </a:p>
                </p:txBody>
              </p:sp>
            </p:grpSp>
          </p:grpSp>
          <p:grpSp>
            <p:nvGrpSpPr>
              <p:cNvPr id="71" name="组合 70">
                <a:extLst>
                  <a:ext uri="{FF2B5EF4-FFF2-40B4-BE49-F238E27FC236}">
                    <a16:creationId xmlns:a16="http://schemas.microsoft.com/office/drawing/2014/main" id="{0D401CBC-603A-E4A3-522E-9C4716966D66}"/>
                  </a:ext>
                </a:extLst>
              </p:cNvPr>
              <p:cNvGrpSpPr/>
              <p:nvPr/>
            </p:nvGrpSpPr>
            <p:grpSpPr>
              <a:xfrm>
                <a:off x="4282595" y="5128575"/>
                <a:ext cx="1834156" cy="1457203"/>
                <a:chOff x="4292467" y="5015593"/>
                <a:chExt cx="1834156" cy="1457203"/>
              </a:xfrm>
            </p:grpSpPr>
            <p:sp>
              <p:nvSpPr>
                <p:cNvPr id="72" name="文本框 71">
                  <a:extLst>
                    <a:ext uri="{FF2B5EF4-FFF2-40B4-BE49-F238E27FC236}">
                      <a16:creationId xmlns:a16="http://schemas.microsoft.com/office/drawing/2014/main" id="{14D2414A-7EBC-DB18-0F68-B274B472FEC8}"/>
                    </a:ext>
                  </a:extLst>
                </p:cNvPr>
                <p:cNvSpPr txBox="1"/>
                <p:nvPr/>
              </p:nvSpPr>
              <p:spPr>
                <a:xfrm>
                  <a:off x="4312690" y="5015593"/>
                  <a:ext cx="1107996" cy="276999"/>
                </a:xfrm>
                <a:prstGeom prst="rect">
                  <a:avLst/>
                </a:prstGeom>
                <a:noFill/>
              </p:spPr>
              <p:txBody>
                <a:bodyPr wrap="none" rtlCol="0">
                  <a:spAutoFit/>
                </a:bodyPr>
                <a:lstStyle/>
                <a:p>
                  <a:r>
                    <a:rPr lang="zh-CN" altLang="en-US" sz="1200" b="1" dirty="0"/>
                    <a:t>程序控制方式</a:t>
                  </a:r>
                </a:p>
              </p:txBody>
            </p:sp>
            <p:sp>
              <p:nvSpPr>
                <p:cNvPr id="73" name="文本框 72">
                  <a:extLst>
                    <a:ext uri="{FF2B5EF4-FFF2-40B4-BE49-F238E27FC236}">
                      <a16:creationId xmlns:a16="http://schemas.microsoft.com/office/drawing/2014/main" id="{1434B987-C7F3-A4DE-5CAE-45C032E23A2C}"/>
                    </a:ext>
                  </a:extLst>
                </p:cNvPr>
                <p:cNvSpPr txBox="1"/>
                <p:nvPr/>
              </p:nvSpPr>
              <p:spPr>
                <a:xfrm>
                  <a:off x="4309828" y="5262375"/>
                  <a:ext cx="1415772" cy="276999"/>
                </a:xfrm>
                <a:prstGeom prst="rect">
                  <a:avLst/>
                </a:prstGeom>
                <a:noFill/>
              </p:spPr>
              <p:txBody>
                <a:bodyPr wrap="none" rtlCol="0">
                  <a:spAutoFit/>
                </a:bodyPr>
                <a:lstStyle/>
                <a:p>
                  <a:r>
                    <a:rPr lang="zh-CN" altLang="en-US" sz="1200" b="1" dirty="0"/>
                    <a:t>程序中断控制方式</a:t>
                  </a:r>
                </a:p>
              </p:txBody>
            </p:sp>
            <p:sp>
              <p:nvSpPr>
                <p:cNvPr id="74" name="文本框 73">
                  <a:extLst>
                    <a:ext uri="{FF2B5EF4-FFF2-40B4-BE49-F238E27FC236}">
                      <a16:creationId xmlns:a16="http://schemas.microsoft.com/office/drawing/2014/main" id="{7E5A12DE-75FC-9511-A72B-7595756217FB}"/>
                    </a:ext>
                  </a:extLst>
                </p:cNvPr>
                <p:cNvSpPr txBox="1"/>
                <p:nvPr/>
              </p:nvSpPr>
              <p:spPr>
                <a:xfrm>
                  <a:off x="4318477" y="5642881"/>
                  <a:ext cx="817853" cy="276999"/>
                </a:xfrm>
                <a:prstGeom prst="rect">
                  <a:avLst/>
                </a:prstGeom>
                <a:noFill/>
              </p:spPr>
              <p:txBody>
                <a:bodyPr wrap="none" rtlCol="0">
                  <a:spAutoFit/>
                </a:bodyPr>
                <a:lstStyle/>
                <a:p>
                  <a:r>
                    <a:rPr lang="en-US" altLang="zh-CN" sz="1200" b="1" dirty="0"/>
                    <a:t>DMA</a:t>
                  </a:r>
                  <a:r>
                    <a:rPr lang="zh-CN" altLang="en-US" sz="1200" b="1" dirty="0"/>
                    <a:t>方式</a:t>
                  </a:r>
                </a:p>
              </p:txBody>
            </p:sp>
            <p:sp>
              <p:nvSpPr>
                <p:cNvPr id="75" name="文本框 74">
                  <a:extLst>
                    <a:ext uri="{FF2B5EF4-FFF2-40B4-BE49-F238E27FC236}">
                      <a16:creationId xmlns:a16="http://schemas.microsoft.com/office/drawing/2014/main" id="{CBC9DA62-053E-DB79-4484-E27B1A952815}"/>
                    </a:ext>
                  </a:extLst>
                </p:cNvPr>
                <p:cNvSpPr txBox="1"/>
                <p:nvPr/>
              </p:nvSpPr>
              <p:spPr>
                <a:xfrm>
                  <a:off x="4292467" y="6195797"/>
                  <a:ext cx="1834156" cy="276999"/>
                </a:xfrm>
                <a:prstGeom prst="rect">
                  <a:avLst/>
                </a:prstGeom>
                <a:noFill/>
              </p:spPr>
              <p:txBody>
                <a:bodyPr wrap="none" rtlCol="0">
                  <a:spAutoFit/>
                </a:bodyPr>
                <a:lstStyle/>
                <a:p>
                  <a:r>
                    <a:rPr lang="zh-CN" altLang="en-US" sz="1200" b="1" dirty="0"/>
                    <a:t>外围处理机（</a:t>
                  </a:r>
                  <a:r>
                    <a:rPr lang="en-US" altLang="zh-CN" sz="1200" b="1" dirty="0"/>
                    <a:t>PPU</a:t>
                  </a:r>
                  <a:r>
                    <a:rPr lang="zh-CN" altLang="en-US" sz="1200" b="1" dirty="0"/>
                    <a:t>）方式</a:t>
                  </a:r>
                </a:p>
              </p:txBody>
            </p:sp>
            <p:sp>
              <p:nvSpPr>
                <p:cNvPr id="76" name="文本框 75">
                  <a:extLst>
                    <a:ext uri="{FF2B5EF4-FFF2-40B4-BE49-F238E27FC236}">
                      <a16:creationId xmlns:a16="http://schemas.microsoft.com/office/drawing/2014/main" id="{31C26675-BB05-B1B2-1B39-F4E0784B6AC1}"/>
                    </a:ext>
                  </a:extLst>
                </p:cNvPr>
                <p:cNvSpPr txBox="1"/>
                <p:nvPr/>
              </p:nvSpPr>
              <p:spPr>
                <a:xfrm>
                  <a:off x="4293840" y="5906207"/>
                  <a:ext cx="800219" cy="276999"/>
                </a:xfrm>
                <a:prstGeom prst="rect">
                  <a:avLst/>
                </a:prstGeom>
                <a:noFill/>
              </p:spPr>
              <p:txBody>
                <a:bodyPr wrap="none" rtlCol="0">
                  <a:spAutoFit/>
                </a:bodyPr>
                <a:lstStyle/>
                <a:p>
                  <a:r>
                    <a:rPr lang="zh-CN" altLang="en-US" sz="1200" b="1" dirty="0"/>
                    <a:t>通道方式</a:t>
                  </a:r>
                </a:p>
              </p:txBody>
            </p:sp>
          </p:grpSp>
        </p:grpSp>
        <p:sp>
          <p:nvSpPr>
            <p:cNvPr id="78" name="文本框 77">
              <a:extLst>
                <a:ext uri="{FF2B5EF4-FFF2-40B4-BE49-F238E27FC236}">
                  <a16:creationId xmlns:a16="http://schemas.microsoft.com/office/drawing/2014/main" id="{7A9B59CE-0E92-A73F-33F5-55898E15261C}"/>
                </a:ext>
              </a:extLst>
            </p:cNvPr>
            <p:cNvSpPr txBox="1"/>
            <p:nvPr/>
          </p:nvSpPr>
          <p:spPr>
            <a:xfrm>
              <a:off x="3930556" y="6536377"/>
              <a:ext cx="1505540" cy="276999"/>
            </a:xfrm>
            <a:prstGeom prst="rect">
              <a:avLst/>
            </a:prstGeom>
            <a:noFill/>
          </p:spPr>
          <p:txBody>
            <a:bodyPr wrap="none" rtlCol="0">
              <a:spAutoFit/>
            </a:bodyPr>
            <a:lstStyle/>
            <a:p>
              <a:r>
                <a:rPr lang="zh-CN" altLang="en-US" sz="1200" b="1" dirty="0"/>
                <a:t>图</a:t>
              </a:r>
              <a:r>
                <a:rPr lang="en-US" altLang="zh-CN" sz="1200" b="1" dirty="0"/>
                <a:t>9.5    I/O</a:t>
              </a:r>
              <a:r>
                <a:rPr lang="zh-CN" altLang="en-US" sz="1200" b="1" dirty="0"/>
                <a:t>控制方式</a:t>
              </a:r>
            </a:p>
          </p:txBody>
        </p:sp>
      </p:grpSp>
    </p:spTree>
    <p:extLst>
      <p:ext uri="{BB962C8B-B14F-4D97-AF65-F5344CB8AC3E}">
        <p14:creationId xmlns:p14="http://schemas.microsoft.com/office/powerpoint/2010/main" val="377197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9.4  </a:t>
            </a:r>
            <a:r>
              <a:rPr lang="zh-CN" altLang="en-US" b="1" dirty="0">
                <a:solidFill>
                  <a:srgbClr val="002060"/>
                </a:solidFill>
                <a:latin typeface="+mn-lt"/>
                <a:ea typeface="黑体" pitchFamily="49" charset="-122"/>
              </a:rPr>
              <a:t>程序控制方式</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862118" y="522989"/>
            <a:ext cx="2232248" cy="646331"/>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.4.1</a:t>
            </a:r>
            <a:r>
              <a:rPr lang="zh-CN" altLang="en-US" sz="1200" b="1" i="0" dirty="0">
                <a:solidFill>
                  <a:srgbClr val="111111"/>
                </a:solidFill>
                <a:effectLst/>
                <a:latin typeface="Avenir"/>
              </a:rPr>
              <a:t>　简单设备程序查询流程</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.4.2</a:t>
            </a:r>
            <a:r>
              <a:rPr lang="zh-CN" altLang="en-US" sz="1200" b="1" i="0" dirty="0">
                <a:solidFill>
                  <a:srgbClr val="111111"/>
                </a:solidFill>
                <a:effectLst/>
                <a:latin typeface="Avenir"/>
              </a:rPr>
              <a:t>　复杂设备程序查询流程</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.4.3</a:t>
            </a:r>
            <a:r>
              <a:rPr lang="zh-CN" altLang="en-US" sz="1200" b="1" i="0" dirty="0">
                <a:solidFill>
                  <a:srgbClr val="111111"/>
                </a:solidFill>
                <a:effectLst/>
                <a:latin typeface="Avenir"/>
              </a:rPr>
              <a:t>　程序查询特点</a:t>
            </a:r>
            <a:endParaRPr lang="zh-CN" altLang="en-US" sz="1200" b="1" dirty="0"/>
          </a:p>
        </p:txBody>
      </p:sp>
      <p:sp>
        <p:nvSpPr>
          <p:cNvPr id="14" name="内容占位符 2">
            <a:extLst>
              <a:ext uri="{FF2B5EF4-FFF2-40B4-BE49-F238E27FC236}">
                <a16:creationId xmlns:a16="http://schemas.microsoft.com/office/drawing/2014/main" id="{94DB70E2-08F3-4A55-D4E1-B1378FCA23F1}"/>
              </a:ext>
            </a:extLst>
          </p:cNvPr>
          <p:cNvSpPr>
            <a:spLocks noGrp="1" noChangeArrowheads="1"/>
          </p:cNvSpPr>
          <p:nvPr>
            <p:ph idx="1"/>
          </p:nvPr>
        </p:nvSpPr>
        <p:spPr>
          <a:xfrm>
            <a:off x="457200" y="1567333"/>
            <a:ext cx="8229600" cy="4525963"/>
          </a:xfrm>
        </p:spPr>
        <p:txBody>
          <a:bodyPr/>
          <a:lstStyle/>
          <a:p>
            <a:pPr eaLnBrk="1" hangingPunct="1"/>
            <a:r>
              <a:rPr lang="en-US" altLang="zh-CN" b="1" dirty="0">
                <a:ea typeface="黑体" panose="02010609060101010101" pitchFamily="49" charset="-122"/>
              </a:rPr>
              <a:t>9.4.1  </a:t>
            </a:r>
            <a:r>
              <a:rPr lang="zh-CN" altLang="en-US" b="1" dirty="0">
                <a:ea typeface="黑体" panose="02010609060101010101" pitchFamily="49" charset="-122"/>
              </a:rPr>
              <a:t>简单设备查询流程</a:t>
            </a:r>
            <a:endParaRPr lang="en-US" altLang="zh-CN" b="1" dirty="0"/>
          </a:p>
          <a:p>
            <a:pPr lvl="1" eaLnBrk="1" hangingPunct="1"/>
            <a:endParaRPr lang="en-US" altLang="zh-CN" sz="800" b="1" dirty="0"/>
          </a:p>
          <a:p>
            <a:pPr lvl="1" eaLnBrk="1" hangingPunct="1"/>
            <a:r>
              <a:rPr lang="zh-CN" altLang="en-US" sz="1600" b="1" dirty="0"/>
              <a:t>程序控制方式（</a:t>
            </a:r>
            <a:r>
              <a:rPr lang="en-US" altLang="zh-CN" sz="1600" b="1" dirty="0"/>
              <a:t>Programed I/O</a:t>
            </a:r>
            <a:r>
              <a:rPr lang="zh-CN" altLang="en-US" sz="1600" b="1" dirty="0"/>
              <a:t>）是最原始的、最简单的方式。</a:t>
            </a:r>
            <a:endParaRPr lang="en-US" altLang="zh-CN" sz="1600" b="1" dirty="0"/>
          </a:p>
          <a:p>
            <a:pPr lvl="1" eaLnBrk="1" hangingPunct="1"/>
            <a:endParaRPr lang="en-US" altLang="zh-CN" sz="1600" b="1" dirty="0"/>
          </a:p>
          <a:p>
            <a:pPr lvl="1" eaLnBrk="1" hangingPunct="1"/>
            <a:r>
              <a:rPr lang="zh-CN" altLang="en-US" sz="1600" b="1" dirty="0"/>
              <a:t>程序控制方式又分为</a:t>
            </a:r>
            <a:r>
              <a:rPr lang="zh-CN" altLang="en-US" sz="1600" b="1" dirty="0">
                <a:solidFill>
                  <a:srgbClr val="FF0000"/>
                </a:solidFill>
              </a:rPr>
              <a:t>程序查询方式</a:t>
            </a:r>
            <a:r>
              <a:rPr lang="zh-CN" altLang="en-US" sz="1600" b="1" dirty="0"/>
              <a:t>（也称为轮询方式，</a:t>
            </a:r>
            <a:r>
              <a:rPr lang="en-US" altLang="zh-CN" sz="1600" b="1" dirty="0"/>
              <a:t>Polling</a:t>
            </a:r>
            <a:r>
              <a:rPr lang="zh-CN" altLang="en-US" sz="1600" b="1" dirty="0"/>
              <a:t>）和</a:t>
            </a:r>
            <a:r>
              <a:rPr lang="zh-CN" altLang="en-US" sz="1600" b="1" dirty="0">
                <a:solidFill>
                  <a:srgbClr val="FF0000"/>
                </a:solidFill>
              </a:rPr>
              <a:t>直接传送方式</a:t>
            </a:r>
            <a:r>
              <a:rPr lang="zh-CN" altLang="en-US" sz="1600" b="1" dirty="0"/>
              <a:t>两种；程序查询方式属于有条件传送方式，直接传送方式属于无条件传送方式。</a:t>
            </a:r>
            <a:endParaRPr lang="en-US" altLang="zh-CN" sz="1600" b="1" dirty="0"/>
          </a:p>
          <a:p>
            <a:pPr lvl="1" eaLnBrk="1" hangingPunct="1"/>
            <a:endParaRPr lang="en-US" altLang="zh-CN" sz="1600" b="1" dirty="0"/>
          </a:p>
          <a:p>
            <a:pPr lvl="1" eaLnBrk="1" hangingPunct="1"/>
            <a:r>
              <a:rPr lang="zh-CN" altLang="en-US" sz="1600" b="1" dirty="0"/>
              <a:t>表</a:t>
            </a:r>
            <a:r>
              <a:rPr lang="en-US" altLang="zh-CN" sz="1600" b="1" dirty="0"/>
              <a:t>9.2</a:t>
            </a:r>
            <a:r>
              <a:rPr lang="zh-CN" altLang="en-US" sz="1600" b="1" dirty="0"/>
              <a:t>为键盘和字符显示等简单设备的</a:t>
            </a:r>
            <a:r>
              <a:rPr lang="en-US" altLang="zh-CN" sz="1600" b="1" dirty="0"/>
              <a:t>I/O</a:t>
            </a:r>
            <a:r>
              <a:rPr lang="zh-CN" altLang="en-US" sz="1600" b="1" dirty="0"/>
              <a:t>地址。</a:t>
            </a:r>
            <a:endParaRPr lang="en-US" altLang="zh-CN" sz="1600" b="1" dirty="0"/>
          </a:p>
        </p:txBody>
      </p:sp>
      <p:graphicFrame>
        <p:nvGraphicFramePr>
          <p:cNvPr id="5" name="表格 6">
            <a:extLst>
              <a:ext uri="{FF2B5EF4-FFF2-40B4-BE49-F238E27FC236}">
                <a16:creationId xmlns:a16="http://schemas.microsoft.com/office/drawing/2014/main" id="{0E878AA1-A0C9-F241-CBD8-743AFAC8788D}"/>
              </a:ext>
            </a:extLst>
          </p:cNvPr>
          <p:cNvGraphicFramePr>
            <a:graphicFrameLocks noGrp="1"/>
          </p:cNvGraphicFramePr>
          <p:nvPr>
            <p:extLst>
              <p:ext uri="{D42A27DB-BD31-4B8C-83A1-F6EECF244321}">
                <p14:modId xmlns:p14="http://schemas.microsoft.com/office/powerpoint/2010/main" val="1640452297"/>
              </p:ext>
            </p:extLst>
          </p:nvPr>
        </p:nvGraphicFramePr>
        <p:xfrm>
          <a:off x="683568" y="4937720"/>
          <a:ext cx="7632849" cy="1371600"/>
        </p:xfrm>
        <a:graphic>
          <a:graphicData uri="http://schemas.openxmlformats.org/drawingml/2006/table">
            <a:tbl>
              <a:tblPr firstRow="1" bandRow="1">
                <a:tableStyleId>{5C22544A-7EE6-4342-B048-85BDC9FD1C3A}</a:tableStyleId>
              </a:tblPr>
              <a:tblGrid>
                <a:gridCol w="1842410">
                  <a:extLst>
                    <a:ext uri="{9D8B030D-6E8A-4147-A177-3AD203B41FA5}">
                      <a16:colId xmlns:a16="http://schemas.microsoft.com/office/drawing/2014/main" val="700397235"/>
                    </a:ext>
                  </a:extLst>
                </a:gridCol>
                <a:gridCol w="1645009">
                  <a:extLst>
                    <a:ext uri="{9D8B030D-6E8A-4147-A177-3AD203B41FA5}">
                      <a16:colId xmlns:a16="http://schemas.microsoft.com/office/drawing/2014/main" val="3406526956"/>
                    </a:ext>
                  </a:extLst>
                </a:gridCol>
                <a:gridCol w="1381810">
                  <a:extLst>
                    <a:ext uri="{9D8B030D-6E8A-4147-A177-3AD203B41FA5}">
                      <a16:colId xmlns:a16="http://schemas.microsoft.com/office/drawing/2014/main" val="4067609748"/>
                    </a:ext>
                  </a:extLst>
                </a:gridCol>
                <a:gridCol w="1381810">
                  <a:extLst>
                    <a:ext uri="{9D8B030D-6E8A-4147-A177-3AD203B41FA5}">
                      <a16:colId xmlns:a16="http://schemas.microsoft.com/office/drawing/2014/main" val="2648413274"/>
                    </a:ext>
                  </a:extLst>
                </a:gridCol>
                <a:gridCol w="1381810">
                  <a:extLst>
                    <a:ext uri="{9D8B030D-6E8A-4147-A177-3AD203B41FA5}">
                      <a16:colId xmlns:a16="http://schemas.microsoft.com/office/drawing/2014/main" val="1325226935"/>
                    </a:ext>
                  </a:extLst>
                </a:gridCol>
              </a:tblGrid>
              <a:tr h="0">
                <a:tc>
                  <a:txBody>
                    <a:bodyPr/>
                    <a:lstStyle/>
                    <a:p>
                      <a:pPr algn="ctr"/>
                      <a:r>
                        <a:rPr lang="zh-CN" altLang="en-US" sz="1200" b="1" dirty="0"/>
                        <a:t>设备</a:t>
                      </a:r>
                    </a:p>
                  </a:txBody>
                  <a:tcPr anchor="ctr"/>
                </a:tc>
                <a:tc>
                  <a:txBody>
                    <a:bodyPr/>
                    <a:lstStyle/>
                    <a:p>
                      <a:pPr algn="ctr"/>
                      <a:r>
                        <a:rPr lang="zh-CN" altLang="en-US" sz="1200" b="1" dirty="0"/>
                        <a:t>寄存器（</a:t>
                      </a:r>
                      <a:r>
                        <a:rPr lang="en-US" altLang="zh-CN" sz="1200" b="1" dirty="0"/>
                        <a:t>8</a:t>
                      </a:r>
                      <a:r>
                        <a:rPr lang="zh-CN" altLang="en-US" sz="1200" b="1" dirty="0"/>
                        <a:t>位）</a:t>
                      </a:r>
                    </a:p>
                  </a:txBody>
                  <a:tcPr anchor="ctr"/>
                </a:tc>
                <a:tc>
                  <a:txBody>
                    <a:bodyPr/>
                    <a:lstStyle/>
                    <a:p>
                      <a:pPr algn="ctr"/>
                      <a:r>
                        <a:rPr lang="zh-CN" altLang="en-US" sz="1200" b="1" dirty="0"/>
                        <a:t>内存映射地址</a:t>
                      </a:r>
                    </a:p>
                  </a:txBody>
                  <a:tcPr anchor="ctr"/>
                </a:tc>
                <a:tc>
                  <a:txBody>
                    <a:bodyPr/>
                    <a:lstStyle/>
                    <a:p>
                      <a:pPr algn="ctr"/>
                      <a:r>
                        <a:rPr lang="zh-CN" altLang="en-US" sz="1200" b="1" dirty="0"/>
                        <a:t>端口映射地址</a:t>
                      </a:r>
                    </a:p>
                  </a:txBody>
                  <a:tcPr anchor="ctr"/>
                </a:tc>
                <a:tc>
                  <a:txBody>
                    <a:bodyPr/>
                    <a:lstStyle/>
                    <a:p>
                      <a:pPr algn="ctr"/>
                      <a:r>
                        <a:rPr lang="zh-CN" altLang="en-US" sz="1200" b="1" dirty="0"/>
                        <a:t>备注</a:t>
                      </a:r>
                    </a:p>
                  </a:txBody>
                  <a:tcPr anchor="ctr"/>
                </a:tc>
                <a:extLst>
                  <a:ext uri="{0D108BD9-81ED-4DB2-BD59-A6C34878D82A}">
                    <a16:rowId xmlns:a16="http://schemas.microsoft.com/office/drawing/2014/main" val="1129739672"/>
                  </a:ext>
                </a:extLst>
              </a:tr>
              <a:tr h="211836">
                <a:tc>
                  <a:txBody>
                    <a:bodyPr/>
                    <a:lstStyle/>
                    <a:p>
                      <a:pPr algn="ctr"/>
                      <a:r>
                        <a:rPr lang="zh-CN" altLang="en-US" sz="1200" b="1" dirty="0"/>
                        <a:t>键盘设备</a:t>
                      </a:r>
                    </a:p>
                  </a:txBody>
                  <a:tcPr anchor="ctr"/>
                </a:tc>
                <a:tc>
                  <a:txBody>
                    <a:bodyPr/>
                    <a:lstStyle/>
                    <a:p>
                      <a:pPr algn="ctr"/>
                      <a:r>
                        <a:rPr lang="zh-CN" altLang="en-US" sz="1200" b="1" dirty="0"/>
                        <a:t>数据缓冲寄存器</a:t>
                      </a:r>
                      <a:r>
                        <a:rPr lang="en-US" altLang="zh-CN" sz="1200" b="1" dirty="0"/>
                        <a:t>DBR</a:t>
                      </a:r>
                      <a:endParaRPr lang="zh-CN" altLang="en-US" sz="1200" b="1" dirty="0"/>
                    </a:p>
                  </a:txBody>
                  <a:tcPr anchor="ctr"/>
                </a:tc>
                <a:tc>
                  <a:txBody>
                    <a:bodyPr/>
                    <a:lstStyle/>
                    <a:p>
                      <a:pPr algn="ctr"/>
                      <a:r>
                        <a:rPr lang="en-US" altLang="zh-CN" sz="1200" b="1" dirty="0"/>
                        <a:t>0xFFFF0004</a:t>
                      </a:r>
                      <a:endParaRPr lang="zh-CN" altLang="en-US" sz="1200" b="1" dirty="0"/>
                    </a:p>
                  </a:txBody>
                  <a:tcPr anchor="ctr"/>
                </a:tc>
                <a:tc>
                  <a:txBody>
                    <a:bodyPr/>
                    <a:lstStyle/>
                    <a:p>
                      <a:pPr algn="ctr"/>
                      <a:r>
                        <a:rPr lang="en-US" altLang="zh-CN" sz="1200" b="1" dirty="0"/>
                        <a:t>0x0004</a:t>
                      </a:r>
                      <a:endParaRPr lang="zh-CN" altLang="en-US" sz="1200" b="1" dirty="0"/>
                    </a:p>
                  </a:txBody>
                  <a:tcPr anchor="ctr"/>
                </a:tc>
                <a:tc>
                  <a:txBody>
                    <a:bodyPr/>
                    <a:lstStyle/>
                    <a:p>
                      <a:pPr algn="ctr"/>
                      <a:endParaRPr lang="zh-CN" altLang="en-US" sz="1200" b="1" dirty="0"/>
                    </a:p>
                  </a:txBody>
                  <a:tcPr anchor="ctr"/>
                </a:tc>
                <a:extLst>
                  <a:ext uri="{0D108BD9-81ED-4DB2-BD59-A6C34878D82A}">
                    <a16:rowId xmlns:a16="http://schemas.microsoft.com/office/drawing/2014/main" val="4017079073"/>
                  </a:ext>
                </a:extLst>
              </a:tr>
              <a:tr h="211836">
                <a:tc>
                  <a:txBody>
                    <a:bodyPr/>
                    <a:lstStyle/>
                    <a:p>
                      <a:pPr algn="ctr"/>
                      <a:r>
                        <a:rPr lang="zh-CN" altLang="en-US" sz="1200" b="1" dirty="0"/>
                        <a:t>键盘设备</a:t>
                      </a:r>
                    </a:p>
                  </a:txBody>
                  <a:tcPr anchor="ctr"/>
                </a:tc>
                <a:tc>
                  <a:txBody>
                    <a:bodyPr/>
                    <a:lstStyle/>
                    <a:p>
                      <a:pPr algn="ctr"/>
                      <a:r>
                        <a:rPr lang="zh-CN" altLang="en-US" sz="1200" b="1" dirty="0"/>
                        <a:t>设备状态寄存器</a:t>
                      </a:r>
                      <a:r>
                        <a:rPr lang="en-US" altLang="zh-CN" sz="1200" b="1" dirty="0"/>
                        <a:t>DSR</a:t>
                      </a:r>
                      <a:endParaRPr lang="zh-CN" altLang="en-US" sz="1200" b="1" dirty="0"/>
                    </a:p>
                  </a:txBody>
                  <a:tcPr anchor="ctr"/>
                </a:tc>
                <a:tc>
                  <a:txBody>
                    <a:bodyPr/>
                    <a:lstStyle/>
                    <a:p>
                      <a:pPr algn="ctr"/>
                      <a:r>
                        <a:rPr lang="en-US" altLang="zh-CN" sz="1200" b="1" dirty="0"/>
                        <a:t>0xFFFF0000</a:t>
                      </a:r>
                      <a:endParaRPr lang="zh-CN" altLang="en-US" sz="1200" b="1" dirty="0"/>
                    </a:p>
                  </a:txBody>
                  <a:tcPr anchor="ctr"/>
                </a:tc>
                <a:tc>
                  <a:txBody>
                    <a:bodyPr/>
                    <a:lstStyle/>
                    <a:p>
                      <a:pPr algn="ctr"/>
                      <a:r>
                        <a:rPr lang="en-US" altLang="zh-CN" sz="1200" b="1" dirty="0"/>
                        <a:t>0x0000</a:t>
                      </a:r>
                      <a:endParaRPr lang="zh-CN" altLang="en-US" sz="1200" b="1" dirty="0"/>
                    </a:p>
                  </a:txBody>
                  <a:tcPr anchor="ctr"/>
                </a:tc>
                <a:tc>
                  <a:txBody>
                    <a:bodyPr/>
                    <a:lstStyle/>
                    <a:p>
                      <a:pPr algn="ctr"/>
                      <a:r>
                        <a:rPr lang="zh-CN" altLang="en-US" sz="1200" b="1" dirty="0"/>
                        <a:t>最低位为</a:t>
                      </a:r>
                      <a:r>
                        <a:rPr lang="en-US" altLang="zh-CN" sz="1200" b="1" dirty="0"/>
                        <a:t>Ready</a:t>
                      </a:r>
                      <a:r>
                        <a:rPr lang="zh-CN" altLang="en-US" sz="1200" b="1" dirty="0"/>
                        <a:t>位</a:t>
                      </a:r>
                    </a:p>
                  </a:txBody>
                  <a:tcPr anchor="ctr"/>
                </a:tc>
                <a:extLst>
                  <a:ext uri="{0D108BD9-81ED-4DB2-BD59-A6C34878D82A}">
                    <a16:rowId xmlns:a16="http://schemas.microsoft.com/office/drawing/2014/main" val="4250932666"/>
                  </a:ext>
                </a:extLst>
              </a:tr>
              <a:tr h="211836">
                <a:tc>
                  <a:txBody>
                    <a:bodyPr/>
                    <a:lstStyle/>
                    <a:p>
                      <a:pPr algn="ctr"/>
                      <a:r>
                        <a:rPr lang="zh-CN" altLang="en-US" sz="1200" b="1" dirty="0"/>
                        <a:t>字符显示设备</a:t>
                      </a:r>
                    </a:p>
                  </a:txBody>
                  <a:tcPr anchor="ctr"/>
                </a:tc>
                <a:tc>
                  <a:txBody>
                    <a:bodyPr/>
                    <a:lstStyle/>
                    <a:p>
                      <a:pPr algn="ctr"/>
                      <a:r>
                        <a:rPr lang="zh-CN" altLang="en-US" sz="1200" b="1" dirty="0"/>
                        <a:t>数据缓冲寄存器</a:t>
                      </a:r>
                      <a:r>
                        <a:rPr lang="en-US" altLang="zh-CN" sz="1200" b="1" dirty="0"/>
                        <a:t>DBR</a:t>
                      </a:r>
                      <a:endParaRPr lang="zh-CN" altLang="en-US" sz="1200" b="1" dirty="0"/>
                    </a:p>
                  </a:txBody>
                  <a:tcPr anchor="ctr"/>
                </a:tc>
                <a:tc>
                  <a:txBody>
                    <a:bodyPr/>
                    <a:lstStyle/>
                    <a:p>
                      <a:pPr algn="ctr"/>
                      <a:r>
                        <a:rPr lang="en-US" altLang="zh-CN" sz="1200" b="1" dirty="0"/>
                        <a:t>0xFFFF000C</a:t>
                      </a:r>
                      <a:endParaRPr lang="zh-CN" altLang="en-US" sz="1200" b="1" dirty="0"/>
                    </a:p>
                  </a:txBody>
                  <a:tcPr anchor="ctr"/>
                </a:tc>
                <a:tc>
                  <a:txBody>
                    <a:bodyPr/>
                    <a:lstStyle/>
                    <a:p>
                      <a:pPr algn="ctr"/>
                      <a:r>
                        <a:rPr lang="en-US" altLang="zh-CN" sz="1200" b="1" dirty="0"/>
                        <a:t>0x000C</a:t>
                      </a:r>
                      <a:endParaRPr lang="zh-CN" altLang="en-US" sz="1200" b="1" dirty="0"/>
                    </a:p>
                  </a:txBody>
                  <a:tcPr anchor="ctr"/>
                </a:tc>
                <a:tc>
                  <a:txBody>
                    <a:bodyPr/>
                    <a:lstStyle/>
                    <a:p>
                      <a:pPr algn="ctr"/>
                      <a:endParaRPr lang="zh-CN" altLang="en-US" sz="1200" b="1" dirty="0"/>
                    </a:p>
                  </a:txBody>
                  <a:tcPr anchor="ctr"/>
                </a:tc>
                <a:extLst>
                  <a:ext uri="{0D108BD9-81ED-4DB2-BD59-A6C34878D82A}">
                    <a16:rowId xmlns:a16="http://schemas.microsoft.com/office/drawing/2014/main" val="497605266"/>
                  </a:ext>
                </a:extLst>
              </a:tr>
              <a:tr h="211836">
                <a:tc>
                  <a:txBody>
                    <a:bodyPr/>
                    <a:lstStyle/>
                    <a:p>
                      <a:pPr algn="ctr"/>
                      <a:r>
                        <a:rPr lang="zh-CN" altLang="en-US" sz="1200" b="1" dirty="0"/>
                        <a:t>字符显示设备</a:t>
                      </a:r>
                    </a:p>
                  </a:txBody>
                  <a:tcPr anchor="ctr"/>
                </a:tc>
                <a:tc>
                  <a:txBody>
                    <a:bodyPr/>
                    <a:lstStyle/>
                    <a:p>
                      <a:pPr algn="ctr"/>
                      <a:r>
                        <a:rPr lang="zh-CN" altLang="en-US" sz="1200" b="1" dirty="0"/>
                        <a:t>设备状态寄存器</a:t>
                      </a:r>
                      <a:r>
                        <a:rPr lang="en-US" altLang="zh-CN" sz="1200" b="1" dirty="0"/>
                        <a:t>DSR</a:t>
                      </a:r>
                      <a:endParaRPr lang="zh-CN" altLang="en-US" sz="1200" b="1" dirty="0"/>
                    </a:p>
                  </a:txBody>
                  <a:tcPr anchor="ctr"/>
                </a:tc>
                <a:tc>
                  <a:txBody>
                    <a:bodyPr/>
                    <a:lstStyle/>
                    <a:p>
                      <a:pPr algn="ctr"/>
                      <a:r>
                        <a:rPr lang="en-US" altLang="zh-CN" sz="1200" b="1" dirty="0"/>
                        <a:t>0xFFFF0008</a:t>
                      </a:r>
                      <a:endParaRPr lang="zh-CN" altLang="en-US" sz="1200" b="1" dirty="0"/>
                    </a:p>
                  </a:txBody>
                  <a:tcPr anchor="ctr"/>
                </a:tc>
                <a:tc>
                  <a:txBody>
                    <a:bodyPr/>
                    <a:lstStyle/>
                    <a:p>
                      <a:pPr algn="ctr"/>
                      <a:r>
                        <a:rPr lang="en-US" altLang="zh-CN" sz="1200" b="1" dirty="0"/>
                        <a:t>0x0008</a:t>
                      </a:r>
                      <a:endParaRPr lang="zh-CN" altLang="en-US" sz="1200" b="1" dirty="0"/>
                    </a:p>
                  </a:txBody>
                  <a:tcPr anchor="ctr"/>
                </a:tc>
                <a:tc>
                  <a:txBody>
                    <a:bodyPr/>
                    <a:lstStyle/>
                    <a:p>
                      <a:pPr algn="ctr"/>
                      <a:r>
                        <a:rPr lang="zh-CN" altLang="en-US" sz="1200" b="1" dirty="0"/>
                        <a:t>最低位为</a:t>
                      </a:r>
                      <a:r>
                        <a:rPr lang="en-US" altLang="zh-CN" sz="1200" b="1" dirty="0"/>
                        <a:t>Ready</a:t>
                      </a:r>
                      <a:r>
                        <a:rPr lang="zh-CN" altLang="en-US" sz="1200" b="1" dirty="0"/>
                        <a:t>位</a:t>
                      </a:r>
                    </a:p>
                  </a:txBody>
                  <a:tcPr anchor="ctr"/>
                </a:tc>
                <a:extLst>
                  <a:ext uri="{0D108BD9-81ED-4DB2-BD59-A6C34878D82A}">
                    <a16:rowId xmlns:a16="http://schemas.microsoft.com/office/drawing/2014/main" val="2534049340"/>
                  </a:ext>
                </a:extLst>
              </a:tr>
            </a:tbl>
          </a:graphicData>
        </a:graphic>
      </p:graphicFrame>
      <p:sp>
        <p:nvSpPr>
          <p:cNvPr id="6" name="文本框 5">
            <a:extLst>
              <a:ext uri="{FF2B5EF4-FFF2-40B4-BE49-F238E27FC236}">
                <a16:creationId xmlns:a16="http://schemas.microsoft.com/office/drawing/2014/main" id="{A0350476-B4BF-3AAF-EE41-B9AEDD7E5A05}"/>
              </a:ext>
            </a:extLst>
          </p:cNvPr>
          <p:cNvSpPr txBox="1"/>
          <p:nvPr/>
        </p:nvSpPr>
        <p:spPr>
          <a:xfrm>
            <a:off x="3419872" y="4495780"/>
            <a:ext cx="1505540" cy="276999"/>
          </a:xfrm>
          <a:prstGeom prst="rect">
            <a:avLst/>
          </a:prstGeom>
          <a:noFill/>
        </p:spPr>
        <p:txBody>
          <a:bodyPr wrap="none" rtlCol="0">
            <a:spAutoFit/>
          </a:bodyPr>
          <a:lstStyle/>
          <a:p>
            <a:r>
              <a:rPr lang="zh-CN" altLang="en-US" sz="1200" b="1" dirty="0"/>
              <a:t>表</a:t>
            </a:r>
            <a:r>
              <a:rPr lang="en-US" altLang="zh-CN" sz="1200" b="1" dirty="0"/>
              <a:t>9.2    </a:t>
            </a:r>
            <a:r>
              <a:rPr lang="zh-CN" altLang="en-US" sz="1200" b="1" dirty="0"/>
              <a:t>设备</a:t>
            </a:r>
            <a:r>
              <a:rPr lang="en-US" altLang="zh-CN" sz="1200" b="1" dirty="0"/>
              <a:t>I/O</a:t>
            </a:r>
            <a:r>
              <a:rPr lang="zh-CN" altLang="en-US" sz="1200" b="1" dirty="0"/>
              <a:t>地址</a:t>
            </a:r>
          </a:p>
        </p:txBody>
      </p:sp>
    </p:spTree>
    <p:extLst>
      <p:ext uri="{BB962C8B-B14F-4D97-AF65-F5344CB8AC3E}">
        <p14:creationId xmlns:p14="http://schemas.microsoft.com/office/powerpoint/2010/main" val="50391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9ABD6BA0-E408-2BEE-FC3A-C639BE130621}"/>
              </a:ext>
            </a:extLst>
          </p:cNvPr>
          <p:cNvSpPr>
            <a:spLocks noGrp="1" noChangeArrowheads="1"/>
          </p:cNvSpPr>
          <p:nvPr>
            <p:ph idx="1"/>
          </p:nvPr>
        </p:nvSpPr>
        <p:spPr>
          <a:xfrm>
            <a:off x="457200" y="188640"/>
            <a:ext cx="8229600" cy="4525963"/>
          </a:xfrm>
        </p:spPr>
        <p:txBody>
          <a:bodyPr/>
          <a:lstStyle/>
          <a:p>
            <a:pPr lvl="1" eaLnBrk="1" hangingPunct="1"/>
            <a:r>
              <a:rPr lang="zh-CN" altLang="en-US" sz="1600" b="1" dirty="0">
                <a:solidFill>
                  <a:srgbClr val="FF0000"/>
                </a:solidFill>
              </a:rPr>
              <a:t>键盘</a:t>
            </a:r>
            <a:r>
              <a:rPr lang="zh-CN" altLang="en-US" sz="1600" b="1" dirty="0"/>
              <a:t>设备的程序查询流程如图</a:t>
            </a:r>
            <a:r>
              <a:rPr lang="en-US" altLang="zh-CN" sz="1600" b="1" dirty="0"/>
              <a:t>9.6a</a:t>
            </a:r>
            <a:r>
              <a:rPr lang="zh-CN" altLang="en-US" sz="1600" b="1" dirty="0"/>
              <a:t>所示，其</a:t>
            </a:r>
            <a:r>
              <a:rPr lang="en-US" altLang="zh-CN" sz="1600" b="1" dirty="0"/>
              <a:t>MIPS</a:t>
            </a:r>
            <a:r>
              <a:rPr lang="zh-CN" altLang="en-US" sz="1600" b="1" dirty="0"/>
              <a:t>和</a:t>
            </a:r>
            <a:r>
              <a:rPr lang="en-US" altLang="zh-CN" sz="1600" b="1" dirty="0"/>
              <a:t>x86</a:t>
            </a:r>
            <a:r>
              <a:rPr lang="zh-CN" altLang="en-US" sz="1600" b="1" dirty="0"/>
              <a:t>查询程序代码如下：</a:t>
            </a:r>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800" b="1" dirty="0"/>
          </a:p>
          <a:p>
            <a:pPr lvl="1" eaLnBrk="1" hangingPunct="1"/>
            <a:endParaRPr lang="en-US" altLang="zh-CN" sz="1600" b="1" dirty="0"/>
          </a:p>
          <a:p>
            <a:pPr lvl="1" eaLnBrk="1" hangingPunct="1"/>
            <a:r>
              <a:rPr lang="zh-CN" altLang="en-US" sz="1600" b="1" dirty="0">
                <a:solidFill>
                  <a:srgbClr val="FF0000"/>
                </a:solidFill>
              </a:rPr>
              <a:t>字符终端</a:t>
            </a:r>
            <a:r>
              <a:rPr lang="zh-CN" altLang="en-US" sz="1600" b="1" dirty="0"/>
              <a:t>设备的程序查询流程如图</a:t>
            </a:r>
            <a:r>
              <a:rPr lang="en-US" altLang="zh-CN" sz="1600" b="1" dirty="0"/>
              <a:t>9.6b</a:t>
            </a:r>
            <a:r>
              <a:rPr lang="zh-CN" altLang="en-US" sz="1600" b="1" dirty="0"/>
              <a:t>所示，其</a:t>
            </a:r>
            <a:r>
              <a:rPr lang="en-US" altLang="zh-CN" sz="1600" b="1" dirty="0"/>
              <a:t>MIPS</a:t>
            </a:r>
            <a:r>
              <a:rPr lang="zh-CN" altLang="en-US" sz="1600" b="1" dirty="0"/>
              <a:t>和</a:t>
            </a:r>
            <a:r>
              <a:rPr lang="en-US" altLang="zh-CN" sz="1600" b="1" dirty="0"/>
              <a:t>x86</a:t>
            </a:r>
            <a:r>
              <a:rPr lang="zh-CN" altLang="en-US" sz="1600" b="1" dirty="0"/>
              <a:t>查询程序代码如下：</a:t>
            </a:r>
            <a:endParaRPr lang="en-US" altLang="zh-CN" sz="1600" b="1" dirty="0"/>
          </a:p>
          <a:p>
            <a:pPr lvl="1" eaLnBrk="1" hangingPunct="1"/>
            <a:endParaRPr lang="en-US" altLang="zh-CN" sz="1200" b="1" dirty="0"/>
          </a:p>
        </p:txBody>
      </p:sp>
      <p:sp>
        <p:nvSpPr>
          <p:cNvPr id="9" name="文本框 8">
            <a:extLst>
              <a:ext uri="{FF2B5EF4-FFF2-40B4-BE49-F238E27FC236}">
                <a16:creationId xmlns:a16="http://schemas.microsoft.com/office/drawing/2014/main" id="{A3AB6001-61BC-EAB5-E944-62623BE8D682}"/>
              </a:ext>
            </a:extLst>
          </p:cNvPr>
          <p:cNvSpPr txBox="1"/>
          <p:nvPr/>
        </p:nvSpPr>
        <p:spPr>
          <a:xfrm>
            <a:off x="3769569" y="757153"/>
            <a:ext cx="5112568" cy="1015663"/>
          </a:xfrm>
          <a:prstGeom prst="rect">
            <a:avLst/>
          </a:prstGeom>
          <a:solidFill>
            <a:srgbClr val="FFFF00"/>
          </a:solidFill>
        </p:spPr>
        <p:txBody>
          <a:bodyPr wrap="square">
            <a:spAutoFit/>
          </a:bodyPr>
          <a:lstStyle/>
          <a:p>
            <a:r>
              <a:rPr lang="en-US" altLang="zh-CN" sz="1000" b="1" dirty="0"/>
              <a:t>	</a:t>
            </a:r>
            <a:r>
              <a:rPr lang="zh-CN" altLang="en-US" sz="1000" b="1" dirty="0"/>
              <a:t>lui  $t0,0xffff0000	#载入键盘DSR内存映射地址至$t0</a:t>
            </a:r>
          </a:p>
          <a:p>
            <a:r>
              <a:rPr lang="zh-CN" altLang="en-US" sz="1000" b="1" dirty="0"/>
              <a:t>keyPoll:   </a:t>
            </a:r>
            <a:r>
              <a:rPr lang="en-US" altLang="zh-CN" sz="1000" b="1" dirty="0"/>
              <a:t>	</a:t>
            </a:r>
            <a:r>
              <a:rPr lang="zh-CN" altLang="en-US" sz="1000" b="1" dirty="0"/>
              <a:t>lbu  $t2,($t0)		#载入键盘DSR的值至$t2</a:t>
            </a:r>
          </a:p>
          <a:p>
            <a:r>
              <a:rPr lang="zh-CN" altLang="en-US" sz="1000" b="1" dirty="0"/>
              <a:t>	andi $t2,$t2,1		#获取最低位Ready位</a:t>
            </a:r>
          </a:p>
          <a:p>
            <a:r>
              <a:rPr lang="zh-CN" altLang="en-US" sz="1000" b="1" dirty="0"/>
              <a:t>	beq $t2,$0,keyPoll	#如果Ready==0，则继续查询</a:t>
            </a:r>
          </a:p>
          <a:p>
            <a:r>
              <a:rPr lang="zh-CN" altLang="en-US" sz="1000" b="1" dirty="0"/>
              <a:t>	lui $t0, 0xffff0004	#载入键盘DBR内存映射地址至$t0</a:t>
            </a:r>
          </a:p>
          <a:p>
            <a:r>
              <a:rPr lang="zh-CN" altLang="en-US" sz="1000" b="1" dirty="0"/>
              <a:t>	lbu $s0,($t0)		#载入键盘DBR中的字符数据至$s0</a:t>
            </a:r>
          </a:p>
        </p:txBody>
      </p:sp>
      <p:sp>
        <p:nvSpPr>
          <p:cNvPr id="12" name="文本框 11">
            <a:extLst>
              <a:ext uri="{FF2B5EF4-FFF2-40B4-BE49-F238E27FC236}">
                <a16:creationId xmlns:a16="http://schemas.microsoft.com/office/drawing/2014/main" id="{7FF9DFD7-4074-C37A-FFB0-4B198547FD14}"/>
              </a:ext>
            </a:extLst>
          </p:cNvPr>
          <p:cNvSpPr txBox="1"/>
          <p:nvPr/>
        </p:nvSpPr>
        <p:spPr>
          <a:xfrm>
            <a:off x="3753095" y="1988840"/>
            <a:ext cx="5129042" cy="1015663"/>
          </a:xfrm>
          <a:prstGeom prst="rect">
            <a:avLst/>
          </a:prstGeom>
          <a:solidFill>
            <a:srgbClr val="92D050"/>
          </a:solidFill>
        </p:spPr>
        <p:txBody>
          <a:bodyPr wrap="square">
            <a:spAutoFit/>
          </a:bodyPr>
          <a:lstStyle/>
          <a:p>
            <a:r>
              <a:rPr lang="zh-CN" altLang="en-US" sz="1000" b="1" dirty="0"/>
              <a:t>	MOV DX,0x0000	</a:t>
            </a:r>
            <a:r>
              <a:rPr lang="en-US" altLang="zh-CN" sz="1000" b="1" dirty="0"/>
              <a:t>	</a:t>
            </a:r>
            <a:r>
              <a:rPr lang="zh-CN" altLang="en-US" sz="1000" b="1" dirty="0"/>
              <a:t>#载入键盘DSR端口地址至DX</a:t>
            </a:r>
          </a:p>
          <a:p>
            <a:r>
              <a:rPr lang="zh-CN" altLang="en-US" sz="1000" b="1" dirty="0"/>
              <a:t>keyPoll:   </a:t>
            </a:r>
            <a:r>
              <a:rPr lang="en-US" altLang="zh-CN" sz="1000" b="1" dirty="0"/>
              <a:t>	</a:t>
            </a:r>
            <a:r>
              <a:rPr lang="zh-CN" altLang="en-US" sz="1000" b="1" dirty="0"/>
              <a:t>IN AL,DX		#载入键盘DSR的值至AL</a:t>
            </a:r>
          </a:p>
          <a:p>
            <a:r>
              <a:rPr lang="zh-CN" altLang="en-US" sz="1000" b="1" dirty="0"/>
              <a:t>	TEST AL,1		#测试就绪位Ready</a:t>
            </a:r>
          </a:p>
          <a:p>
            <a:r>
              <a:rPr lang="zh-CN" altLang="en-US" sz="1000" b="1" dirty="0"/>
              <a:t>	JZ keyPoll		#如果Ready==0，则继续查询</a:t>
            </a:r>
          </a:p>
          <a:p>
            <a:r>
              <a:rPr lang="zh-CN" altLang="en-US" sz="1000" b="1" dirty="0"/>
              <a:t>	MOV DX,0x0004	</a:t>
            </a:r>
            <a:r>
              <a:rPr lang="en-US" altLang="zh-CN" sz="1000" b="1" dirty="0"/>
              <a:t>	</a:t>
            </a:r>
            <a:r>
              <a:rPr lang="zh-CN" altLang="en-US" sz="1000" b="1" dirty="0"/>
              <a:t>#载入键盘DBR端口地址至DX</a:t>
            </a:r>
          </a:p>
          <a:p>
            <a:r>
              <a:rPr lang="zh-CN" altLang="en-US" sz="1000" b="1" dirty="0"/>
              <a:t>	IN AL,X		#载入键盘DBR中的字符数据至AL</a:t>
            </a:r>
          </a:p>
        </p:txBody>
      </p:sp>
      <p:sp>
        <p:nvSpPr>
          <p:cNvPr id="16" name="文本框 15">
            <a:extLst>
              <a:ext uri="{FF2B5EF4-FFF2-40B4-BE49-F238E27FC236}">
                <a16:creationId xmlns:a16="http://schemas.microsoft.com/office/drawing/2014/main" id="{F6C75B6E-88DC-8D97-CF9F-F9AF231EE82D}"/>
              </a:ext>
            </a:extLst>
          </p:cNvPr>
          <p:cNvSpPr txBox="1"/>
          <p:nvPr/>
        </p:nvSpPr>
        <p:spPr>
          <a:xfrm>
            <a:off x="3738897" y="4285545"/>
            <a:ext cx="5225591" cy="1015663"/>
          </a:xfrm>
          <a:prstGeom prst="rect">
            <a:avLst/>
          </a:prstGeom>
          <a:solidFill>
            <a:srgbClr val="FFFF00"/>
          </a:solidFill>
        </p:spPr>
        <p:txBody>
          <a:bodyPr wrap="square">
            <a:spAutoFit/>
          </a:bodyPr>
          <a:lstStyle/>
          <a:p>
            <a:r>
              <a:rPr lang="en-US" altLang="zh-CN" sz="1000" b="1" dirty="0"/>
              <a:t>	</a:t>
            </a:r>
            <a:r>
              <a:rPr lang="zh-CN" altLang="en-US" sz="1000" b="1" dirty="0"/>
              <a:t>lui  $t0,0xffff0000	#载入字符终端DSR内存映射地址至$t0</a:t>
            </a:r>
          </a:p>
          <a:p>
            <a:r>
              <a:rPr lang="en-US" altLang="zh-CN" sz="1000" b="1" dirty="0" err="1"/>
              <a:t>tty</a:t>
            </a:r>
            <a:r>
              <a:rPr lang="zh-CN" altLang="en-US" sz="1000" b="1" dirty="0"/>
              <a:t>Poll:   </a:t>
            </a:r>
            <a:r>
              <a:rPr lang="en-US" altLang="zh-CN" sz="1000" b="1" dirty="0"/>
              <a:t>	</a:t>
            </a:r>
            <a:r>
              <a:rPr lang="zh-CN" altLang="en-US" sz="1000" b="1" dirty="0"/>
              <a:t>lbu  $t2,($t0)	</a:t>
            </a:r>
            <a:r>
              <a:rPr lang="en-US" altLang="zh-CN" sz="1000" b="1" dirty="0"/>
              <a:t>	</a:t>
            </a:r>
            <a:r>
              <a:rPr lang="zh-CN" altLang="en-US" sz="1000" b="1" dirty="0"/>
              <a:t>#载入字符终端DSR的值至$t2</a:t>
            </a:r>
          </a:p>
          <a:p>
            <a:r>
              <a:rPr lang="en-US" altLang="zh-CN" sz="1000" b="1" dirty="0"/>
              <a:t>	</a:t>
            </a:r>
            <a:r>
              <a:rPr lang="zh-CN" altLang="en-US" sz="1000" b="1" dirty="0"/>
              <a:t>andi $t2,$t2,1	</a:t>
            </a:r>
            <a:r>
              <a:rPr lang="en-US" altLang="zh-CN" sz="1000" b="1" dirty="0"/>
              <a:t>	</a:t>
            </a:r>
            <a:r>
              <a:rPr lang="zh-CN" altLang="en-US" sz="1000" b="1" dirty="0"/>
              <a:t>#获取最低位Ready位</a:t>
            </a:r>
          </a:p>
          <a:p>
            <a:r>
              <a:rPr lang="en-US" altLang="zh-CN" sz="1000" b="1" dirty="0"/>
              <a:t>	</a:t>
            </a:r>
            <a:r>
              <a:rPr lang="zh-CN" altLang="en-US" sz="1000" b="1" dirty="0"/>
              <a:t>beq $t2,$0,</a:t>
            </a:r>
            <a:r>
              <a:rPr lang="en-US" altLang="zh-CN" sz="1000" b="1" dirty="0" err="1"/>
              <a:t>tty</a:t>
            </a:r>
            <a:r>
              <a:rPr lang="zh-CN" altLang="en-US" sz="1000" b="1" dirty="0"/>
              <a:t>Poll	#如果Ready==0，则继续查询</a:t>
            </a:r>
          </a:p>
          <a:p>
            <a:r>
              <a:rPr lang="en-US" altLang="zh-CN" sz="1000" b="1" dirty="0"/>
              <a:t>	</a:t>
            </a:r>
            <a:r>
              <a:rPr lang="zh-CN" altLang="en-US" sz="1000" b="1" dirty="0"/>
              <a:t>lui $t0, 0xffff0004	#载入字符终端DBR内存映射地址至$t0</a:t>
            </a:r>
          </a:p>
          <a:p>
            <a:r>
              <a:rPr lang="en-US" altLang="zh-CN" sz="1000" b="1" dirty="0"/>
              <a:t>	</a:t>
            </a:r>
            <a:r>
              <a:rPr lang="zh-CN" altLang="en-US" sz="1000" b="1" dirty="0"/>
              <a:t>sb $s0,($t0)		#将$s0中的字符数据输出至DBR</a:t>
            </a:r>
          </a:p>
        </p:txBody>
      </p:sp>
      <p:sp>
        <p:nvSpPr>
          <p:cNvPr id="17" name="文本框 16">
            <a:extLst>
              <a:ext uri="{FF2B5EF4-FFF2-40B4-BE49-F238E27FC236}">
                <a16:creationId xmlns:a16="http://schemas.microsoft.com/office/drawing/2014/main" id="{550409D1-D656-84B0-BCEB-3CF59D4D2596}"/>
              </a:ext>
            </a:extLst>
          </p:cNvPr>
          <p:cNvSpPr txBox="1"/>
          <p:nvPr/>
        </p:nvSpPr>
        <p:spPr>
          <a:xfrm>
            <a:off x="3738896" y="5517232"/>
            <a:ext cx="5225591" cy="1015663"/>
          </a:xfrm>
          <a:prstGeom prst="rect">
            <a:avLst/>
          </a:prstGeom>
          <a:solidFill>
            <a:srgbClr val="92D050"/>
          </a:solidFill>
        </p:spPr>
        <p:txBody>
          <a:bodyPr wrap="square">
            <a:spAutoFit/>
          </a:bodyPr>
          <a:lstStyle/>
          <a:p>
            <a:r>
              <a:rPr lang="en-US" altLang="zh-CN" sz="1000" b="1" dirty="0"/>
              <a:t>	</a:t>
            </a:r>
            <a:r>
              <a:rPr lang="zh-CN" altLang="en-US" sz="1000" b="1" dirty="0"/>
              <a:t>MOV DX,0x0000		#载入字符终端DSR端口地址至DX</a:t>
            </a:r>
          </a:p>
          <a:p>
            <a:r>
              <a:rPr lang="en-US" altLang="zh-CN" sz="1000" b="1" dirty="0" err="1"/>
              <a:t>tty</a:t>
            </a:r>
            <a:r>
              <a:rPr lang="zh-CN" altLang="en-US" sz="1000" b="1" dirty="0"/>
              <a:t>Poll:   </a:t>
            </a:r>
            <a:r>
              <a:rPr lang="en-US" altLang="zh-CN" sz="1000" b="1" dirty="0"/>
              <a:t>	</a:t>
            </a:r>
            <a:r>
              <a:rPr lang="zh-CN" altLang="en-US" sz="1000" b="1" dirty="0"/>
              <a:t>IN AL,DX	</a:t>
            </a:r>
            <a:r>
              <a:rPr lang="en-US" altLang="zh-CN" sz="1000" b="1" dirty="0"/>
              <a:t>	</a:t>
            </a:r>
            <a:r>
              <a:rPr lang="zh-CN" altLang="en-US" sz="1000" b="1" dirty="0"/>
              <a:t>#载入字符终端DSR的值至AL</a:t>
            </a:r>
          </a:p>
          <a:p>
            <a:r>
              <a:rPr lang="en-US" altLang="zh-CN" sz="1000" b="1" dirty="0"/>
              <a:t>	</a:t>
            </a:r>
            <a:r>
              <a:rPr lang="zh-CN" altLang="en-US" sz="1000" b="1" dirty="0"/>
              <a:t>TEST AL,1		#测试就绪位Ready</a:t>
            </a:r>
          </a:p>
          <a:p>
            <a:r>
              <a:rPr lang="en-US" altLang="zh-CN" sz="1000" b="1" dirty="0"/>
              <a:t>	</a:t>
            </a:r>
            <a:r>
              <a:rPr lang="zh-CN" altLang="en-US" sz="1000" b="1" dirty="0"/>
              <a:t>JZ </a:t>
            </a:r>
            <a:r>
              <a:rPr lang="en-US" altLang="zh-CN" sz="1000" b="1" dirty="0" err="1"/>
              <a:t>tty</a:t>
            </a:r>
            <a:r>
              <a:rPr lang="zh-CN" altLang="en-US" sz="1000" b="1" dirty="0"/>
              <a:t>Poll		#如果Ready==0，则继续查询</a:t>
            </a:r>
          </a:p>
          <a:p>
            <a:r>
              <a:rPr lang="en-US" altLang="zh-CN" sz="1000" b="1" dirty="0"/>
              <a:t>	</a:t>
            </a:r>
            <a:r>
              <a:rPr lang="zh-CN" altLang="en-US" sz="1000" b="1" dirty="0"/>
              <a:t>MOV DX,0x0004		#载入字符终端DBR端口地址至DX</a:t>
            </a:r>
          </a:p>
          <a:p>
            <a:r>
              <a:rPr lang="en-US" altLang="zh-CN" sz="1000" b="1" dirty="0"/>
              <a:t>	</a:t>
            </a:r>
            <a:r>
              <a:rPr lang="zh-CN" altLang="en-US" sz="1000" b="1" dirty="0"/>
              <a:t>OUT DX,AL		#将AL中的字符数据输出至DBR</a:t>
            </a:r>
          </a:p>
        </p:txBody>
      </p:sp>
      <p:grpSp>
        <p:nvGrpSpPr>
          <p:cNvPr id="19" name="组合 18">
            <a:extLst>
              <a:ext uri="{FF2B5EF4-FFF2-40B4-BE49-F238E27FC236}">
                <a16:creationId xmlns:a16="http://schemas.microsoft.com/office/drawing/2014/main" id="{9860F715-9E70-9068-C733-AEB4E695288C}"/>
              </a:ext>
            </a:extLst>
          </p:cNvPr>
          <p:cNvGrpSpPr/>
          <p:nvPr/>
        </p:nvGrpSpPr>
        <p:grpSpPr>
          <a:xfrm>
            <a:off x="251520" y="4075100"/>
            <a:ext cx="2300630" cy="2666863"/>
            <a:chOff x="399162" y="4075100"/>
            <a:chExt cx="2300630" cy="2666863"/>
          </a:xfrm>
        </p:grpSpPr>
        <p:pic>
          <p:nvPicPr>
            <p:cNvPr id="14" name="图片 13">
              <a:extLst>
                <a:ext uri="{FF2B5EF4-FFF2-40B4-BE49-F238E27FC236}">
                  <a16:creationId xmlns:a16="http://schemas.microsoft.com/office/drawing/2014/main" id="{44F8F0DC-ED7A-8B07-4B2D-D4FBD890D04E}"/>
                </a:ext>
              </a:extLst>
            </p:cNvPr>
            <p:cNvPicPr>
              <a:picLocks noChangeAspect="1"/>
            </p:cNvPicPr>
            <p:nvPr/>
          </p:nvPicPr>
          <p:blipFill>
            <a:blip r:embed="rId2"/>
            <a:stretch>
              <a:fillRect/>
            </a:stretch>
          </p:blipFill>
          <p:spPr>
            <a:xfrm>
              <a:off x="611560" y="4075100"/>
              <a:ext cx="2016224" cy="2201595"/>
            </a:xfrm>
            <a:prstGeom prst="rect">
              <a:avLst/>
            </a:prstGeom>
          </p:spPr>
        </p:pic>
        <p:sp>
          <p:nvSpPr>
            <p:cNvPr id="18" name="文本框 17">
              <a:extLst>
                <a:ext uri="{FF2B5EF4-FFF2-40B4-BE49-F238E27FC236}">
                  <a16:creationId xmlns:a16="http://schemas.microsoft.com/office/drawing/2014/main" id="{DA48767D-1ACC-B4D2-501F-C7B83D9EEC8B}"/>
                </a:ext>
              </a:extLst>
            </p:cNvPr>
            <p:cNvSpPr txBox="1"/>
            <p:nvPr/>
          </p:nvSpPr>
          <p:spPr>
            <a:xfrm>
              <a:off x="399162" y="6464964"/>
              <a:ext cx="2300630" cy="276999"/>
            </a:xfrm>
            <a:prstGeom prst="rect">
              <a:avLst/>
            </a:prstGeom>
            <a:noFill/>
          </p:spPr>
          <p:txBody>
            <a:bodyPr wrap="none" rtlCol="0">
              <a:spAutoFit/>
            </a:bodyPr>
            <a:lstStyle/>
            <a:p>
              <a:r>
                <a:rPr lang="zh-CN" altLang="en-US" sz="1200" b="1" dirty="0"/>
                <a:t>图</a:t>
              </a:r>
              <a:r>
                <a:rPr lang="en-US" altLang="zh-CN" sz="1200" b="1" dirty="0"/>
                <a:t>9.6b    </a:t>
              </a:r>
              <a:r>
                <a:rPr lang="zh-CN" altLang="en-US" sz="1200" b="1" dirty="0"/>
                <a:t>字符终端程序查询流程</a:t>
              </a:r>
            </a:p>
          </p:txBody>
        </p:sp>
      </p:grpSp>
      <p:grpSp>
        <p:nvGrpSpPr>
          <p:cNvPr id="21" name="组合 20">
            <a:extLst>
              <a:ext uri="{FF2B5EF4-FFF2-40B4-BE49-F238E27FC236}">
                <a16:creationId xmlns:a16="http://schemas.microsoft.com/office/drawing/2014/main" id="{201B2165-BC82-655A-3E4C-56EBDF17A521}"/>
              </a:ext>
            </a:extLst>
          </p:cNvPr>
          <p:cNvGrpSpPr/>
          <p:nvPr/>
        </p:nvGrpSpPr>
        <p:grpSpPr>
          <a:xfrm>
            <a:off x="280120" y="733699"/>
            <a:ext cx="2039882" cy="2428802"/>
            <a:chOff x="427762" y="733699"/>
            <a:chExt cx="2039882" cy="2428802"/>
          </a:xfrm>
        </p:grpSpPr>
        <p:pic>
          <p:nvPicPr>
            <p:cNvPr id="6" name="图片 5">
              <a:extLst>
                <a:ext uri="{FF2B5EF4-FFF2-40B4-BE49-F238E27FC236}">
                  <a16:creationId xmlns:a16="http://schemas.microsoft.com/office/drawing/2014/main" id="{2628B288-2A23-B8E6-A2B0-655A2D262CEB}"/>
                </a:ext>
              </a:extLst>
            </p:cNvPr>
            <p:cNvPicPr>
              <a:picLocks noChangeAspect="1"/>
            </p:cNvPicPr>
            <p:nvPr/>
          </p:nvPicPr>
          <p:blipFill>
            <a:blip r:embed="rId3"/>
            <a:stretch>
              <a:fillRect/>
            </a:stretch>
          </p:blipFill>
          <p:spPr>
            <a:xfrm>
              <a:off x="529754" y="733699"/>
              <a:ext cx="1937890" cy="2093979"/>
            </a:xfrm>
            <a:prstGeom prst="rect">
              <a:avLst/>
            </a:prstGeom>
          </p:spPr>
        </p:pic>
        <p:sp>
          <p:nvSpPr>
            <p:cNvPr id="20" name="文本框 19">
              <a:extLst>
                <a:ext uri="{FF2B5EF4-FFF2-40B4-BE49-F238E27FC236}">
                  <a16:creationId xmlns:a16="http://schemas.microsoft.com/office/drawing/2014/main" id="{11587C26-2027-2697-8098-01CD6BD5464B}"/>
                </a:ext>
              </a:extLst>
            </p:cNvPr>
            <p:cNvSpPr txBox="1"/>
            <p:nvPr/>
          </p:nvSpPr>
          <p:spPr>
            <a:xfrm>
              <a:off x="427762" y="2885502"/>
              <a:ext cx="1984839" cy="276999"/>
            </a:xfrm>
            <a:prstGeom prst="rect">
              <a:avLst/>
            </a:prstGeom>
            <a:noFill/>
          </p:spPr>
          <p:txBody>
            <a:bodyPr wrap="none" rtlCol="0">
              <a:spAutoFit/>
            </a:bodyPr>
            <a:lstStyle/>
            <a:p>
              <a:r>
                <a:rPr lang="zh-CN" altLang="en-US" sz="1200" b="1" dirty="0"/>
                <a:t>图</a:t>
              </a:r>
              <a:r>
                <a:rPr lang="en-US" altLang="zh-CN" sz="1200" b="1" dirty="0"/>
                <a:t>9.6a    </a:t>
              </a:r>
              <a:r>
                <a:rPr lang="zh-CN" altLang="en-US" sz="1200" b="1" dirty="0"/>
                <a:t>键盘程序查询流程</a:t>
              </a:r>
            </a:p>
          </p:txBody>
        </p:sp>
      </p:grpSp>
      <p:sp>
        <p:nvSpPr>
          <p:cNvPr id="5" name="文本框 4">
            <a:extLst>
              <a:ext uri="{FF2B5EF4-FFF2-40B4-BE49-F238E27FC236}">
                <a16:creationId xmlns:a16="http://schemas.microsoft.com/office/drawing/2014/main" id="{6B1779A9-374C-503F-DDD7-65B535916866}"/>
              </a:ext>
            </a:extLst>
          </p:cNvPr>
          <p:cNvSpPr txBox="1"/>
          <p:nvPr/>
        </p:nvSpPr>
        <p:spPr>
          <a:xfrm>
            <a:off x="3061947" y="1141873"/>
            <a:ext cx="716863" cy="246221"/>
          </a:xfrm>
          <a:prstGeom prst="rect">
            <a:avLst/>
          </a:prstGeom>
          <a:noFill/>
        </p:spPr>
        <p:txBody>
          <a:bodyPr wrap="none" rtlCol="0">
            <a:spAutoFit/>
          </a:bodyPr>
          <a:lstStyle/>
          <a:p>
            <a:r>
              <a:rPr lang="en-US" altLang="zh-CN" sz="1000" b="1" dirty="0"/>
              <a:t>MIPS</a:t>
            </a:r>
            <a:r>
              <a:rPr lang="zh-CN" altLang="en-US" sz="1000" b="1" dirty="0"/>
              <a:t>代码</a:t>
            </a:r>
          </a:p>
        </p:txBody>
      </p:sp>
      <p:sp>
        <p:nvSpPr>
          <p:cNvPr id="22" name="文本框 21">
            <a:extLst>
              <a:ext uri="{FF2B5EF4-FFF2-40B4-BE49-F238E27FC236}">
                <a16:creationId xmlns:a16="http://schemas.microsoft.com/office/drawing/2014/main" id="{0B3537C2-229F-7E25-1948-6A1628215AB1}"/>
              </a:ext>
            </a:extLst>
          </p:cNvPr>
          <p:cNvSpPr txBox="1"/>
          <p:nvPr/>
        </p:nvSpPr>
        <p:spPr>
          <a:xfrm>
            <a:off x="3059832" y="2318683"/>
            <a:ext cx="631904" cy="246221"/>
          </a:xfrm>
          <a:prstGeom prst="rect">
            <a:avLst/>
          </a:prstGeom>
          <a:noFill/>
        </p:spPr>
        <p:txBody>
          <a:bodyPr wrap="none" rtlCol="0">
            <a:spAutoFit/>
          </a:bodyPr>
          <a:lstStyle/>
          <a:p>
            <a:r>
              <a:rPr lang="en-US" altLang="zh-CN" sz="1000" b="1" dirty="0"/>
              <a:t>x86</a:t>
            </a:r>
            <a:r>
              <a:rPr lang="zh-CN" altLang="en-US" sz="1000" b="1" dirty="0"/>
              <a:t>代码</a:t>
            </a:r>
          </a:p>
        </p:txBody>
      </p:sp>
      <p:sp>
        <p:nvSpPr>
          <p:cNvPr id="23" name="文本框 22">
            <a:extLst>
              <a:ext uri="{FF2B5EF4-FFF2-40B4-BE49-F238E27FC236}">
                <a16:creationId xmlns:a16="http://schemas.microsoft.com/office/drawing/2014/main" id="{4DB61055-E95D-C9AF-8558-399701081B8F}"/>
              </a:ext>
            </a:extLst>
          </p:cNvPr>
          <p:cNvSpPr txBox="1"/>
          <p:nvPr/>
        </p:nvSpPr>
        <p:spPr>
          <a:xfrm>
            <a:off x="3061947" y="4814281"/>
            <a:ext cx="716863" cy="246221"/>
          </a:xfrm>
          <a:prstGeom prst="rect">
            <a:avLst/>
          </a:prstGeom>
          <a:noFill/>
        </p:spPr>
        <p:txBody>
          <a:bodyPr wrap="none" rtlCol="0">
            <a:spAutoFit/>
          </a:bodyPr>
          <a:lstStyle/>
          <a:p>
            <a:r>
              <a:rPr lang="en-US" altLang="zh-CN" sz="1000" b="1" dirty="0"/>
              <a:t>MIPS</a:t>
            </a:r>
            <a:r>
              <a:rPr lang="zh-CN" altLang="en-US" sz="1000" b="1" dirty="0"/>
              <a:t>代码</a:t>
            </a:r>
          </a:p>
        </p:txBody>
      </p:sp>
      <p:sp>
        <p:nvSpPr>
          <p:cNvPr id="24" name="文本框 23">
            <a:extLst>
              <a:ext uri="{FF2B5EF4-FFF2-40B4-BE49-F238E27FC236}">
                <a16:creationId xmlns:a16="http://schemas.microsoft.com/office/drawing/2014/main" id="{94322C46-E06F-B905-008A-D25CC0B784D7}"/>
              </a:ext>
            </a:extLst>
          </p:cNvPr>
          <p:cNvSpPr txBox="1"/>
          <p:nvPr/>
        </p:nvSpPr>
        <p:spPr>
          <a:xfrm>
            <a:off x="3059832" y="5991091"/>
            <a:ext cx="631904" cy="246221"/>
          </a:xfrm>
          <a:prstGeom prst="rect">
            <a:avLst/>
          </a:prstGeom>
          <a:noFill/>
        </p:spPr>
        <p:txBody>
          <a:bodyPr wrap="none" rtlCol="0">
            <a:spAutoFit/>
          </a:bodyPr>
          <a:lstStyle/>
          <a:p>
            <a:r>
              <a:rPr lang="en-US" altLang="zh-CN" sz="1000" b="1" dirty="0"/>
              <a:t>x86</a:t>
            </a:r>
            <a:r>
              <a:rPr lang="zh-CN" altLang="en-US" sz="1000" b="1" dirty="0"/>
              <a:t>代码</a:t>
            </a:r>
          </a:p>
        </p:txBody>
      </p:sp>
    </p:spTree>
    <p:extLst>
      <p:ext uri="{BB962C8B-B14F-4D97-AF65-F5344CB8AC3E}">
        <p14:creationId xmlns:p14="http://schemas.microsoft.com/office/powerpoint/2010/main" val="14084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AB6CFE2-2AFB-A840-5774-FDBFA5688ACE}"/>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9.4.2  </a:t>
            </a:r>
            <a:r>
              <a:rPr lang="zh-CN" altLang="en-US" b="1" dirty="0">
                <a:ea typeface="黑体" panose="02010609060101010101" pitchFamily="49" charset="-122"/>
              </a:rPr>
              <a:t>复杂设备程序查询流程</a:t>
            </a:r>
            <a:endParaRPr lang="en-US" altLang="zh-CN" sz="800" b="1" dirty="0"/>
          </a:p>
          <a:p>
            <a:pPr lvl="1" eaLnBrk="1" hangingPunct="1"/>
            <a:endParaRPr lang="en-US" altLang="zh-CN" sz="800" b="1" dirty="0"/>
          </a:p>
          <a:p>
            <a:pPr lvl="1" eaLnBrk="1" hangingPunct="1"/>
            <a:r>
              <a:rPr lang="zh-CN" altLang="en-US" sz="1600" b="1" dirty="0"/>
              <a:t>图</a:t>
            </a:r>
            <a:r>
              <a:rPr lang="en-US" altLang="zh-CN" sz="1600" b="1" dirty="0"/>
              <a:t>9.7</a:t>
            </a:r>
            <a:r>
              <a:rPr lang="zh-CN" altLang="en-US" sz="1600" b="1" dirty="0"/>
              <a:t>为复杂设备的程序查询流程。</a:t>
            </a:r>
            <a:endParaRPr lang="en-US" altLang="zh-CN" sz="1600" b="1" dirty="0"/>
          </a:p>
          <a:p>
            <a:pPr lvl="1" eaLnBrk="1" hangingPunct="1"/>
            <a:endParaRPr lang="en-US" altLang="zh-CN" sz="1600" b="1" dirty="0"/>
          </a:p>
          <a:p>
            <a:pPr lvl="1" eaLnBrk="1" hangingPunct="1"/>
            <a:r>
              <a:rPr lang="en-US" altLang="zh-CN" sz="1600" b="1" dirty="0"/>
              <a:t>CPU</a:t>
            </a:r>
            <a:r>
              <a:rPr lang="zh-CN" altLang="en-US" sz="1600" b="1" dirty="0"/>
              <a:t>首先查询设备的状态（</a:t>
            </a:r>
            <a:r>
              <a:rPr lang="zh-CN" altLang="en-US" sz="1600" b="1" dirty="0">
                <a:solidFill>
                  <a:srgbClr val="FF0000"/>
                </a:solidFill>
                <a:latin typeface="等线" panose="02010600030101010101" pitchFamily="2" charset="-122"/>
                <a:ea typeface="等线" panose="02010600030101010101" pitchFamily="2" charset="-122"/>
              </a:rPr>
              <a:t>①</a:t>
            </a:r>
            <a:r>
              <a:rPr lang="zh-CN" altLang="en-US" sz="1600" b="1" dirty="0"/>
              <a:t>），如果设备就绪（</a:t>
            </a:r>
            <a:r>
              <a:rPr lang="zh-CN" altLang="en-US" sz="1600" b="1" dirty="0">
                <a:solidFill>
                  <a:srgbClr val="FF0000"/>
                </a:solidFill>
                <a:latin typeface="等线" panose="02010600030101010101" pitchFamily="2" charset="-122"/>
                <a:ea typeface="等线" panose="02010600030101010101" pitchFamily="2" charset="-122"/>
              </a:rPr>
              <a:t>②</a:t>
            </a:r>
            <a:r>
              <a:rPr lang="zh-CN" altLang="en-US" sz="1600" b="1" dirty="0"/>
              <a:t>），就通过总线向</a:t>
            </a:r>
            <a:r>
              <a:rPr lang="en-US" altLang="zh-CN" sz="1600" b="1" dirty="0"/>
              <a:t>I/O</a:t>
            </a:r>
            <a:r>
              <a:rPr lang="zh-CN" altLang="en-US" sz="1600" b="1" dirty="0"/>
              <a:t>接口发送命令与参数，启动设备（</a:t>
            </a:r>
            <a:r>
              <a:rPr lang="zh-CN" altLang="en-US" sz="1600" b="1" dirty="0">
                <a:solidFill>
                  <a:srgbClr val="FF0000"/>
                </a:solidFill>
                <a:latin typeface="等线" panose="02010600030101010101" pitchFamily="2" charset="-122"/>
                <a:ea typeface="等线" panose="02010600030101010101" pitchFamily="2" charset="-122"/>
              </a:rPr>
              <a:t>③</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设备收到命令后，即刻去准备或处理；设备准备好后，会将状态寄存器中相关位置位，表示命令执行完毕或准备就绪。</a:t>
            </a:r>
            <a:endParaRPr lang="en-US" altLang="zh-CN" sz="1600" b="1" dirty="0"/>
          </a:p>
          <a:p>
            <a:pPr lvl="1" eaLnBrk="1" hangingPunct="1"/>
            <a:endParaRPr lang="en-US" altLang="zh-CN" sz="1600" b="1" dirty="0"/>
          </a:p>
          <a:p>
            <a:pPr lvl="1" eaLnBrk="1" hangingPunct="1"/>
            <a:r>
              <a:rPr lang="zh-CN" altLang="en-US" sz="1600" b="1" dirty="0"/>
              <a:t>而</a:t>
            </a:r>
            <a:r>
              <a:rPr lang="en-US" altLang="zh-CN" sz="1600" b="1" dirty="0"/>
              <a:t>CPU</a:t>
            </a:r>
            <a:r>
              <a:rPr lang="zh-CN" altLang="en-US" sz="1600" b="1" dirty="0"/>
              <a:t>在启动设备后，就开始不断查询设备状态（</a:t>
            </a:r>
            <a:r>
              <a:rPr lang="zh-CN" altLang="en-US" sz="1600" b="1" dirty="0">
                <a:solidFill>
                  <a:srgbClr val="FF0000"/>
                </a:solidFill>
                <a:latin typeface="等线" panose="02010600030101010101" pitchFamily="2" charset="-122"/>
                <a:ea typeface="等线" panose="02010600030101010101" pitchFamily="2" charset="-122"/>
              </a:rPr>
              <a:t>④</a:t>
            </a:r>
            <a:r>
              <a:rPr lang="zh-CN" altLang="en-US" sz="1600" b="1" dirty="0"/>
              <a:t>），当设备就绪（</a:t>
            </a:r>
            <a:r>
              <a:rPr lang="zh-CN" altLang="en-US" sz="1600" b="1" dirty="0">
                <a:solidFill>
                  <a:srgbClr val="FF0000"/>
                </a:solidFill>
                <a:latin typeface="等线" panose="02010600030101010101" pitchFamily="2" charset="-122"/>
                <a:ea typeface="等线" panose="02010600030101010101" pitchFamily="2" charset="-122"/>
              </a:rPr>
              <a:t>⑤</a:t>
            </a:r>
            <a:r>
              <a:rPr lang="zh-CN" altLang="en-US" sz="1600" b="1" dirty="0"/>
              <a:t>），即可进行实际的数据传输（</a:t>
            </a:r>
            <a:r>
              <a:rPr lang="zh-CN" altLang="en-US" sz="1600" b="1" dirty="0">
                <a:solidFill>
                  <a:srgbClr val="FF0000"/>
                </a:solidFill>
                <a:latin typeface="等线" panose="02010600030101010101" pitchFamily="2" charset="-122"/>
                <a:ea typeface="等线" panose="02010600030101010101" pitchFamily="2" charset="-122"/>
              </a:rPr>
              <a:t>⑥</a:t>
            </a:r>
            <a:r>
              <a:rPr lang="zh-CN" altLang="en-US" sz="1600" b="1" dirty="0"/>
              <a:t>）。</a:t>
            </a:r>
            <a:endParaRPr lang="en-US" altLang="zh-CN" sz="2000" b="1" dirty="0"/>
          </a:p>
        </p:txBody>
      </p:sp>
      <p:grpSp>
        <p:nvGrpSpPr>
          <p:cNvPr id="5" name="组合 4">
            <a:extLst>
              <a:ext uri="{FF2B5EF4-FFF2-40B4-BE49-F238E27FC236}">
                <a16:creationId xmlns:a16="http://schemas.microsoft.com/office/drawing/2014/main" id="{314021D3-5D7F-E901-FC22-D8CC18F8D72F}"/>
              </a:ext>
            </a:extLst>
          </p:cNvPr>
          <p:cNvGrpSpPr/>
          <p:nvPr/>
        </p:nvGrpSpPr>
        <p:grpSpPr>
          <a:xfrm>
            <a:off x="2270352" y="4005064"/>
            <a:ext cx="4735986" cy="2736899"/>
            <a:chOff x="2270352" y="4005064"/>
            <a:chExt cx="4735986" cy="2736899"/>
          </a:xfrm>
        </p:grpSpPr>
        <p:pic>
          <p:nvPicPr>
            <p:cNvPr id="3" name="图片 2">
              <a:extLst>
                <a:ext uri="{FF2B5EF4-FFF2-40B4-BE49-F238E27FC236}">
                  <a16:creationId xmlns:a16="http://schemas.microsoft.com/office/drawing/2014/main" id="{4B67D4AE-155B-9B05-FDD7-924D62AF1C84}"/>
                </a:ext>
              </a:extLst>
            </p:cNvPr>
            <p:cNvPicPr>
              <a:picLocks noChangeAspect="1"/>
            </p:cNvPicPr>
            <p:nvPr/>
          </p:nvPicPr>
          <p:blipFill>
            <a:blip r:embed="rId2"/>
            <a:stretch>
              <a:fillRect/>
            </a:stretch>
          </p:blipFill>
          <p:spPr>
            <a:xfrm>
              <a:off x="2555776" y="4005064"/>
              <a:ext cx="4450562" cy="2316056"/>
            </a:xfrm>
            <a:prstGeom prst="rect">
              <a:avLst/>
            </a:prstGeom>
          </p:spPr>
        </p:pic>
        <p:sp>
          <p:nvSpPr>
            <p:cNvPr id="4" name="文本框 3">
              <a:extLst>
                <a:ext uri="{FF2B5EF4-FFF2-40B4-BE49-F238E27FC236}">
                  <a16:creationId xmlns:a16="http://schemas.microsoft.com/office/drawing/2014/main" id="{26123B30-D908-2066-1D28-9DE6C6D60EE3}"/>
                </a:ext>
              </a:extLst>
            </p:cNvPr>
            <p:cNvSpPr txBox="1"/>
            <p:nvPr/>
          </p:nvSpPr>
          <p:spPr>
            <a:xfrm>
              <a:off x="2270352" y="4358479"/>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①</a:t>
              </a:r>
              <a:endParaRPr lang="zh-CN" altLang="en-US" b="1" dirty="0">
                <a:solidFill>
                  <a:srgbClr val="FF0000"/>
                </a:solidFill>
              </a:endParaRPr>
            </a:p>
          </p:txBody>
        </p:sp>
        <p:sp>
          <p:nvSpPr>
            <p:cNvPr id="9" name="文本框 8">
              <a:extLst>
                <a:ext uri="{FF2B5EF4-FFF2-40B4-BE49-F238E27FC236}">
                  <a16:creationId xmlns:a16="http://schemas.microsoft.com/office/drawing/2014/main" id="{0632A642-3FE6-0847-5733-7AA037078CF1}"/>
                </a:ext>
              </a:extLst>
            </p:cNvPr>
            <p:cNvSpPr txBox="1"/>
            <p:nvPr/>
          </p:nvSpPr>
          <p:spPr>
            <a:xfrm>
              <a:off x="2270352" y="496895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②</a:t>
              </a:r>
              <a:endParaRPr lang="zh-CN" altLang="en-US" b="1" dirty="0">
                <a:solidFill>
                  <a:srgbClr val="FF0000"/>
                </a:solidFill>
              </a:endParaRPr>
            </a:p>
          </p:txBody>
        </p:sp>
        <p:sp>
          <p:nvSpPr>
            <p:cNvPr id="11" name="文本框 10">
              <a:extLst>
                <a:ext uri="{FF2B5EF4-FFF2-40B4-BE49-F238E27FC236}">
                  <a16:creationId xmlns:a16="http://schemas.microsoft.com/office/drawing/2014/main" id="{A72A4A6B-621A-17EE-1DD2-3C630A2263D9}"/>
                </a:ext>
              </a:extLst>
            </p:cNvPr>
            <p:cNvSpPr txBox="1"/>
            <p:nvPr/>
          </p:nvSpPr>
          <p:spPr>
            <a:xfrm>
              <a:off x="2276139" y="588405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③</a:t>
              </a:r>
              <a:endParaRPr lang="zh-CN" altLang="en-US" b="1" dirty="0">
                <a:solidFill>
                  <a:srgbClr val="FF0000"/>
                </a:solidFill>
              </a:endParaRPr>
            </a:p>
          </p:txBody>
        </p:sp>
        <p:sp>
          <p:nvSpPr>
            <p:cNvPr id="13" name="文本框 12">
              <a:extLst>
                <a:ext uri="{FF2B5EF4-FFF2-40B4-BE49-F238E27FC236}">
                  <a16:creationId xmlns:a16="http://schemas.microsoft.com/office/drawing/2014/main" id="{55C7979A-531B-9FE7-5826-C6103BEEBDD2}"/>
                </a:ext>
              </a:extLst>
            </p:cNvPr>
            <p:cNvSpPr txBox="1"/>
            <p:nvPr/>
          </p:nvSpPr>
          <p:spPr>
            <a:xfrm>
              <a:off x="5508104" y="4022650"/>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④</a:t>
              </a:r>
              <a:endParaRPr lang="zh-CN" altLang="en-US" b="1" dirty="0">
                <a:solidFill>
                  <a:srgbClr val="FF0000"/>
                </a:solidFill>
              </a:endParaRPr>
            </a:p>
          </p:txBody>
        </p:sp>
        <p:sp>
          <p:nvSpPr>
            <p:cNvPr id="14" name="文本框 13">
              <a:extLst>
                <a:ext uri="{FF2B5EF4-FFF2-40B4-BE49-F238E27FC236}">
                  <a16:creationId xmlns:a16="http://schemas.microsoft.com/office/drawing/2014/main" id="{5C66996D-0CC3-C5D6-153F-2F8644C5656B}"/>
                </a:ext>
              </a:extLst>
            </p:cNvPr>
            <p:cNvSpPr txBox="1"/>
            <p:nvPr/>
          </p:nvSpPr>
          <p:spPr>
            <a:xfrm>
              <a:off x="4747447" y="4978426"/>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⑤</a:t>
              </a:r>
              <a:endParaRPr lang="zh-CN" altLang="en-US" b="1" dirty="0">
                <a:solidFill>
                  <a:srgbClr val="FF0000"/>
                </a:solidFill>
              </a:endParaRPr>
            </a:p>
          </p:txBody>
        </p:sp>
        <p:sp>
          <p:nvSpPr>
            <p:cNvPr id="15" name="文本框 14">
              <a:extLst>
                <a:ext uri="{FF2B5EF4-FFF2-40B4-BE49-F238E27FC236}">
                  <a16:creationId xmlns:a16="http://schemas.microsoft.com/office/drawing/2014/main" id="{F9CC56D9-F84A-1A87-D4A2-B0833B9F4F24}"/>
                </a:ext>
              </a:extLst>
            </p:cNvPr>
            <p:cNvSpPr txBox="1"/>
            <p:nvPr/>
          </p:nvSpPr>
          <p:spPr>
            <a:xfrm>
              <a:off x="6280563" y="588405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⑥</a:t>
              </a:r>
              <a:endParaRPr lang="zh-CN" altLang="en-US" b="1" dirty="0">
                <a:solidFill>
                  <a:srgbClr val="FF0000"/>
                </a:solidFill>
              </a:endParaRPr>
            </a:p>
          </p:txBody>
        </p:sp>
        <p:sp>
          <p:nvSpPr>
            <p:cNvPr id="20" name="文本框 19">
              <a:extLst>
                <a:ext uri="{FF2B5EF4-FFF2-40B4-BE49-F238E27FC236}">
                  <a16:creationId xmlns:a16="http://schemas.microsoft.com/office/drawing/2014/main" id="{3F1EA9FF-548D-858A-96D2-6C9CC91A3085}"/>
                </a:ext>
              </a:extLst>
            </p:cNvPr>
            <p:cNvSpPr txBox="1"/>
            <p:nvPr/>
          </p:nvSpPr>
          <p:spPr>
            <a:xfrm>
              <a:off x="3279482" y="6464964"/>
              <a:ext cx="2371162" cy="276999"/>
            </a:xfrm>
            <a:prstGeom prst="rect">
              <a:avLst/>
            </a:prstGeom>
            <a:noFill/>
          </p:spPr>
          <p:txBody>
            <a:bodyPr wrap="none" rtlCol="0">
              <a:spAutoFit/>
            </a:bodyPr>
            <a:lstStyle/>
            <a:p>
              <a:r>
                <a:rPr lang="zh-CN" altLang="en-US" sz="1200" b="1" dirty="0"/>
                <a:t>图</a:t>
              </a:r>
              <a:r>
                <a:rPr lang="en-US" altLang="zh-CN" sz="1200" b="1" dirty="0"/>
                <a:t>9.7    </a:t>
              </a:r>
              <a:r>
                <a:rPr lang="zh-CN" altLang="en-US" sz="1200" b="1" dirty="0"/>
                <a:t>复杂设备的程序查询流程</a:t>
              </a:r>
            </a:p>
          </p:txBody>
        </p:sp>
      </p:grpSp>
    </p:spTree>
    <p:extLst>
      <p:ext uri="{BB962C8B-B14F-4D97-AF65-F5344CB8AC3E}">
        <p14:creationId xmlns:p14="http://schemas.microsoft.com/office/powerpoint/2010/main" val="2283973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521C1BDA-0642-5559-6802-37D1EE0EB16F}"/>
              </a:ext>
            </a:extLst>
          </p:cNvPr>
          <p:cNvSpPr>
            <a:spLocks noGrp="1" noChangeArrowheads="1"/>
          </p:cNvSpPr>
          <p:nvPr>
            <p:ph idx="1"/>
          </p:nvPr>
        </p:nvSpPr>
        <p:spPr>
          <a:xfrm>
            <a:off x="457200" y="199181"/>
            <a:ext cx="8229600" cy="4525963"/>
          </a:xfrm>
        </p:spPr>
        <p:txBody>
          <a:bodyPr/>
          <a:lstStyle/>
          <a:p>
            <a:pPr eaLnBrk="1" hangingPunct="1"/>
            <a:r>
              <a:rPr lang="en-US" altLang="zh-CN" b="1" dirty="0">
                <a:ea typeface="黑体" panose="02010609060101010101" pitchFamily="49" charset="-122"/>
              </a:rPr>
              <a:t>9.4.3  </a:t>
            </a:r>
            <a:r>
              <a:rPr lang="zh-CN" altLang="en-US" b="1" dirty="0">
                <a:ea typeface="黑体" panose="02010609060101010101" pitchFamily="49" charset="-122"/>
              </a:rPr>
              <a:t>程序查询特点</a:t>
            </a:r>
            <a:endParaRPr lang="en-US" altLang="zh-CN" b="1" dirty="0"/>
          </a:p>
          <a:p>
            <a:pPr lvl="1" eaLnBrk="1" hangingPunct="1"/>
            <a:endParaRPr lang="en-US" altLang="zh-CN" sz="800" b="1" dirty="0"/>
          </a:p>
          <a:p>
            <a:pPr lvl="1" eaLnBrk="1" hangingPunct="1"/>
            <a:r>
              <a:rPr lang="zh-CN" altLang="en-US" sz="1600" b="1" dirty="0"/>
              <a:t>程序查询方式中，</a:t>
            </a:r>
            <a:r>
              <a:rPr lang="en-US" altLang="zh-CN" sz="1600" b="1" dirty="0"/>
              <a:t>CPU</a:t>
            </a:r>
            <a:r>
              <a:rPr lang="zh-CN" altLang="en-US" sz="1600" b="1" dirty="0"/>
              <a:t>要不断查询</a:t>
            </a:r>
            <a:r>
              <a:rPr lang="en-US" altLang="zh-CN" sz="1600" b="1" dirty="0"/>
              <a:t>I/O</a:t>
            </a:r>
            <a:r>
              <a:rPr lang="zh-CN" altLang="en-US" sz="1600" b="1" dirty="0"/>
              <a:t>接口中的状态寄存器</a:t>
            </a:r>
            <a:r>
              <a:rPr lang="en-US" altLang="zh-CN" sz="1600" b="1" dirty="0"/>
              <a:t>DSR</a:t>
            </a:r>
            <a:r>
              <a:rPr lang="zh-CN" altLang="en-US" sz="1600" b="1" dirty="0"/>
              <a:t>，当设备就绪时才能进入下一操作，否则继续查询。</a:t>
            </a:r>
            <a:endParaRPr lang="en-US" altLang="zh-CN" sz="1600" b="1" dirty="0"/>
          </a:p>
          <a:p>
            <a:pPr lvl="1" eaLnBrk="1" hangingPunct="1"/>
            <a:endParaRPr lang="en-US" altLang="zh-CN" sz="1600" b="1" dirty="0"/>
          </a:p>
          <a:p>
            <a:pPr lvl="1" eaLnBrk="1" hangingPunct="1"/>
            <a:r>
              <a:rPr lang="zh-CN" altLang="en-US" sz="1600" b="1" dirty="0"/>
              <a:t>程序查询（也称为轮询）有两种策略：</a:t>
            </a:r>
            <a:r>
              <a:rPr lang="zh-CN" altLang="en-US" sz="1600" b="1" dirty="0">
                <a:solidFill>
                  <a:srgbClr val="FF0000"/>
                </a:solidFill>
              </a:rPr>
              <a:t>忙等待</a:t>
            </a:r>
            <a:r>
              <a:rPr lang="zh-CN" altLang="en-US" sz="1600" b="1" dirty="0"/>
              <a:t>和</a:t>
            </a:r>
            <a:r>
              <a:rPr lang="zh-CN" altLang="en-US" sz="1600" b="1" dirty="0">
                <a:solidFill>
                  <a:srgbClr val="FF0000"/>
                </a:solidFill>
              </a:rPr>
              <a:t>定时轮询</a:t>
            </a:r>
            <a:r>
              <a:rPr lang="zh-CN" altLang="en-US" sz="1600" b="1" dirty="0"/>
              <a:t>。</a:t>
            </a:r>
            <a:endParaRPr lang="en-US" altLang="zh-CN" sz="1600" b="1" dirty="0"/>
          </a:p>
          <a:p>
            <a:pPr lvl="1" eaLnBrk="1" hangingPunct="1"/>
            <a:endParaRPr lang="en-US" altLang="zh-CN" sz="1600" b="1" dirty="0"/>
          </a:p>
          <a:p>
            <a:pPr lvl="1" eaLnBrk="1" hangingPunct="1"/>
            <a:r>
              <a:rPr lang="en-US" altLang="zh-CN" sz="2000" b="1" dirty="0"/>
              <a:t>1</a:t>
            </a:r>
            <a:r>
              <a:rPr lang="zh-CN" altLang="en-US" sz="2000" b="1" dirty="0"/>
              <a:t>、忙等待（</a:t>
            </a:r>
            <a:r>
              <a:rPr lang="en-US" altLang="zh-CN" sz="2000" b="1" dirty="0"/>
              <a:t>Busy-waiting</a:t>
            </a:r>
            <a:r>
              <a:rPr lang="zh-CN" altLang="en-US" sz="2000" b="1" dirty="0"/>
              <a:t>）</a:t>
            </a:r>
            <a:endParaRPr lang="en-US" altLang="zh-CN" sz="2000" b="1" dirty="0"/>
          </a:p>
          <a:p>
            <a:pPr lvl="1" eaLnBrk="1" hangingPunct="1"/>
            <a:endParaRPr lang="en-US" altLang="zh-CN" sz="800" b="1" dirty="0"/>
          </a:p>
          <a:p>
            <a:pPr lvl="2" eaLnBrk="1" hangingPunct="1"/>
            <a:r>
              <a:rPr lang="zh-CN" altLang="en-US" sz="1600" b="1" dirty="0"/>
              <a:t>忙等待方式也称为</a:t>
            </a:r>
            <a:r>
              <a:rPr lang="zh-CN" altLang="en-US" sz="1600" b="1" dirty="0">
                <a:solidFill>
                  <a:srgbClr val="FF0000"/>
                </a:solidFill>
              </a:rPr>
              <a:t>独占式查询</a:t>
            </a:r>
            <a:r>
              <a:rPr lang="zh-CN" altLang="en-US" sz="1600" b="1" dirty="0"/>
              <a:t>，程序运行轨迹如图</a:t>
            </a:r>
            <a:r>
              <a:rPr lang="en-US" altLang="zh-CN" sz="1600" b="1" dirty="0"/>
              <a:t>9.8a</a:t>
            </a:r>
            <a:r>
              <a:rPr lang="zh-CN" altLang="en-US" sz="1600" b="1" dirty="0"/>
              <a:t>所示；在设备准备数据阶段，</a:t>
            </a:r>
            <a:r>
              <a:rPr lang="en-US" altLang="zh-CN" sz="1600" b="1" dirty="0"/>
              <a:t>CPU</a:t>
            </a:r>
            <a:r>
              <a:rPr lang="zh-CN" altLang="en-US" sz="1600" b="1" dirty="0"/>
              <a:t>不能执行其他任务，称为</a:t>
            </a:r>
            <a:r>
              <a:rPr lang="zh-CN" altLang="en-US" sz="1600" b="1" dirty="0">
                <a:solidFill>
                  <a:srgbClr val="FF0000"/>
                </a:solidFill>
              </a:rPr>
              <a:t>忙等待</a:t>
            </a:r>
            <a:r>
              <a:rPr lang="zh-CN" altLang="en-US" sz="1600" b="1" dirty="0"/>
              <a:t>状态（</a:t>
            </a:r>
            <a:r>
              <a:rPr lang="zh-CN" altLang="en-US" sz="1600" b="1" dirty="0">
                <a:solidFill>
                  <a:srgbClr val="FF0000"/>
                </a:solidFill>
              </a:rPr>
              <a:t>轮询等待</a:t>
            </a:r>
            <a:r>
              <a:rPr lang="zh-CN" altLang="en-US" sz="1600" b="1" dirty="0"/>
              <a:t>，</a:t>
            </a:r>
            <a:r>
              <a:rPr lang="en-US" altLang="zh-CN" sz="1600" b="1" dirty="0"/>
              <a:t>busy-waiting</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忙等待方式的</a:t>
            </a:r>
            <a:r>
              <a:rPr lang="zh-CN" altLang="en-US" sz="1600" b="1" dirty="0">
                <a:solidFill>
                  <a:srgbClr val="FF0000"/>
                </a:solidFill>
              </a:rPr>
              <a:t>缺点</a:t>
            </a:r>
            <a:r>
              <a:rPr lang="zh-CN" altLang="en-US" sz="1600" b="1" dirty="0"/>
              <a:t>：</a:t>
            </a:r>
            <a:r>
              <a:rPr lang="en-US" altLang="zh-CN" sz="1600" b="1" dirty="0"/>
              <a:t>CPU</a:t>
            </a:r>
            <a:r>
              <a:rPr lang="zh-CN" altLang="en-US" sz="1600" b="1" dirty="0"/>
              <a:t>浪费了大量的时间进行轮询操作。</a:t>
            </a:r>
            <a:endParaRPr lang="en-US" altLang="zh-CN" sz="1200" b="1" dirty="0"/>
          </a:p>
        </p:txBody>
      </p:sp>
      <p:grpSp>
        <p:nvGrpSpPr>
          <p:cNvPr id="8" name="组合 7">
            <a:extLst>
              <a:ext uri="{FF2B5EF4-FFF2-40B4-BE49-F238E27FC236}">
                <a16:creationId xmlns:a16="http://schemas.microsoft.com/office/drawing/2014/main" id="{8A022B99-56D1-A7FC-ACC6-1C14D0102DAA}"/>
              </a:ext>
            </a:extLst>
          </p:cNvPr>
          <p:cNvGrpSpPr/>
          <p:nvPr/>
        </p:nvGrpSpPr>
        <p:grpSpPr>
          <a:xfrm>
            <a:off x="1115616" y="4613661"/>
            <a:ext cx="6606002" cy="1900650"/>
            <a:chOff x="1115616" y="4613661"/>
            <a:chExt cx="6606002" cy="1900650"/>
          </a:xfrm>
        </p:grpSpPr>
        <p:pic>
          <p:nvPicPr>
            <p:cNvPr id="6" name="图片 5">
              <a:extLst>
                <a:ext uri="{FF2B5EF4-FFF2-40B4-BE49-F238E27FC236}">
                  <a16:creationId xmlns:a16="http://schemas.microsoft.com/office/drawing/2014/main" id="{9FCD0AA7-4AF7-A73D-4527-1BF7283F0D38}"/>
                </a:ext>
              </a:extLst>
            </p:cNvPr>
            <p:cNvPicPr>
              <a:picLocks noChangeAspect="1"/>
            </p:cNvPicPr>
            <p:nvPr/>
          </p:nvPicPr>
          <p:blipFill>
            <a:blip r:embed="rId2"/>
            <a:stretch>
              <a:fillRect/>
            </a:stretch>
          </p:blipFill>
          <p:spPr>
            <a:xfrm>
              <a:off x="1115616" y="4613661"/>
              <a:ext cx="6606002" cy="1512168"/>
            </a:xfrm>
            <a:prstGeom prst="rect">
              <a:avLst/>
            </a:prstGeom>
          </p:spPr>
        </p:pic>
        <p:sp>
          <p:nvSpPr>
            <p:cNvPr id="7" name="文本框 6">
              <a:extLst>
                <a:ext uri="{FF2B5EF4-FFF2-40B4-BE49-F238E27FC236}">
                  <a16:creationId xmlns:a16="http://schemas.microsoft.com/office/drawing/2014/main" id="{84F66F3F-89B7-91CD-289B-3D9405D7D50F}"/>
                </a:ext>
              </a:extLst>
            </p:cNvPr>
            <p:cNvSpPr txBox="1"/>
            <p:nvPr/>
          </p:nvSpPr>
          <p:spPr>
            <a:xfrm>
              <a:off x="2987824" y="6237312"/>
              <a:ext cx="2908168" cy="276999"/>
            </a:xfrm>
            <a:prstGeom prst="rect">
              <a:avLst/>
            </a:prstGeom>
            <a:noFill/>
          </p:spPr>
          <p:txBody>
            <a:bodyPr wrap="none" rtlCol="0">
              <a:spAutoFit/>
            </a:bodyPr>
            <a:lstStyle/>
            <a:p>
              <a:r>
                <a:rPr lang="zh-CN" altLang="en-US" sz="1200" b="1" dirty="0"/>
                <a:t>图</a:t>
              </a:r>
              <a:r>
                <a:rPr lang="en-US" altLang="zh-CN" sz="1200" b="1" dirty="0"/>
                <a:t>9.8a    </a:t>
              </a:r>
              <a:r>
                <a:rPr lang="zh-CN" altLang="en-US" sz="1200" b="1" dirty="0"/>
                <a:t>独占式查询方式的程序运行轨迹</a:t>
              </a:r>
            </a:p>
          </p:txBody>
        </p:sp>
      </p:grpSp>
    </p:spTree>
    <p:extLst>
      <p:ext uri="{BB962C8B-B14F-4D97-AF65-F5344CB8AC3E}">
        <p14:creationId xmlns:p14="http://schemas.microsoft.com/office/powerpoint/2010/main" val="4279715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521C1BDA-0642-5559-6802-37D1EE0EB16F}"/>
              </a:ext>
            </a:extLst>
          </p:cNvPr>
          <p:cNvSpPr>
            <a:spLocks noGrp="1" noChangeArrowheads="1"/>
          </p:cNvSpPr>
          <p:nvPr>
            <p:ph idx="1"/>
          </p:nvPr>
        </p:nvSpPr>
        <p:spPr>
          <a:xfrm>
            <a:off x="457200" y="188640"/>
            <a:ext cx="8229600" cy="4525963"/>
          </a:xfrm>
        </p:spPr>
        <p:txBody>
          <a:bodyPr/>
          <a:lstStyle/>
          <a:p>
            <a:pPr marL="857250" lvl="1" indent="-342900" eaLnBrk="1" hangingPunct="1"/>
            <a:r>
              <a:rPr lang="en-US" altLang="zh-CN" sz="2000" b="1" dirty="0"/>
              <a:t>2</a:t>
            </a:r>
            <a:r>
              <a:rPr lang="zh-CN" altLang="en-US" sz="2000" b="1" dirty="0"/>
              <a:t>、定时轮询（</a:t>
            </a:r>
            <a:r>
              <a:rPr lang="en-US" altLang="zh-CN" sz="2000" b="1" dirty="0"/>
              <a:t>Polling</a:t>
            </a:r>
            <a:r>
              <a:rPr lang="zh-CN" altLang="en-US" sz="2000" b="1" dirty="0"/>
              <a:t>）</a:t>
            </a:r>
            <a:endParaRPr lang="en-US" altLang="zh-CN" sz="2000" b="1" dirty="0"/>
          </a:p>
          <a:p>
            <a:pPr lvl="2" eaLnBrk="1" hangingPunct="1"/>
            <a:endParaRPr lang="en-US" altLang="zh-CN" sz="1200" b="1" dirty="0"/>
          </a:p>
          <a:p>
            <a:pPr lvl="2" eaLnBrk="1" hangingPunct="1"/>
            <a:r>
              <a:rPr lang="zh-CN" altLang="en-US" sz="1600" b="1" dirty="0">
                <a:solidFill>
                  <a:srgbClr val="FF0000"/>
                </a:solidFill>
              </a:rPr>
              <a:t>定时轮询</a:t>
            </a:r>
            <a:r>
              <a:rPr lang="zh-CN" altLang="en-US" sz="1600" b="1" dirty="0"/>
              <a:t>不需要反复查询，程序运行轨迹如图</a:t>
            </a:r>
            <a:r>
              <a:rPr lang="en-US" altLang="zh-CN" sz="1600" b="1" dirty="0"/>
              <a:t>9.8b</a:t>
            </a:r>
            <a:r>
              <a:rPr lang="zh-CN" altLang="en-US" sz="1600" b="1" dirty="0"/>
              <a:t>。</a:t>
            </a:r>
            <a:endParaRPr lang="en-US" altLang="zh-CN" sz="1600" b="1" dirty="0"/>
          </a:p>
          <a:p>
            <a:pPr lvl="2" eaLnBrk="1" hangingPunct="1"/>
            <a:endParaRPr lang="en-US" altLang="zh-CN" sz="1600" b="1" dirty="0"/>
          </a:p>
          <a:p>
            <a:pPr lvl="2" eaLnBrk="1" hangingPunct="1"/>
            <a:r>
              <a:rPr lang="en-US" altLang="zh-CN" sz="1600" b="1" dirty="0"/>
              <a:t>CPU</a:t>
            </a:r>
            <a:r>
              <a:rPr lang="zh-CN" altLang="en-US" sz="1600" b="1" dirty="0"/>
              <a:t>启动设备后，会启动一个定时中断（</a:t>
            </a:r>
            <a:r>
              <a:rPr lang="zh-CN" altLang="en-US" sz="1600" b="1" dirty="0">
                <a:solidFill>
                  <a:srgbClr val="FF0000"/>
                </a:solidFill>
                <a:latin typeface="等线" panose="02010600030101010101" pitchFamily="2" charset="-122"/>
                <a:ea typeface="等线" panose="02010600030101010101" pitchFamily="2" charset="-122"/>
              </a:rPr>
              <a:t>①</a:t>
            </a:r>
            <a:r>
              <a:rPr lang="zh-CN" altLang="en-US" sz="1600" b="1" dirty="0"/>
              <a:t>）；然后挂起当前用户进程</a:t>
            </a:r>
            <a:r>
              <a:rPr lang="en-US" altLang="zh-CN" sz="1600" b="1" dirty="0"/>
              <a:t>P1</a:t>
            </a:r>
            <a:r>
              <a:rPr lang="zh-CN" altLang="en-US" sz="1600" b="1" dirty="0"/>
              <a:t>，并放入</a:t>
            </a:r>
            <a:r>
              <a:rPr lang="en-US" altLang="zh-CN" sz="1600" b="1" dirty="0"/>
              <a:t>I/O</a:t>
            </a:r>
            <a:r>
              <a:rPr lang="zh-CN" altLang="en-US" sz="1600" b="1" dirty="0"/>
              <a:t>等待队列，调度用户进程</a:t>
            </a:r>
            <a:r>
              <a:rPr lang="en-US" altLang="zh-CN" sz="1600" b="1" dirty="0"/>
              <a:t>P2</a:t>
            </a:r>
            <a:r>
              <a:rPr lang="zh-CN" altLang="en-US" sz="1600" b="1" dirty="0"/>
              <a:t>运行（</a:t>
            </a:r>
            <a:r>
              <a:rPr lang="zh-CN" altLang="en-US" sz="1600" b="1" dirty="0">
                <a:solidFill>
                  <a:srgbClr val="FF0000"/>
                </a:solidFill>
                <a:latin typeface="等线" panose="02010600030101010101" pitchFamily="2" charset="-122"/>
                <a:ea typeface="等线" panose="02010600030101010101" pitchFamily="2" charset="-122"/>
              </a:rPr>
              <a:t>②</a:t>
            </a:r>
            <a:r>
              <a:rPr lang="zh-CN" altLang="en-US" sz="1600" b="1" dirty="0"/>
              <a:t>）；定时时间到后（</a:t>
            </a:r>
            <a:r>
              <a:rPr lang="zh-CN" altLang="en-US" sz="1600" b="1" dirty="0">
                <a:solidFill>
                  <a:srgbClr val="FF0000"/>
                </a:solidFill>
                <a:latin typeface="等线" panose="02010600030101010101" pitchFamily="2" charset="-122"/>
                <a:ea typeface="等线" panose="02010600030101010101" pitchFamily="2" charset="-122"/>
              </a:rPr>
              <a:t>③</a:t>
            </a:r>
            <a:r>
              <a:rPr lang="zh-CN" altLang="en-US" sz="1600" b="1" dirty="0"/>
              <a:t>），</a:t>
            </a:r>
            <a:r>
              <a:rPr lang="en-US" altLang="zh-CN" sz="1600" b="1" dirty="0"/>
              <a:t>CPU</a:t>
            </a:r>
            <a:r>
              <a:rPr lang="zh-CN" altLang="en-US" sz="1600" b="1" dirty="0"/>
              <a:t>会执行定时中断服务程序，查询设备状态，如果设备准备好，则唤醒等待进程</a:t>
            </a:r>
            <a:r>
              <a:rPr lang="en-US" altLang="zh-CN" sz="1600" b="1" dirty="0"/>
              <a:t>P1</a:t>
            </a:r>
            <a:r>
              <a:rPr lang="zh-CN" altLang="en-US" sz="1600" b="1" dirty="0"/>
              <a:t>（</a:t>
            </a:r>
            <a:r>
              <a:rPr lang="zh-CN" altLang="en-US" sz="1600" b="1" dirty="0">
                <a:solidFill>
                  <a:srgbClr val="FF0000"/>
                </a:solidFill>
                <a:latin typeface="等线" panose="02010600030101010101" pitchFamily="2" charset="-122"/>
                <a:ea typeface="等线" panose="02010600030101010101" pitchFamily="2" charset="-122"/>
              </a:rPr>
              <a:t>④</a:t>
            </a:r>
            <a:r>
              <a:rPr lang="zh-CN" altLang="en-US" sz="1600" b="1" dirty="0"/>
              <a:t>），否则将继续定时查询。</a:t>
            </a:r>
            <a:endParaRPr lang="en-US" altLang="zh-CN" sz="1600" b="1" dirty="0"/>
          </a:p>
          <a:p>
            <a:pPr lvl="2" eaLnBrk="1" hangingPunct="1"/>
            <a:endParaRPr lang="en-US" altLang="zh-CN" sz="1600" b="1" dirty="0"/>
          </a:p>
          <a:p>
            <a:pPr lvl="2" eaLnBrk="1" hangingPunct="1"/>
            <a:r>
              <a:rPr lang="zh-CN" altLang="en-US" sz="1600" b="1" dirty="0"/>
              <a:t>定时轮询方式的</a:t>
            </a:r>
            <a:r>
              <a:rPr lang="zh-CN" altLang="en-US" sz="1600" b="1" dirty="0">
                <a:solidFill>
                  <a:srgbClr val="FF0000"/>
                </a:solidFill>
              </a:rPr>
              <a:t>优点</a:t>
            </a:r>
            <a:r>
              <a:rPr lang="zh-CN" altLang="en-US" sz="1600" b="1" dirty="0"/>
              <a:t>：</a:t>
            </a:r>
            <a:r>
              <a:rPr lang="en-US" altLang="zh-CN" sz="1600" b="1" dirty="0"/>
              <a:t>CPU</a:t>
            </a:r>
            <a:r>
              <a:rPr lang="zh-CN" altLang="en-US" sz="1600" b="1" dirty="0"/>
              <a:t>可以执行其他任务，避免轮询等待</a:t>
            </a:r>
            <a:r>
              <a:rPr lang="en-US" altLang="zh-CN" sz="1600" b="1" dirty="0"/>
              <a:t>CPU</a:t>
            </a:r>
            <a:r>
              <a:rPr lang="zh-CN" altLang="en-US" sz="1600" b="1" dirty="0"/>
              <a:t>时间的浪费，有效节约了</a:t>
            </a:r>
            <a:r>
              <a:rPr lang="en-US" altLang="zh-CN" sz="1600" b="1" dirty="0"/>
              <a:t>CPU</a:t>
            </a:r>
            <a:r>
              <a:rPr lang="zh-CN" altLang="en-US" sz="1600" b="1" dirty="0"/>
              <a:t>时间。</a:t>
            </a:r>
            <a:endParaRPr lang="en-US" altLang="zh-CN" sz="1600" b="1" dirty="0"/>
          </a:p>
          <a:p>
            <a:pPr lvl="2" eaLnBrk="1" hangingPunct="1"/>
            <a:endParaRPr lang="en-US" altLang="zh-CN" sz="1600" b="1" dirty="0"/>
          </a:p>
          <a:p>
            <a:pPr lvl="2" eaLnBrk="1" hangingPunct="1"/>
            <a:r>
              <a:rPr lang="zh-CN" altLang="en-US" sz="1600" b="1" dirty="0"/>
              <a:t>定时轮询中的定时时间间隔比较关键；</a:t>
            </a:r>
            <a:r>
              <a:rPr lang="zh-CN" altLang="en-US" sz="1600" b="1" dirty="0">
                <a:solidFill>
                  <a:srgbClr val="FF0000"/>
                </a:solidFill>
              </a:rPr>
              <a:t>时间间隔过短</a:t>
            </a:r>
            <a:r>
              <a:rPr lang="zh-CN" altLang="en-US" sz="1600" b="1" dirty="0"/>
              <a:t>，则用于定时查询的中断服务开销浪费较多；</a:t>
            </a:r>
            <a:r>
              <a:rPr lang="zh-CN" altLang="en-US" sz="1600" b="1" dirty="0">
                <a:solidFill>
                  <a:srgbClr val="FF0000"/>
                </a:solidFill>
              </a:rPr>
              <a:t>时间间隔过长</a:t>
            </a:r>
            <a:r>
              <a:rPr lang="zh-CN" altLang="en-US" sz="1600" b="1" dirty="0"/>
              <a:t>，外部设备数据可能得不到及时处理。</a:t>
            </a:r>
            <a:endParaRPr lang="en-US" altLang="zh-CN" sz="1600" b="1" dirty="0"/>
          </a:p>
          <a:p>
            <a:pPr lvl="2" eaLnBrk="1" hangingPunct="1"/>
            <a:endParaRPr lang="en-US" altLang="zh-CN" sz="1600" b="1" dirty="0"/>
          </a:p>
        </p:txBody>
      </p:sp>
      <p:grpSp>
        <p:nvGrpSpPr>
          <p:cNvPr id="5" name="组合 4">
            <a:extLst>
              <a:ext uri="{FF2B5EF4-FFF2-40B4-BE49-F238E27FC236}">
                <a16:creationId xmlns:a16="http://schemas.microsoft.com/office/drawing/2014/main" id="{A5B17445-2710-594F-4D60-13ADDD67A8D2}"/>
              </a:ext>
            </a:extLst>
          </p:cNvPr>
          <p:cNvGrpSpPr/>
          <p:nvPr/>
        </p:nvGrpSpPr>
        <p:grpSpPr>
          <a:xfrm>
            <a:off x="683568" y="4653136"/>
            <a:ext cx="7236296" cy="2016224"/>
            <a:chOff x="683568" y="4498087"/>
            <a:chExt cx="7236296" cy="2016224"/>
          </a:xfrm>
        </p:grpSpPr>
        <p:pic>
          <p:nvPicPr>
            <p:cNvPr id="3" name="图片 2">
              <a:extLst>
                <a:ext uri="{FF2B5EF4-FFF2-40B4-BE49-F238E27FC236}">
                  <a16:creationId xmlns:a16="http://schemas.microsoft.com/office/drawing/2014/main" id="{2524E262-F83D-3033-4AEB-5CE8A4BAD61E}"/>
                </a:ext>
              </a:extLst>
            </p:cNvPr>
            <p:cNvPicPr>
              <a:picLocks noChangeAspect="1"/>
            </p:cNvPicPr>
            <p:nvPr/>
          </p:nvPicPr>
          <p:blipFill>
            <a:blip r:embed="rId2"/>
            <a:stretch>
              <a:fillRect/>
            </a:stretch>
          </p:blipFill>
          <p:spPr>
            <a:xfrm>
              <a:off x="683568" y="4498087"/>
              <a:ext cx="7236296" cy="1770775"/>
            </a:xfrm>
            <a:prstGeom prst="rect">
              <a:avLst/>
            </a:prstGeom>
          </p:spPr>
        </p:pic>
        <p:sp>
          <p:nvSpPr>
            <p:cNvPr id="7" name="文本框 6">
              <a:extLst>
                <a:ext uri="{FF2B5EF4-FFF2-40B4-BE49-F238E27FC236}">
                  <a16:creationId xmlns:a16="http://schemas.microsoft.com/office/drawing/2014/main" id="{806DE7FE-058F-4084-775A-014C32D1593B}"/>
                </a:ext>
              </a:extLst>
            </p:cNvPr>
            <p:cNvSpPr txBox="1"/>
            <p:nvPr/>
          </p:nvSpPr>
          <p:spPr>
            <a:xfrm>
              <a:off x="2987824" y="6237312"/>
              <a:ext cx="2762295" cy="276999"/>
            </a:xfrm>
            <a:prstGeom prst="rect">
              <a:avLst/>
            </a:prstGeom>
            <a:noFill/>
          </p:spPr>
          <p:txBody>
            <a:bodyPr wrap="none" rtlCol="0">
              <a:spAutoFit/>
            </a:bodyPr>
            <a:lstStyle/>
            <a:p>
              <a:r>
                <a:rPr lang="zh-CN" altLang="en-US" sz="1200" b="1" dirty="0"/>
                <a:t>图</a:t>
              </a:r>
              <a:r>
                <a:rPr lang="en-US" altLang="zh-CN" sz="1200" b="1" dirty="0"/>
                <a:t>9.8b    </a:t>
              </a:r>
              <a:r>
                <a:rPr lang="zh-CN" altLang="en-US" sz="1200" b="1" dirty="0"/>
                <a:t>定时轮询方式的程序运行轨迹</a:t>
              </a:r>
            </a:p>
          </p:txBody>
        </p:sp>
      </p:grpSp>
      <p:sp>
        <p:nvSpPr>
          <p:cNvPr id="8" name="文本框 7">
            <a:extLst>
              <a:ext uri="{FF2B5EF4-FFF2-40B4-BE49-F238E27FC236}">
                <a16:creationId xmlns:a16="http://schemas.microsoft.com/office/drawing/2014/main" id="{8087B49E-5891-A3CB-7FB8-96C5EE8D5CAA}"/>
              </a:ext>
            </a:extLst>
          </p:cNvPr>
          <p:cNvSpPr txBox="1"/>
          <p:nvPr/>
        </p:nvSpPr>
        <p:spPr>
          <a:xfrm>
            <a:off x="2627785" y="4468470"/>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①</a:t>
            </a:r>
            <a:endParaRPr lang="zh-CN" altLang="en-US" b="1" dirty="0">
              <a:solidFill>
                <a:srgbClr val="FF0000"/>
              </a:solidFill>
            </a:endParaRPr>
          </a:p>
        </p:txBody>
      </p:sp>
      <p:sp>
        <p:nvSpPr>
          <p:cNvPr id="9" name="文本框 8">
            <a:extLst>
              <a:ext uri="{FF2B5EF4-FFF2-40B4-BE49-F238E27FC236}">
                <a16:creationId xmlns:a16="http://schemas.microsoft.com/office/drawing/2014/main" id="{09977794-DF54-7D22-A9CE-0DDF760DA9AE}"/>
              </a:ext>
            </a:extLst>
          </p:cNvPr>
          <p:cNvSpPr txBox="1"/>
          <p:nvPr/>
        </p:nvSpPr>
        <p:spPr>
          <a:xfrm>
            <a:off x="3851920" y="481028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②</a:t>
            </a:r>
            <a:endParaRPr lang="zh-CN" altLang="en-US" b="1" dirty="0">
              <a:solidFill>
                <a:srgbClr val="FF0000"/>
              </a:solidFill>
            </a:endParaRPr>
          </a:p>
        </p:txBody>
      </p:sp>
      <p:sp>
        <p:nvSpPr>
          <p:cNvPr id="10" name="文本框 9">
            <a:extLst>
              <a:ext uri="{FF2B5EF4-FFF2-40B4-BE49-F238E27FC236}">
                <a16:creationId xmlns:a16="http://schemas.microsoft.com/office/drawing/2014/main" id="{5C3AA1B1-3E86-4017-4261-99C01F86BC61}"/>
              </a:ext>
            </a:extLst>
          </p:cNvPr>
          <p:cNvSpPr txBox="1"/>
          <p:nvPr/>
        </p:nvSpPr>
        <p:spPr>
          <a:xfrm>
            <a:off x="5006119" y="4440396"/>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③</a:t>
            </a:r>
            <a:endParaRPr lang="zh-CN" altLang="en-US" b="1" dirty="0">
              <a:solidFill>
                <a:srgbClr val="FF0000"/>
              </a:solidFill>
            </a:endParaRPr>
          </a:p>
        </p:txBody>
      </p:sp>
      <p:sp>
        <p:nvSpPr>
          <p:cNvPr id="11" name="文本框 10">
            <a:extLst>
              <a:ext uri="{FF2B5EF4-FFF2-40B4-BE49-F238E27FC236}">
                <a16:creationId xmlns:a16="http://schemas.microsoft.com/office/drawing/2014/main" id="{E1C56E00-6208-7BF8-0688-EBAAECCA79C7}"/>
              </a:ext>
            </a:extLst>
          </p:cNvPr>
          <p:cNvSpPr txBox="1"/>
          <p:nvPr/>
        </p:nvSpPr>
        <p:spPr>
          <a:xfrm>
            <a:off x="5542370" y="444814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④</a:t>
            </a:r>
            <a:endParaRPr lang="zh-CN" altLang="en-US" b="1" dirty="0">
              <a:solidFill>
                <a:srgbClr val="FF0000"/>
              </a:solidFill>
            </a:endParaRPr>
          </a:p>
        </p:txBody>
      </p:sp>
    </p:spTree>
    <p:extLst>
      <p:ext uri="{BB962C8B-B14F-4D97-AF65-F5344CB8AC3E}">
        <p14:creationId xmlns:p14="http://schemas.microsoft.com/office/powerpoint/2010/main" val="1608228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2325D4-38A9-DB0B-1882-846414CAA693}"/>
              </a:ext>
            </a:extLst>
          </p:cNvPr>
          <p:cNvSpPr>
            <a:spLocks noGrp="1"/>
          </p:cNvSpPr>
          <p:nvPr>
            <p:ph idx="1"/>
          </p:nvPr>
        </p:nvSpPr>
        <p:spPr>
          <a:xfrm>
            <a:off x="457200" y="332656"/>
            <a:ext cx="8229600" cy="4525963"/>
          </a:xfrm>
        </p:spPr>
        <p:txBody>
          <a:bodyPr/>
          <a:lstStyle/>
          <a:p>
            <a:r>
              <a:rPr lang="zh-CN" altLang="en-US" sz="1400" b="1" dirty="0"/>
              <a:t>例</a:t>
            </a:r>
            <a:r>
              <a:rPr lang="en-US" altLang="zh-CN" sz="1400" b="1" dirty="0"/>
              <a:t>9.1  </a:t>
            </a:r>
            <a:r>
              <a:rPr lang="zh-CN" altLang="en-US" sz="1400" b="1" dirty="0"/>
              <a:t>假设某程序查询方式的输入输出系统采用</a:t>
            </a:r>
            <a:r>
              <a:rPr lang="zh-CN" altLang="en-US" sz="1400" b="1" dirty="0">
                <a:solidFill>
                  <a:srgbClr val="FF0000"/>
                </a:solidFill>
              </a:rPr>
              <a:t>定时轮询方式</a:t>
            </a:r>
            <a:r>
              <a:rPr lang="zh-CN" altLang="en-US" sz="1400" b="1" dirty="0"/>
              <a:t>，每次定时中断服务开销需要</a:t>
            </a:r>
            <a:r>
              <a:rPr lang="en-US" altLang="zh-CN" sz="1400" b="1" dirty="0"/>
              <a:t>400</a:t>
            </a:r>
            <a:r>
              <a:rPr lang="zh-CN" altLang="en-US" sz="1400" b="1" dirty="0"/>
              <a:t>个时钟周期，</a:t>
            </a:r>
            <a:r>
              <a:rPr lang="en-US" altLang="zh-CN" sz="1400" b="1" dirty="0"/>
              <a:t>CPU</a:t>
            </a:r>
            <a:r>
              <a:rPr lang="zh-CN" altLang="en-US" sz="1400" b="1" dirty="0"/>
              <a:t>的时钟频率为</a:t>
            </a:r>
            <a:r>
              <a:rPr lang="en-US" altLang="zh-CN" sz="1400" b="1" dirty="0"/>
              <a:t>200MHz</a:t>
            </a:r>
            <a:r>
              <a:rPr lang="zh-CN" altLang="en-US" sz="1400" b="1" dirty="0"/>
              <a:t>，包括</a:t>
            </a:r>
            <a:r>
              <a:rPr lang="zh-CN" altLang="en-US" sz="1400" b="1" dirty="0">
                <a:solidFill>
                  <a:srgbClr val="FF0000"/>
                </a:solidFill>
              </a:rPr>
              <a:t>鼠标</a:t>
            </a:r>
            <a:r>
              <a:rPr lang="zh-CN" altLang="en-US" sz="1400" b="1" dirty="0"/>
              <a:t>和</a:t>
            </a:r>
            <a:r>
              <a:rPr lang="zh-CN" altLang="en-US" sz="1400" b="1" dirty="0">
                <a:solidFill>
                  <a:srgbClr val="FF0000"/>
                </a:solidFill>
              </a:rPr>
              <a:t>硬盘</a:t>
            </a:r>
            <a:r>
              <a:rPr lang="zh-CN" altLang="en-US" sz="1400" b="1" dirty="0"/>
              <a:t>两个外部设备，求两种不同外部设备进行</a:t>
            </a:r>
            <a:r>
              <a:rPr lang="en-US" altLang="zh-CN" sz="1400" b="1" dirty="0"/>
              <a:t>I/O</a:t>
            </a:r>
            <a:r>
              <a:rPr lang="zh-CN" altLang="en-US" sz="1400" b="1" dirty="0"/>
              <a:t>操作时的</a:t>
            </a:r>
            <a:r>
              <a:rPr lang="en-US" altLang="zh-CN" sz="1400" b="1" dirty="0">
                <a:solidFill>
                  <a:srgbClr val="FF0000"/>
                </a:solidFill>
              </a:rPr>
              <a:t>CPU</a:t>
            </a:r>
            <a:r>
              <a:rPr lang="zh-CN" altLang="en-US" sz="1400" b="1" dirty="0">
                <a:solidFill>
                  <a:srgbClr val="FF0000"/>
                </a:solidFill>
              </a:rPr>
              <a:t>时间占用率</a:t>
            </a:r>
            <a:r>
              <a:rPr lang="zh-CN" altLang="en-US" sz="1400" b="1" dirty="0"/>
              <a:t>。</a:t>
            </a:r>
            <a:endParaRPr lang="en-US" altLang="zh-CN" sz="1400" b="1" dirty="0"/>
          </a:p>
          <a:p>
            <a:r>
              <a:rPr lang="zh-CN" altLang="en-US" sz="1400" b="1" dirty="0"/>
              <a:t>（</a:t>
            </a:r>
            <a:r>
              <a:rPr lang="en-US" altLang="zh-CN" sz="1400" b="1" dirty="0"/>
              <a:t>1</a:t>
            </a:r>
            <a:r>
              <a:rPr lang="zh-CN" altLang="en-US" sz="1400" b="1" dirty="0"/>
              <a:t>）鼠标以字节为单位进行数据传输，假设每秒必须进行</a:t>
            </a:r>
            <a:r>
              <a:rPr lang="en-US" altLang="zh-CN" sz="1400" b="1" dirty="0"/>
              <a:t>50</a:t>
            </a:r>
            <a:r>
              <a:rPr lang="zh-CN" altLang="en-US" sz="1400" b="1" dirty="0"/>
              <a:t>次轮询才能保证不会错过任何鼠标操作，每次轮询成功后的实际数据传输需要</a:t>
            </a:r>
            <a:r>
              <a:rPr lang="en-US" altLang="zh-CN" sz="1400" b="1" dirty="0"/>
              <a:t>13</a:t>
            </a:r>
            <a:r>
              <a:rPr lang="zh-CN" altLang="en-US" sz="1400" b="1" dirty="0"/>
              <a:t>个时钟周期。</a:t>
            </a:r>
            <a:endParaRPr lang="en-US" altLang="zh-CN" sz="1400" b="1" dirty="0"/>
          </a:p>
          <a:p>
            <a:r>
              <a:rPr lang="zh-CN" altLang="en-US" sz="1400" b="1" dirty="0"/>
              <a:t>（</a:t>
            </a:r>
            <a:r>
              <a:rPr lang="en-US" altLang="zh-CN" sz="1400" b="1" dirty="0"/>
              <a:t>2</a:t>
            </a:r>
            <a:r>
              <a:rPr lang="zh-CN" altLang="en-US" sz="1400" b="1" dirty="0"/>
              <a:t>）硬盘以</a:t>
            </a:r>
            <a:r>
              <a:rPr lang="en-US" altLang="zh-CN" sz="1400" b="1" dirty="0"/>
              <a:t>512</a:t>
            </a:r>
            <a:r>
              <a:rPr lang="zh-CN" altLang="en-US" sz="1400" b="1" dirty="0"/>
              <a:t>字节的扇区为单位传输数据，启动阶段发送命令和参数需要</a:t>
            </a:r>
            <a:r>
              <a:rPr lang="en-US" altLang="zh-CN" sz="1400" b="1" dirty="0"/>
              <a:t>90</a:t>
            </a:r>
            <a:r>
              <a:rPr lang="zh-CN" altLang="en-US" sz="1400" b="1" dirty="0"/>
              <a:t>个时钟周期，实际传输阶段需要</a:t>
            </a:r>
            <a:r>
              <a:rPr lang="en-US" altLang="zh-CN" sz="1400" b="1" dirty="0"/>
              <a:t>1555</a:t>
            </a:r>
            <a:r>
              <a:rPr lang="zh-CN" altLang="en-US" sz="1400" b="1" dirty="0"/>
              <a:t>个时钟周期，</a:t>
            </a:r>
            <a:r>
              <a:rPr lang="en-US" altLang="zh-CN" sz="1400" b="1" dirty="0"/>
              <a:t>CPU</a:t>
            </a:r>
            <a:r>
              <a:rPr lang="zh-CN" altLang="en-US" sz="1400" b="1" dirty="0"/>
              <a:t>访问硬盘的速率为</a:t>
            </a:r>
            <a:r>
              <a:rPr lang="en-US" altLang="zh-CN" sz="1400" b="1" dirty="0"/>
              <a:t>20MB/s</a:t>
            </a:r>
            <a:r>
              <a:rPr lang="zh-CN" altLang="en-US" sz="1400" b="1" dirty="0"/>
              <a:t>。</a:t>
            </a:r>
            <a:endParaRPr lang="en-US" altLang="zh-CN" sz="1400" b="1" dirty="0"/>
          </a:p>
          <a:p>
            <a:r>
              <a:rPr lang="zh-CN" altLang="en-US" sz="1400" b="1" dirty="0"/>
              <a:t>（</a:t>
            </a:r>
            <a:r>
              <a:rPr lang="en-US" altLang="zh-CN" sz="1400" b="1" dirty="0"/>
              <a:t>3</a:t>
            </a:r>
            <a:r>
              <a:rPr lang="zh-CN" altLang="en-US" sz="1400" b="1" dirty="0"/>
              <a:t>）如果硬盘以字节为单位进行数据传输，其他参数不变，会发生什么情况？</a:t>
            </a:r>
            <a:endParaRPr lang="en-US" altLang="zh-CN" sz="1400" b="1" dirty="0"/>
          </a:p>
          <a:p>
            <a:endParaRPr lang="en-US" altLang="zh-CN" sz="1400" b="1" dirty="0"/>
          </a:p>
          <a:p>
            <a:r>
              <a:rPr lang="zh-CN" altLang="en-US" sz="1400" b="1" dirty="0"/>
              <a:t>解：</a:t>
            </a:r>
            <a:endParaRPr lang="en-US" altLang="zh-CN" sz="1200" b="1" dirty="0"/>
          </a:p>
          <a:p>
            <a:r>
              <a:rPr lang="zh-CN" altLang="en-US" sz="1400" b="1" dirty="0"/>
              <a:t>（</a:t>
            </a:r>
            <a:r>
              <a:rPr lang="en-US" altLang="zh-CN" sz="1400" b="1" dirty="0"/>
              <a:t>1</a:t>
            </a:r>
            <a:r>
              <a:rPr lang="zh-CN" altLang="en-US" sz="1400" b="1" dirty="0"/>
              <a:t>）</a:t>
            </a:r>
            <a:endParaRPr lang="en-US" altLang="zh-CN" sz="1400" b="1" dirty="0"/>
          </a:p>
          <a:p>
            <a:pPr lvl="1"/>
            <a:r>
              <a:rPr lang="zh-CN" altLang="en-US" sz="1400" b="1" dirty="0"/>
              <a:t>时钟周期</a:t>
            </a:r>
            <a:r>
              <a:rPr lang="en-US" altLang="zh-CN" sz="1400" b="1" dirty="0"/>
              <a:t>T = 1/200MHz</a:t>
            </a:r>
          </a:p>
          <a:p>
            <a:pPr lvl="1"/>
            <a:endParaRPr lang="en-US" altLang="zh-CN" sz="1400" b="1" dirty="0"/>
          </a:p>
          <a:p>
            <a:pPr lvl="1"/>
            <a:r>
              <a:rPr lang="en-US" altLang="zh-CN" sz="1400" b="1" dirty="0"/>
              <a:t>CPU</a:t>
            </a:r>
            <a:r>
              <a:rPr lang="zh-CN" altLang="en-US" sz="1400" b="1" dirty="0"/>
              <a:t>每秒用于鼠标</a:t>
            </a:r>
            <a:r>
              <a:rPr lang="en-US" altLang="zh-CN" sz="1400" b="1" dirty="0"/>
              <a:t>I/O</a:t>
            </a:r>
            <a:r>
              <a:rPr lang="zh-CN" altLang="en-US" sz="1400" b="1" dirty="0"/>
              <a:t>操作的时间 </a:t>
            </a:r>
            <a:r>
              <a:rPr lang="en-US" altLang="zh-CN" sz="1400" b="1" dirty="0"/>
              <a:t>= (400+13) x 50 x T = 20650T = 0.00010325s</a:t>
            </a:r>
          </a:p>
          <a:p>
            <a:pPr lvl="1"/>
            <a:endParaRPr lang="en-US" altLang="zh-CN" sz="1400" b="1" dirty="0"/>
          </a:p>
          <a:p>
            <a:pPr lvl="1"/>
            <a:r>
              <a:rPr lang="en-US" altLang="zh-CN" sz="1400" b="1" dirty="0"/>
              <a:t>CPU</a:t>
            </a:r>
            <a:r>
              <a:rPr lang="zh-CN" altLang="en-US" sz="1400" b="1" dirty="0"/>
              <a:t>时间占用率</a:t>
            </a:r>
            <a:r>
              <a:rPr lang="en-US" altLang="zh-CN" sz="1400" b="1" dirty="0"/>
              <a:t>= 0.00010325s / 1s = </a:t>
            </a:r>
            <a:r>
              <a:rPr lang="en-US" altLang="zh-CN" sz="1400" b="1" dirty="0">
                <a:solidFill>
                  <a:srgbClr val="FF0000"/>
                </a:solidFill>
              </a:rPr>
              <a:t>0.010325 %</a:t>
            </a:r>
            <a:endParaRPr lang="en-US" altLang="zh-CN" sz="1000" b="1" dirty="0"/>
          </a:p>
        </p:txBody>
      </p:sp>
    </p:spTree>
    <p:extLst>
      <p:ext uri="{BB962C8B-B14F-4D97-AF65-F5344CB8AC3E}">
        <p14:creationId xmlns:p14="http://schemas.microsoft.com/office/powerpoint/2010/main" val="947198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2325D4-38A9-DB0B-1882-846414CAA693}"/>
              </a:ext>
            </a:extLst>
          </p:cNvPr>
          <p:cNvSpPr>
            <a:spLocks noGrp="1"/>
          </p:cNvSpPr>
          <p:nvPr>
            <p:ph idx="1"/>
          </p:nvPr>
        </p:nvSpPr>
        <p:spPr>
          <a:xfrm>
            <a:off x="457200" y="332656"/>
            <a:ext cx="8229600" cy="4525963"/>
          </a:xfrm>
        </p:spPr>
        <p:txBody>
          <a:bodyPr/>
          <a:lstStyle/>
          <a:p>
            <a:r>
              <a:rPr lang="zh-CN" altLang="en-US" sz="1400" b="1" dirty="0"/>
              <a:t>例</a:t>
            </a:r>
            <a:r>
              <a:rPr lang="en-US" altLang="zh-CN" sz="1400" b="1" dirty="0"/>
              <a:t>9.1  </a:t>
            </a:r>
            <a:r>
              <a:rPr lang="zh-CN" altLang="en-US" sz="1400" b="1" dirty="0"/>
              <a:t>假设某程序查询方式的输入输出系统采用</a:t>
            </a:r>
            <a:r>
              <a:rPr lang="zh-CN" altLang="en-US" sz="1400" b="1" dirty="0">
                <a:solidFill>
                  <a:srgbClr val="FF0000"/>
                </a:solidFill>
              </a:rPr>
              <a:t>定时轮询方式</a:t>
            </a:r>
            <a:r>
              <a:rPr lang="zh-CN" altLang="en-US" sz="1400" b="1" dirty="0"/>
              <a:t>，每次定时中断服务开销需要</a:t>
            </a:r>
            <a:r>
              <a:rPr lang="en-US" altLang="zh-CN" sz="1400" b="1" dirty="0"/>
              <a:t>400</a:t>
            </a:r>
            <a:r>
              <a:rPr lang="zh-CN" altLang="en-US" sz="1400" b="1" dirty="0"/>
              <a:t>个时钟周期，</a:t>
            </a:r>
            <a:r>
              <a:rPr lang="en-US" altLang="zh-CN" sz="1400" b="1" dirty="0"/>
              <a:t>CPU</a:t>
            </a:r>
            <a:r>
              <a:rPr lang="zh-CN" altLang="en-US" sz="1400" b="1" dirty="0"/>
              <a:t>的时钟频率为</a:t>
            </a:r>
            <a:r>
              <a:rPr lang="en-US" altLang="zh-CN" sz="1400" b="1" dirty="0"/>
              <a:t>200MHz</a:t>
            </a:r>
            <a:r>
              <a:rPr lang="zh-CN" altLang="en-US" sz="1400" b="1" dirty="0"/>
              <a:t>，包括</a:t>
            </a:r>
            <a:r>
              <a:rPr lang="zh-CN" altLang="en-US" sz="1400" b="1" dirty="0">
                <a:solidFill>
                  <a:srgbClr val="FF0000"/>
                </a:solidFill>
              </a:rPr>
              <a:t>鼠标</a:t>
            </a:r>
            <a:r>
              <a:rPr lang="zh-CN" altLang="en-US" sz="1400" b="1" dirty="0"/>
              <a:t>和</a:t>
            </a:r>
            <a:r>
              <a:rPr lang="zh-CN" altLang="en-US" sz="1400" b="1" dirty="0">
                <a:solidFill>
                  <a:srgbClr val="FF0000"/>
                </a:solidFill>
              </a:rPr>
              <a:t>硬盘</a:t>
            </a:r>
            <a:r>
              <a:rPr lang="zh-CN" altLang="en-US" sz="1400" b="1" dirty="0"/>
              <a:t>两个外部设备，求两种不同外部设备进行</a:t>
            </a:r>
            <a:r>
              <a:rPr lang="en-US" altLang="zh-CN" sz="1400" b="1" dirty="0"/>
              <a:t>I/O</a:t>
            </a:r>
            <a:r>
              <a:rPr lang="zh-CN" altLang="en-US" sz="1400" b="1" dirty="0"/>
              <a:t>操作时的</a:t>
            </a:r>
            <a:r>
              <a:rPr lang="en-US" altLang="zh-CN" sz="1400" b="1" dirty="0">
                <a:solidFill>
                  <a:srgbClr val="FF0000"/>
                </a:solidFill>
              </a:rPr>
              <a:t>CPU</a:t>
            </a:r>
            <a:r>
              <a:rPr lang="zh-CN" altLang="en-US" sz="1400" b="1" dirty="0">
                <a:solidFill>
                  <a:srgbClr val="FF0000"/>
                </a:solidFill>
              </a:rPr>
              <a:t>时间占用率</a:t>
            </a:r>
            <a:r>
              <a:rPr lang="zh-CN" altLang="en-US" sz="1400" b="1" dirty="0"/>
              <a:t>。</a:t>
            </a:r>
            <a:endParaRPr lang="en-US" altLang="zh-CN" sz="1400" b="1" dirty="0"/>
          </a:p>
          <a:p>
            <a:r>
              <a:rPr lang="zh-CN" altLang="en-US" sz="1400" b="1" dirty="0"/>
              <a:t>（</a:t>
            </a:r>
            <a:r>
              <a:rPr lang="en-US" altLang="zh-CN" sz="1400" b="1" dirty="0"/>
              <a:t>1</a:t>
            </a:r>
            <a:r>
              <a:rPr lang="zh-CN" altLang="en-US" sz="1400" b="1" dirty="0"/>
              <a:t>）鼠标以字节为单位进行数据传输，假设每秒必须进行</a:t>
            </a:r>
            <a:r>
              <a:rPr lang="en-US" altLang="zh-CN" sz="1400" b="1" dirty="0"/>
              <a:t>50</a:t>
            </a:r>
            <a:r>
              <a:rPr lang="zh-CN" altLang="en-US" sz="1400" b="1" dirty="0"/>
              <a:t>次轮询才能保证不会错过如何鼠标操作，每次轮询成功后的实际数据传输需要</a:t>
            </a:r>
            <a:r>
              <a:rPr lang="en-US" altLang="zh-CN" sz="1400" b="1" dirty="0"/>
              <a:t>13</a:t>
            </a:r>
            <a:r>
              <a:rPr lang="zh-CN" altLang="en-US" sz="1400" b="1" dirty="0"/>
              <a:t>个时钟周期。</a:t>
            </a:r>
            <a:endParaRPr lang="en-US" altLang="zh-CN" sz="1400" b="1" dirty="0"/>
          </a:p>
          <a:p>
            <a:r>
              <a:rPr lang="zh-CN" altLang="en-US" sz="1400" b="1" dirty="0"/>
              <a:t>（</a:t>
            </a:r>
            <a:r>
              <a:rPr lang="en-US" altLang="zh-CN" sz="1400" b="1" dirty="0"/>
              <a:t>2</a:t>
            </a:r>
            <a:r>
              <a:rPr lang="zh-CN" altLang="en-US" sz="1400" b="1" dirty="0"/>
              <a:t>）硬盘以</a:t>
            </a:r>
            <a:r>
              <a:rPr lang="en-US" altLang="zh-CN" sz="1400" b="1" dirty="0"/>
              <a:t>512</a:t>
            </a:r>
            <a:r>
              <a:rPr lang="zh-CN" altLang="en-US" sz="1400" b="1" dirty="0"/>
              <a:t>字节的扇区为单位传输数据，启动阶段发送命令和参数需要</a:t>
            </a:r>
            <a:r>
              <a:rPr lang="en-US" altLang="zh-CN" sz="1400" b="1" dirty="0"/>
              <a:t>90</a:t>
            </a:r>
            <a:r>
              <a:rPr lang="zh-CN" altLang="en-US" sz="1400" b="1" dirty="0"/>
              <a:t>个时钟周期，实际传输阶段需要</a:t>
            </a:r>
            <a:r>
              <a:rPr lang="en-US" altLang="zh-CN" sz="1400" b="1" dirty="0"/>
              <a:t>1555</a:t>
            </a:r>
            <a:r>
              <a:rPr lang="zh-CN" altLang="en-US" sz="1400" b="1" dirty="0"/>
              <a:t>个时钟周期，</a:t>
            </a:r>
            <a:r>
              <a:rPr lang="en-US" altLang="zh-CN" sz="1400" b="1" dirty="0"/>
              <a:t>CPU</a:t>
            </a:r>
            <a:r>
              <a:rPr lang="zh-CN" altLang="en-US" sz="1400" b="1" dirty="0"/>
              <a:t>访问硬盘的速率为</a:t>
            </a:r>
            <a:r>
              <a:rPr lang="en-US" altLang="zh-CN" sz="1400" b="1" dirty="0"/>
              <a:t>20MB/s</a:t>
            </a:r>
            <a:r>
              <a:rPr lang="zh-CN" altLang="en-US" sz="1400" b="1" dirty="0"/>
              <a:t>。</a:t>
            </a:r>
            <a:endParaRPr lang="en-US" altLang="zh-CN" sz="1400" b="1" dirty="0"/>
          </a:p>
          <a:p>
            <a:r>
              <a:rPr lang="zh-CN" altLang="en-US" sz="1400" b="1" dirty="0"/>
              <a:t>（</a:t>
            </a:r>
            <a:r>
              <a:rPr lang="en-US" altLang="zh-CN" sz="1400" b="1" dirty="0"/>
              <a:t>3</a:t>
            </a:r>
            <a:r>
              <a:rPr lang="zh-CN" altLang="en-US" sz="1400" b="1" dirty="0"/>
              <a:t>）如果硬盘以字节为单位进行数据传输，其他参数不变，会发生什么情况？</a:t>
            </a:r>
            <a:endParaRPr lang="en-US" altLang="zh-CN" sz="1400" b="1" dirty="0"/>
          </a:p>
          <a:p>
            <a:endParaRPr lang="en-US" altLang="zh-CN" sz="1400" b="1" dirty="0"/>
          </a:p>
          <a:p>
            <a:r>
              <a:rPr lang="zh-CN" altLang="en-US" sz="1400" b="1" dirty="0"/>
              <a:t>解：</a:t>
            </a:r>
            <a:endParaRPr lang="en-US" altLang="zh-CN" sz="1200" b="1" dirty="0"/>
          </a:p>
          <a:p>
            <a:r>
              <a:rPr lang="zh-CN" altLang="en-US" sz="1400" b="1" dirty="0"/>
              <a:t>（</a:t>
            </a:r>
            <a:r>
              <a:rPr lang="en-US" altLang="zh-CN" sz="1400" b="1" dirty="0"/>
              <a:t>2</a:t>
            </a:r>
            <a:r>
              <a:rPr lang="zh-CN" altLang="en-US" sz="1400" b="1" dirty="0"/>
              <a:t>）</a:t>
            </a:r>
            <a:endParaRPr lang="en-US" altLang="zh-CN" sz="1400" b="1" dirty="0"/>
          </a:p>
          <a:p>
            <a:pPr lvl="1"/>
            <a:r>
              <a:rPr lang="zh-CN" altLang="en-US" sz="1400" b="1" dirty="0"/>
              <a:t>硬盘每次传输</a:t>
            </a:r>
            <a:r>
              <a:rPr lang="en-US" altLang="zh-CN" sz="1400" b="1" dirty="0"/>
              <a:t>512</a:t>
            </a:r>
            <a:r>
              <a:rPr lang="zh-CN" altLang="en-US" sz="1400" b="1" dirty="0"/>
              <a:t>个字节，要达到</a:t>
            </a:r>
            <a:r>
              <a:rPr lang="en-US" altLang="zh-CN" sz="1400" b="1" dirty="0"/>
              <a:t>CPU</a:t>
            </a:r>
            <a:r>
              <a:rPr lang="zh-CN" altLang="en-US" sz="1400" b="1" dirty="0"/>
              <a:t>访问硬盘的速率</a:t>
            </a:r>
            <a:r>
              <a:rPr lang="en-US" altLang="zh-CN" sz="1400" b="1" dirty="0"/>
              <a:t>20MB/s</a:t>
            </a:r>
            <a:r>
              <a:rPr lang="zh-CN" altLang="en-US" sz="1400" b="1" dirty="0"/>
              <a:t>，则每秒传输的次数 </a:t>
            </a:r>
            <a:r>
              <a:rPr lang="en-US" altLang="zh-CN" sz="1400" b="1" dirty="0"/>
              <a:t>= 20MB/512B = 20x10</a:t>
            </a:r>
            <a:r>
              <a:rPr lang="en-US" altLang="zh-CN" sz="1400" b="1" baseline="30000" dirty="0"/>
              <a:t>6</a:t>
            </a:r>
            <a:r>
              <a:rPr lang="en-US" altLang="zh-CN" sz="1400" b="1" dirty="0"/>
              <a:t>/512 = 39062.5</a:t>
            </a:r>
            <a:r>
              <a:rPr lang="zh-CN" altLang="en-US" sz="1400" b="1" dirty="0"/>
              <a:t>次</a:t>
            </a:r>
            <a:r>
              <a:rPr lang="en-US" altLang="zh-CN" sz="1400" b="1" dirty="0"/>
              <a:t>/s</a:t>
            </a:r>
          </a:p>
          <a:p>
            <a:pPr lvl="1"/>
            <a:endParaRPr lang="en-US" altLang="zh-CN" sz="1400" b="1" dirty="0"/>
          </a:p>
          <a:p>
            <a:pPr lvl="1"/>
            <a:r>
              <a:rPr lang="zh-CN" altLang="en-US" sz="1400" b="1" dirty="0"/>
              <a:t>每次传输的开销（每次传输</a:t>
            </a:r>
            <a:r>
              <a:rPr lang="en-US" altLang="zh-CN" sz="1400" b="1" dirty="0"/>
              <a:t>512</a:t>
            </a:r>
            <a:r>
              <a:rPr lang="zh-CN" altLang="en-US" sz="1400" b="1" dirty="0"/>
              <a:t>个字节）</a:t>
            </a:r>
            <a:r>
              <a:rPr lang="en-US" altLang="zh-CN" sz="1400" b="1" dirty="0"/>
              <a:t>= (90+400+1555) x T = 2045 x (1/200MHz) = 0.000010225s</a:t>
            </a:r>
          </a:p>
          <a:p>
            <a:pPr lvl="1"/>
            <a:endParaRPr lang="en-US" altLang="zh-CN" sz="1400" b="1" dirty="0"/>
          </a:p>
          <a:p>
            <a:pPr lvl="1"/>
            <a:r>
              <a:rPr lang="en-US" altLang="zh-CN" sz="1400" b="1" dirty="0"/>
              <a:t>CPU</a:t>
            </a:r>
            <a:r>
              <a:rPr lang="zh-CN" altLang="en-US" sz="1400" b="1" dirty="0"/>
              <a:t>时间占用率</a:t>
            </a:r>
            <a:r>
              <a:rPr lang="en-US" altLang="zh-CN" sz="1400" b="1" dirty="0"/>
              <a:t>= 0.000010225s x 39062.5 / 1s = </a:t>
            </a:r>
            <a:r>
              <a:rPr lang="en-US" altLang="zh-CN" sz="1400" b="1" dirty="0">
                <a:solidFill>
                  <a:srgbClr val="FF0000"/>
                </a:solidFill>
              </a:rPr>
              <a:t>39.94%</a:t>
            </a:r>
            <a:endParaRPr lang="en-US" altLang="zh-CN" sz="1000" b="1" dirty="0"/>
          </a:p>
        </p:txBody>
      </p:sp>
    </p:spTree>
    <p:extLst>
      <p:ext uri="{BB962C8B-B14F-4D97-AF65-F5344CB8AC3E}">
        <p14:creationId xmlns:p14="http://schemas.microsoft.com/office/powerpoint/2010/main" val="291377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10000"/>
          </a:bodyPr>
          <a:lstStyle/>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3</a:t>
            </a:r>
            <a:r>
              <a:rPr lang="zh-CN" altLang="en-US" b="1" dirty="0"/>
              <a:t>章　运算方法与运算器</a:t>
            </a:r>
            <a:r>
              <a:rPr lang="zh-CN" altLang="en-US" b="1" dirty="0">
                <a:solidFill>
                  <a:srgbClr val="FF0000"/>
                </a:solidFill>
              </a:rPr>
              <a:t>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5</a:t>
            </a:r>
            <a:r>
              <a:rPr lang="zh-CN" altLang="en-US" b="1" dirty="0"/>
              <a:t>章　指令系统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6</a:t>
            </a:r>
            <a:r>
              <a:rPr lang="zh-CN" altLang="en-US" b="1" dirty="0"/>
              <a:t>章　中央处理器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7</a:t>
            </a:r>
            <a:r>
              <a:rPr lang="zh-CN" altLang="en-US" b="1" dirty="0"/>
              <a:t>章　指令流水线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solidFill>
                  <a:srgbClr val="FF0000"/>
                </a:solidFill>
              </a:rPr>
              <a:t>第</a:t>
            </a:r>
            <a:r>
              <a:rPr lang="en-US" altLang="zh-CN" b="1" dirty="0">
                <a:solidFill>
                  <a:srgbClr val="FF0000"/>
                </a:solidFill>
              </a:rPr>
              <a:t>9</a:t>
            </a:r>
            <a:r>
              <a:rPr lang="zh-CN" altLang="en-US" b="1" dirty="0">
                <a:solidFill>
                  <a:srgbClr val="FF0000"/>
                </a:solidFill>
              </a:rPr>
              <a:t>章　输入输出系统</a:t>
            </a:r>
            <a:r>
              <a:rPr lang="zh-CN" altLang="en-US" b="1" dirty="0"/>
              <a:t>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72816"/>
            <a:ext cx="2919785" cy="403995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3EA1DE9-A480-42DF-9BF1-3530731CCD17}"/>
              </a:ext>
            </a:extLst>
          </p:cNvPr>
          <p:cNvSpPr>
            <a:spLocks noGrp="1"/>
          </p:cNvSpPr>
          <p:nvPr>
            <p:ph type="title"/>
          </p:nvPr>
        </p:nvSpPr>
        <p:spPr/>
        <p:txBody>
          <a:bodyPr/>
          <a:lstStyle/>
          <a:p>
            <a:r>
              <a:rPr lang="zh-CN" altLang="en-US" b="1"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2325D4-38A9-DB0B-1882-846414CAA693}"/>
              </a:ext>
            </a:extLst>
          </p:cNvPr>
          <p:cNvSpPr>
            <a:spLocks noGrp="1"/>
          </p:cNvSpPr>
          <p:nvPr>
            <p:ph idx="1"/>
          </p:nvPr>
        </p:nvSpPr>
        <p:spPr>
          <a:xfrm>
            <a:off x="457200" y="332656"/>
            <a:ext cx="8229600" cy="4525963"/>
          </a:xfrm>
        </p:spPr>
        <p:txBody>
          <a:bodyPr/>
          <a:lstStyle/>
          <a:p>
            <a:r>
              <a:rPr lang="zh-CN" altLang="en-US" sz="1400" b="1" dirty="0"/>
              <a:t>例</a:t>
            </a:r>
            <a:r>
              <a:rPr lang="en-US" altLang="zh-CN" sz="1400" b="1" dirty="0"/>
              <a:t>9.1  </a:t>
            </a:r>
            <a:r>
              <a:rPr lang="zh-CN" altLang="en-US" sz="1400" b="1" dirty="0"/>
              <a:t>假设某程序查询方式的输入输出系统采用</a:t>
            </a:r>
            <a:r>
              <a:rPr lang="zh-CN" altLang="en-US" sz="1400" b="1" dirty="0">
                <a:solidFill>
                  <a:srgbClr val="FF0000"/>
                </a:solidFill>
              </a:rPr>
              <a:t>定时轮询方式</a:t>
            </a:r>
            <a:r>
              <a:rPr lang="zh-CN" altLang="en-US" sz="1400" b="1" dirty="0"/>
              <a:t>，每次定时中断服务开销需要</a:t>
            </a:r>
            <a:r>
              <a:rPr lang="en-US" altLang="zh-CN" sz="1400" b="1" dirty="0"/>
              <a:t>400</a:t>
            </a:r>
            <a:r>
              <a:rPr lang="zh-CN" altLang="en-US" sz="1400" b="1" dirty="0"/>
              <a:t>个时钟周期，</a:t>
            </a:r>
            <a:r>
              <a:rPr lang="en-US" altLang="zh-CN" sz="1400" b="1" dirty="0"/>
              <a:t>CPU</a:t>
            </a:r>
            <a:r>
              <a:rPr lang="zh-CN" altLang="en-US" sz="1400" b="1" dirty="0"/>
              <a:t>的时钟频率为</a:t>
            </a:r>
            <a:r>
              <a:rPr lang="en-US" altLang="zh-CN" sz="1400" b="1" dirty="0"/>
              <a:t>200MHz</a:t>
            </a:r>
            <a:r>
              <a:rPr lang="zh-CN" altLang="en-US" sz="1400" b="1" dirty="0"/>
              <a:t>，包括</a:t>
            </a:r>
            <a:r>
              <a:rPr lang="zh-CN" altLang="en-US" sz="1400" b="1" dirty="0">
                <a:solidFill>
                  <a:srgbClr val="FF0000"/>
                </a:solidFill>
              </a:rPr>
              <a:t>鼠标</a:t>
            </a:r>
            <a:r>
              <a:rPr lang="zh-CN" altLang="en-US" sz="1400" b="1" dirty="0"/>
              <a:t>和</a:t>
            </a:r>
            <a:r>
              <a:rPr lang="zh-CN" altLang="en-US" sz="1400" b="1" dirty="0">
                <a:solidFill>
                  <a:srgbClr val="FF0000"/>
                </a:solidFill>
              </a:rPr>
              <a:t>硬盘</a:t>
            </a:r>
            <a:r>
              <a:rPr lang="zh-CN" altLang="en-US" sz="1400" b="1" dirty="0"/>
              <a:t>两个外部设备，求两种不同外部设备进行</a:t>
            </a:r>
            <a:r>
              <a:rPr lang="en-US" altLang="zh-CN" sz="1400" b="1" dirty="0"/>
              <a:t>I/O</a:t>
            </a:r>
            <a:r>
              <a:rPr lang="zh-CN" altLang="en-US" sz="1400" b="1" dirty="0"/>
              <a:t>操作时的</a:t>
            </a:r>
            <a:r>
              <a:rPr lang="en-US" altLang="zh-CN" sz="1400" b="1" dirty="0">
                <a:solidFill>
                  <a:srgbClr val="FF0000"/>
                </a:solidFill>
              </a:rPr>
              <a:t>CPU</a:t>
            </a:r>
            <a:r>
              <a:rPr lang="zh-CN" altLang="en-US" sz="1400" b="1" dirty="0">
                <a:solidFill>
                  <a:srgbClr val="FF0000"/>
                </a:solidFill>
              </a:rPr>
              <a:t>时间占用率</a:t>
            </a:r>
            <a:r>
              <a:rPr lang="zh-CN" altLang="en-US" sz="1400" b="1" dirty="0"/>
              <a:t>。</a:t>
            </a:r>
            <a:endParaRPr lang="en-US" altLang="zh-CN" sz="1400" b="1" dirty="0"/>
          </a:p>
          <a:p>
            <a:r>
              <a:rPr lang="zh-CN" altLang="en-US" sz="1400" b="1" dirty="0"/>
              <a:t>（</a:t>
            </a:r>
            <a:r>
              <a:rPr lang="en-US" altLang="zh-CN" sz="1400" b="1" dirty="0"/>
              <a:t>1</a:t>
            </a:r>
            <a:r>
              <a:rPr lang="zh-CN" altLang="en-US" sz="1400" b="1" dirty="0"/>
              <a:t>）鼠标以字节为单位进行数据传输，假设每秒必须进行</a:t>
            </a:r>
            <a:r>
              <a:rPr lang="en-US" altLang="zh-CN" sz="1400" b="1" dirty="0"/>
              <a:t>50</a:t>
            </a:r>
            <a:r>
              <a:rPr lang="zh-CN" altLang="en-US" sz="1400" b="1" dirty="0"/>
              <a:t>次轮询才能保证不会错过如何鼠标操作，每次轮询成功后的实际数据传输需要</a:t>
            </a:r>
            <a:r>
              <a:rPr lang="en-US" altLang="zh-CN" sz="1400" b="1" dirty="0"/>
              <a:t>13</a:t>
            </a:r>
            <a:r>
              <a:rPr lang="zh-CN" altLang="en-US" sz="1400" b="1" dirty="0"/>
              <a:t>个时钟周期。</a:t>
            </a:r>
            <a:endParaRPr lang="en-US" altLang="zh-CN" sz="1400" b="1" dirty="0"/>
          </a:p>
          <a:p>
            <a:r>
              <a:rPr lang="zh-CN" altLang="en-US" sz="1400" b="1" dirty="0"/>
              <a:t>（</a:t>
            </a:r>
            <a:r>
              <a:rPr lang="en-US" altLang="zh-CN" sz="1400" b="1" dirty="0"/>
              <a:t>2</a:t>
            </a:r>
            <a:r>
              <a:rPr lang="zh-CN" altLang="en-US" sz="1400" b="1" dirty="0"/>
              <a:t>）硬盘以</a:t>
            </a:r>
            <a:r>
              <a:rPr lang="en-US" altLang="zh-CN" sz="1400" b="1" dirty="0"/>
              <a:t>512</a:t>
            </a:r>
            <a:r>
              <a:rPr lang="zh-CN" altLang="en-US" sz="1400" b="1" dirty="0"/>
              <a:t>字节的扇区为单位传输数据，启动阶段发送命令和参数需要</a:t>
            </a:r>
            <a:r>
              <a:rPr lang="en-US" altLang="zh-CN" sz="1400" b="1" dirty="0"/>
              <a:t>90</a:t>
            </a:r>
            <a:r>
              <a:rPr lang="zh-CN" altLang="en-US" sz="1400" b="1" dirty="0"/>
              <a:t>个时钟周期，实际传输阶段需要</a:t>
            </a:r>
            <a:r>
              <a:rPr lang="en-US" altLang="zh-CN" sz="1400" b="1" dirty="0"/>
              <a:t>1555</a:t>
            </a:r>
            <a:r>
              <a:rPr lang="zh-CN" altLang="en-US" sz="1400" b="1" dirty="0"/>
              <a:t>个时钟周期，</a:t>
            </a:r>
            <a:r>
              <a:rPr lang="en-US" altLang="zh-CN" sz="1400" b="1" dirty="0"/>
              <a:t>CPU</a:t>
            </a:r>
            <a:r>
              <a:rPr lang="zh-CN" altLang="en-US" sz="1400" b="1" dirty="0"/>
              <a:t>访问硬盘的速率为</a:t>
            </a:r>
            <a:r>
              <a:rPr lang="en-US" altLang="zh-CN" sz="1400" b="1" dirty="0"/>
              <a:t>20MB/s</a:t>
            </a:r>
            <a:r>
              <a:rPr lang="zh-CN" altLang="en-US" sz="1400" b="1" dirty="0"/>
              <a:t>。</a:t>
            </a:r>
            <a:endParaRPr lang="en-US" altLang="zh-CN" sz="1400" b="1" dirty="0"/>
          </a:p>
          <a:p>
            <a:r>
              <a:rPr lang="zh-CN" altLang="en-US" sz="1400" b="1" dirty="0"/>
              <a:t>（</a:t>
            </a:r>
            <a:r>
              <a:rPr lang="en-US" altLang="zh-CN" sz="1400" b="1" dirty="0"/>
              <a:t>3</a:t>
            </a:r>
            <a:r>
              <a:rPr lang="zh-CN" altLang="en-US" sz="1400" b="1" dirty="0"/>
              <a:t>）如果硬盘以字节为单位进行数据传输，其他参数不变，会发生什么情况？</a:t>
            </a:r>
            <a:endParaRPr lang="en-US" altLang="zh-CN" sz="1400" b="1" dirty="0"/>
          </a:p>
          <a:p>
            <a:endParaRPr lang="en-US" altLang="zh-CN" sz="1400" b="1" dirty="0"/>
          </a:p>
          <a:p>
            <a:r>
              <a:rPr lang="zh-CN" altLang="en-US" sz="1400" b="1" dirty="0"/>
              <a:t>解：</a:t>
            </a:r>
            <a:endParaRPr lang="en-US" altLang="zh-CN" sz="1200" b="1" dirty="0"/>
          </a:p>
          <a:p>
            <a:r>
              <a:rPr lang="zh-CN" altLang="en-US" sz="1400" b="1" dirty="0"/>
              <a:t>（</a:t>
            </a:r>
            <a:r>
              <a:rPr lang="en-US" altLang="zh-CN" sz="1400" b="1" dirty="0"/>
              <a:t>3</a:t>
            </a:r>
            <a:r>
              <a:rPr lang="zh-CN" altLang="en-US" sz="1400" b="1" dirty="0"/>
              <a:t>）</a:t>
            </a:r>
            <a:endParaRPr lang="en-US" altLang="zh-CN" sz="1400" b="1" dirty="0"/>
          </a:p>
          <a:p>
            <a:pPr lvl="1"/>
            <a:r>
              <a:rPr lang="zh-CN" altLang="en-US" sz="1400" b="1" dirty="0"/>
              <a:t>如果硬盘以字节为单位进行数据传输，假设从接口读出一个字节转存至内存的开销是</a:t>
            </a:r>
            <a:r>
              <a:rPr lang="en-US" altLang="zh-CN" sz="1400" b="1" dirty="0">
                <a:solidFill>
                  <a:srgbClr val="FF0000"/>
                </a:solidFill>
              </a:rPr>
              <a:t>15</a:t>
            </a:r>
            <a:r>
              <a:rPr lang="zh-CN" altLang="en-US" sz="1400" b="1" dirty="0">
                <a:solidFill>
                  <a:srgbClr val="FF0000"/>
                </a:solidFill>
              </a:rPr>
              <a:t>个时钟周期</a:t>
            </a:r>
            <a:r>
              <a:rPr lang="zh-CN" altLang="en-US" sz="1400" b="1" dirty="0"/>
              <a:t>，则</a:t>
            </a:r>
            <a:r>
              <a:rPr lang="en-US" altLang="zh-CN" sz="1400" b="1" dirty="0"/>
              <a:t>512</a:t>
            </a:r>
            <a:r>
              <a:rPr lang="zh-CN" altLang="en-US" sz="1400" b="1" dirty="0"/>
              <a:t>个字节的传输开销 </a:t>
            </a:r>
            <a:r>
              <a:rPr lang="en-US" altLang="zh-CN" sz="1400" b="1" dirty="0"/>
              <a:t>= (90+400+15) x 512 x T = 258560T = 0.0012928s</a:t>
            </a:r>
          </a:p>
          <a:p>
            <a:pPr lvl="1"/>
            <a:endParaRPr lang="en-US" altLang="zh-CN" sz="1400" b="1" dirty="0"/>
          </a:p>
          <a:p>
            <a:pPr lvl="1"/>
            <a:r>
              <a:rPr lang="zh-CN" altLang="en-US" sz="1400" b="1" dirty="0"/>
              <a:t>硬盘每次传输</a:t>
            </a:r>
            <a:r>
              <a:rPr lang="en-US" altLang="zh-CN" sz="1400" b="1" dirty="0"/>
              <a:t>512</a:t>
            </a:r>
            <a:r>
              <a:rPr lang="zh-CN" altLang="en-US" sz="1400" b="1" dirty="0"/>
              <a:t>个字节，要达到</a:t>
            </a:r>
            <a:r>
              <a:rPr lang="en-US" altLang="zh-CN" sz="1400" b="1" dirty="0"/>
              <a:t>CPU</a:t>
            </a:r>
            <a:r>
              <a:rPr lang="zh-CN" altLang="en-US" sz="1400" b="1" dirty="0"/>
              <a:t>访问硬盘的速率</a:t>
            </a:r>
            <a:r>
              <a:rPr lang="en-US" altLang="zh-CN" sz="1400" b="1" dirty="0"/>
              <a:t>20MB/s</a:t>
            </a:r>
            <a:r>
              <a:rPr lang="zh-CN" altLang="en-US" sz="1400" b="1" dirty="0"/>
              <a:t>，则每秒传输的次数</a:t>
            </a:r>
            <a:r>
              <a:rPr lang="en-US" altLang="zh-CN" sz="1400" b="1" dirty="0"/>
              <a:t>=20MB/512B=20x10</a:t>
            </a:r>
            <a:r>
              <a:rPr lang="en-US" altLang="zh-CN" sz="1400" b="1" baseline="30000" dirty="0"/>
              <a:t>6</a:t>
            </a:r>
            <a:r>
              <a:rPr lang="en-US" altLang="zh-CN" sz="1400" b="1" dirty="0"/>
              <a:t>/512= 39062.5</a:t>
            </a:r>
            <a:r>
              <a:rPr lang="zh-CN" altLang="en-US" sz="1400" b="1" dirty="0"/>
              <a:t>次</a:t>
            </a:r>
            <a:r>
              <a:rPr lang="en-US" altLang="zh-CN" sz="1400" b="1" dirty="0"/>
              <a:t>/s</a:t>
            </a:r>
          </a:p>
          <a:p>
            <a:pPr lvl="1"/>
            <a:endParaRPr lang="en-US" altLang="zh-CN" sz="1400" b="1" dirty="0"/>
          </a:p>
          <a:p>
            <a:pPr lvl="1"/>
            <a:r>
              <a:rPr lang="en-US" altLang="zh-CN" sz="1400" b="1" dirty="0"/>
              <a:t>CPU</a:t>
            </a:r>
            <a:r>
              <a:rPr lang="zh-CN" altLang="en-US" sz="1400" b="1" dirty="0"/>
              <a:t>时间占用率 </a:t>
            </a:r>
            <a:r>
              <a:rPr lang="en-US" altLang="zh-CN" sz="1400" b="1" dirty="0"/>
              <a:t>= 0.0012928s x 39062.5 / 1s = </a:t>
            </a:r>
            <a:r>
              <a:rPr lang="en-US" altLang="zh-CN" sz="1400" b="1" dirty="0">
                <a:solidFill>
                  <a:srgbClr val="FF0000"/>
                </a:solidFill>
              </a:rPr>
              <a:t>5005%</a:t>
            </a:r>
          </a:p>
          <a:p>
            <a:pPr lvl="1"/>
            <a:endParaRPr lang="en-US" altLang="zh-CN" sz="1400" b="1" dirty="0"/>
          </a:p>
          <a:p>
            <a:pPr lvl="1"/>
            <a:r>
              <a:rPr lang="zh-CN" altLang="en-US" sz="1400" b="1" dirty="0"/>
              <a:t>即如果硬盘以字节为单位进行数据传输，即使</a:t>
            </a:r>
            <a:r>
              <a:rPr lang="en-US" altLang="zh-CN" sz="1400" b="1" dirty="0"/>
              <a:t>CPU</a:t>
            </a:r>
            <a:r>
              <a:rPr lang="zh-CN" altLang="en-US" sz="1400" b="1" dirty="0"/>
              <a:t>所有的时间都花在硬盘上，也达不到</a:t>
            </a:r>
            <a:r>
              <a:rPr lang="en-US" altLang="zh-CN" sz="1400" b="1" dirty="0"/>
              <a:t>20MB/s</a:t>
            </a:r>
            <a:r>
              <a:rPr lang="zh-CN" altLang="en-US" sz="1400" b="1" dirty="0"/>
              <a:t>的速率</a:t>
            </a:r>
            <a:endParaRPr lang="en-US" altLang="zh-CN" sz="1400" b="1" dirty="0"/>
          </a:p>
          <a:p>
            <a:pPr lvl="1"/>
            <a:endParaRPr lang="en-US" altLang="zh-CN" sz="1400" b="1" dirty="0"/>
          </a:p>
          <a:p>
            <a:pPr lvl="1"/>
            <a:r>
              <a:rPr lang="zh-CN" altLang="en-US" sz="1400" b="1" dirty="0"/>
              <a:t>最高速率 </a:t>
            </a:r>
            <a:r>
              <a:rPr lang="en-US" altLang="zh-CN" sz="1400" b="1" dirty="0"/>
              <a:t>= 512B/0.0012928s = 396039.6B/s = </a:t>
            </a:r>
            <a:r>
              <a:rPr lang="en-US" altLang="zh-CN" sz="1400" b="1" dirty="0">
                <a:solidFill>
                  <a:srgbClr val="FF0000"/>
                </a:solidFill>
              </a:rPr>
              <a:t>0.396MB/s</a:t>
            </a:r>
            <a:endParaRPr lang="zh-CN" altLang="en-US" sz="1200" b="1" dirty="0"/>
          </a:p>
        </p:txBody>
      </p:sp>
    </p:spTree>
    <p:extLst>
      <p:ext uri="{BB962C8B-B14F-4D97-AF65-F5344CB8AC3E}">
        <p14:creationId xmlns:p14="http://schemas.microsoft.com/office/powerpoint/2010/main" val="206499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9.5  </a:t>
            </a:r>
            <a:r>
              <a:rPr lang="zh-CN" altLang="en-US" b="1" dirty="0">
                <a:solidFill>
                  <a:srgbClr val="002060"/>
                </a:solidFill>
                <a:latin typeface="+mn-lt"/>
                <a:ea typeface="黑体" pitchFamily="49" charset="-122"/>
              </a:rPr>
              <a:t>程序中断控制方式</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7366174" y="325105"/>
            <a:ext cx="1742330" cy="1015663"/>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.5.1</a:t>
            </a:r>
            <a:r>
              <a:rPr lang="zh-CN" altLang="en-US" sz="1200" b="1" i="0" dirty="0">
                <a:solidFill>
                  <a:srgbClr val="111111"/>
                </a:solidFill>
                <a:effectLst/>
                <a:latin typeface="Avenir"/>
              </a:rPr>
              <a:t>　中断的基本概念</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.5.2</a:t>
            </a:r>
            <a:r>
              <a:rPr lang="zh-CN" altLang="en-US" sz="1200" b="1" i="0" dirty="0">
                <a:solidFill>
                  <a:srgbClr val="111111"/>
                </a:solidFill>
                <a:effectLst/>
                <a:latin typeface="Avenir"/>
              </a:rPr>
              <a:t>　中断请求</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.5.3</a:t>
            </a:r>
            <a:r>
              <a:rPr lang="zh-CN" altLang="en-US" sz="1200" b="1" i="0" dirty="0">
                <a:solidFill>
                  <a:srgbClr val="111111"/>
                </a:solidFill>
                <a:effectLst/>
                <a:latin typeface="Avenir"/>
              </a:rPr>
              <a:t>　中断响应</a:t>
            </a:r>
            <a:endParaRPr lang="en-US" altLang="zh-CN" sz="1200" b="1" i="0" dirty="0">
              <a:solidFill>
                <a:srgbClr val="111111"/>
              </a:solidFill>
              <a:effectLst/>
              <a:latin typeface="Avenir"/>
            </a:endParaRPr>
          </a:p>
          <a:p>
            <a:r>
              <a:rPr lang="en-US" altLang="zh-CN" sz="1200" b="1" dirty="0">
                <a:solidFill>
                  <a:srgbClr val="111111"/>
                </a:solidFill>
                <a:latin typeface="Avenir"/>
              </a:rPr>
              <a:t>9.5.4    </a:t>
            </a:r>
            <a:r>
              <a:rPr lang="zh-CN" altLang="en-US" sz="1200" b="1" dirty="0">
                <a:solidFill>
                  <a:srgbClr val="111111"/>
                </a:solidFill>
                <a:latin typeface="Avenir"/>
              </a:rPr>
              <a:t>中断识别</a:t>
            </a:r>
            <a:endParaRPr lang="en-US" altLang="zh-CN" sz="1200" b="1" dirty="0">
              <a:solidFill>
                <a:srgbClr val="111111"/>
              </a:solidFill>
              <a:latin typeface="Avenir"/>
            </a:endParaRPr>
          </a:p>
          <a:p>
            <a:r>
              <a:rPr lang="en-US" altLang="zh-CN" sz="1200" b="1" dirty="0">
                <a:solidFill>
                  <a:srgbClr val="111111"/>
                </a:solidFill>
                <a:latin typeface="Avenir"/>
              </a:rPr>
              <a:t>9.5.5    </a:t>
            </a:r>
            <a:r>
              <a:rPr lang="zh-CN" altLang="en-US" sz="1200" b="1" dirty="0">
                <a:solidFill>
                  <a:srgbClr val="111111"/>
                </a:solidFill>
                <a:latin typeface="Avenir"/>
              </a:rPr>
              <a:t>中断处理</a:t>
            </a:r>
            <a:endParaRPr lang="zh-CN" altLang="en-US" sz="1200" b="1" dirty="0"/>
          </a:p>
        </p:txBody>
      </p:sp>
      <p:sp>
        <p:nvSpPr>
          <p:cNvPr id="14" name="内容占位符 2">
            <a:extLst>
              <a:ext uri="{FF2B5EF4-FFF2-40B4-BE49-F238E27FC236}">
                <a16:creationId xmlns:a16="http://schemas.microsoft.com/office/drawing/2014/main" id="{94DB70E2-08F3-4A55-D4E1-B1378FCA23F1}"/>
              </a:ext>
            </a:extLst>
          </p:cNvPr>
          <p:cNvSpPr>
            <a:spLocks noGrp="1" noChangeArrowheads="1"/>
          </p:cNvSpPr>
          <p:nvPr>
            <p:ph idx="1"/>
          </p:nvPr>
        </p:nvSpPr>
        <p:spPr>
          <a:xfrm>
            <a:off x="457200" y="1567333"/>
            <a:ext cx="8229600" cy="4525963"/>
          </a:xfrm>
        </p:spPr>
        <p:txBody>
          <a:bodyPr/>
          <a:lstStyle/>
          <a:p>
            <a:pPr eaLnBrk="1" hangingPunct="1"/>
            <a:r>
              <a:rPr lang="zh-CN" altLang="en-US" sz="1600" b="1" dirty="0"/>
              <a:t>为了解决程序查询方式</a:t>
            </a:r>
            <a:r>
              <a:rPr lang="en-US" altLang="zh-CN" sz="1600" b="1" dirty="0"/>
              <a:t>CPU</a:t>
            </a:r>
            <a:r>
              <a:rPr lang="zh-CN" altLang="en-US" sz="1600" b="1" dirty="0"/>
              <a:t>反复不停地查询设备状态、浪费大量</a:t>
            </a:r>
            <a:r>
              <a:rPr lang="en-US" altLang="zh-CN" sz="1600" b="1" dirty="0"/>
              <a:t>CPU</a:t>
            </a:r>
            <a:r>
              <a:rPr lang="zh-CN" altLang="en-US" sz="1600" b="1" dirty="0"/>
              <a:t>时间的缺点，产生了程序中断控制（</a:t>
            </a:r>
            <a:r>
              <a:rPr lang="en-US" altLang="zh-CN" sz="1600" b="1" dirty="0"/>
              <a:t>Interrupt-driven I/O</a:t>
            </a:r>
            <a:r>
              <a:rPr lang="zh-CN" altLang="en-US" sz="1600" b="1" dirty="0"/>
              <a:t>）的输入输出方式；程序中断控制方式的执行流程如图</a:t>
            </a:r>
            <a:r>
              <a:rPr lang="en-US" altLang="zh-CN" sz="1600" b="1" dirty="0"/>
              <a:t>9.9</a:t>
            </a:r>
            <a:r>
              <a:rPr lang="zh-CN" altLang="en-US" sz="1600" b="1" dirty="0"/>
              <a:t>所示。</a:t>
            </a:r>
            <a:endParaRPr lang="en-US" altLang="zh-CN" sz="1400" b="1" dirty="0"/>
          </a:p>
          <a:p>
            <a:pPr lvl="1" eaLnBrk="1" hangingPunct="1">
              <a:lnSpc>
                <a:spcPct val="150000"/>
              </a:lnSpc>
            </a:pPr>
            <a:r>
              <a:rPr lang="zh-CN" altLang="en-US" sz="1000" b="1" dirty="0"/>
              <a:t>（</a:t>
            </a:r>
            <a:r>
              <a:rPr lang="en-US" altLang="zh-CN" sz="1000" b="1" dirty="0"/>
              <a:t>1</a:t>
            </a:r>
            <a:r>
              <a:rPr lang="zh-CN" altLang="en-US" sz="1000" b="1" dirty="0"/>
              <a:t>）</a:t>
            </a:r>
            <a:r>
              <a:rPr lang="zh-CN" altLang="en-US" sz="1200" b="1" dirty="0">
                <a:solidFill>
                  <a:srgbClr val="FF0000"/>
                </a:solidFill>
              </a:rPr>
              <a:t>用户系统调用</a:t>
            </a:r>
            <a:r>
              <a:rPr lang="zh-CN" altLang="en-US" sz="1000" b="1" dirty="0"/>
              <a:t>：用户进程</a:t>
            </a:r>
            <a:r>
              <a:rPr lang="en-US" altLang="zh-CN" sz="1000" b="1" dirty="0"/>
              <a:t>P1</a:t>
            </a:r>
            <a:r>
              <a:rPr lang="zh-CN" altLang="en-US" sz="1000" b="1" dirty="0"/>
              <a:t>通过系统调用</a:t>
            </a:r>
            <a:r>
              <a:rPr lang="en-US" altLang="zh-CN" sz="1000" b="1" dirty="0"/>
              <a:t>read()</a:t>
            </a:r>
            <a:r>
              <a:rPr lang="zh-CN" altLang="en-US" sz="1000" b="1" dirty="0"/>
              <a:t>函数使操作系统进入内核态（</a:t>
            </a:r>
            <a:r>
              <a:rPr lang="zh-CN" altLang="en-US" sz="1000" b="1" dirty="0">
                <a:solidFill>
                  <a:srgbClr val="FF0000"/>
                </a:solidFill>
                <a:latin typeface="等线" panose="02010600030101010101" pitchFamily="2" charset="-122"/>
                <a:ea typeface="等线" panose="02010600030101010101" pitchFamily="2" charset="-122"/>
              </a:rPr>
              <a:t> ① </a:t>
            </a:r>
            <a:r>
              <a:rPr lang="zh-CN" altLang="en-US" sz="1000" b="1" dirty="0"/>
              <a:t>）。</a:t>
            </a:r>
            <a:endParaRPr lang="en-US" altLang="zh-CN" sz="1000" b="1" dirty="0">
              <a:solidFill>
                <a:srgbClr val="FF0000"/>
              </a:solidFill>
            </a:endParaRPr>
          </a:p>
          <a:p>
            <a:pPr lvl="1" eaLnBrk="1" hangingPunct="1">
              <a:lnSpc>
                <a:spcPct val="150000"/>
              </a:lnSpc>
            </a:pPr>
            <a:r>
              <a:rPr lang="zh-CN" altLang="en-US" sz="1000" b="1" dirty="0"/>
              <a:t>（</a:t>
            </a:r>
            <a:r>
              <a:rPr lang="en-US" altLang="zh-CN" sz="1000" b="1" dirty="0"/>
              <a:t>2</a:t>
            </a:r>
            <a:r>
              <a:rPr lang="zh-CN" altLang="en-US" sz="1000" b="1" dirty="0"/>
              <a:t>）</a:t>
            </a:r>
            <a:r>
              <a:rPr lang="zh-CN" altLang="en-US" sz="1200" b="1" dirty="0">
                <a:solidFill>
                  <a:srgbClr val="FF0000"/>
                </a:solidFill>
              </a:rPr>
              <a:t>驱动启动设备</a:t>
            </a:r>
            <a:r>
              <a:rPr lang="zh-CN" altLang="en-US" sz="1000" b="1" dirty="0"/>
              <a:t>：设备驱动程序发送命令参数，启动设备（</a:t>
            </a:r>
            <a:r>
              <a:rPr lang="zh-CN" altLang="en-US" sz="1000" b="1" dirty="0">
                <a:solidFill>
                  <a:srgbClr val="FF0000"/>
                </a:solidFill>
                <a:latin typeface="等线" panose="02010600030101010101" pitchFamily="2" charset="-122"/>
                <a:ea typeface="等线" panose="02010600030101010101" pitchFamily="2" charset="-122"/>
              </a:rPr>
              <a:t>②</a:t>
            </a:r>
            <a:r>
              <a:rPr lang="zh-CN" altLang="en-US" sz="1000" b="1" dirty="0"/>
              <a:t>）。</a:t>
            </a:r>
            <a:endParaRPr lang="en-US" altLang="zh-CN" sz="1000" b="1" dirty="0"/>
          </a:p>
          <a:p>
            <a:pPr lvl="1" eaLnBrk="1" hangingPunct="1">
              <a:lnSpc>
                <a:spcPct val="150000"/>
              </a:lnSpc>
            </a:pPr>
            <a:r>
              <a:rPr lang="zh-CN" altLang="en-US" sz="1000" b="1" dirty="0"/>
              <a:t>（</a:t>
            </a:r>
            <a:r>
              <a:rPr lang="en-US" altLang="zh-CN" sz="1000" b="1" dirty="0"/>
              <a:t>3</a:t>
            </a:r>
            <a:r>
              <a:rPr lang="zh-CN" altLang="en-US" sz="1000" b="1" dirty="0"/>
              <a:t>）</a:t>
            </a:r>
            <a:r>
              <a:rPr lang="zh-CN" altLang="en-US" sz="1200" b="1" dirty="0">
                <a:solidFill>
                  <a:srgbClr val="FF0000"/>
                </a:solidFill>
              </a:rPr>
              <a:t>操作系统进程调度</a:t>
            </a:r>
            <a:r>
              <a:rPr lang="zh-CN" altLang="en-US" sz="1000" b="1" dirty="0"/>
              <a:t>：操作系统将用户进程</a:t>
            </a:r>
            <a:r>
              <a:rPr lang="en-US" altLang="zh-CN" sz="1000" b="1" dirty="0"/>
              <a:t>P1</a:t>
            </a:r>
            <a:r>
              <a:rPr lang="zh-CN" altLang="en-US" sz="1000" b="1" dirty="0"/>
              <a:t>放入</a:t>
            </a:r>
            <a:r>
              <a:rPr lang="en-US" altLang="zh-CN" sz="1000" b="1" dirty="0"/>
              <a:t>I/O</a:t>
            </a:r>
            <a:r>
              <a:rPr lang="zh-CN" altLang="en-US" sz="1000" b="1" dirty="0"/>
              <a:t>等待队列，调度用户进程</a:t>
            </a:r>
            <a:r>
              <a:rPr lang="en-US" altLang="zh-CN" sz="1000" b="1" dirty="0"/>
              <a:t>P2</a:t>
            </a:r>
            <a:r>
              <a:rPr lang="zh-CN" altLang="en-US" sz="1000" b="1" dirty="0"/>
              <a:t>运行（</a:t>
            </a:r>
            <a:r>
              <a:rPr lang="zh-CN" altLang="en-US" sz="1000" b="1" dirty="0">
                <a:solidFill>
                  <a:srgbClr val="FF0000"/>
                </a:solidFill>
                <a:latin typeface="等线" panose="02010600030101010101" pitchFamily="2" charset="-122"/>
                <a:ea typeface="等线" panose="02010600030101010101" pitchFamily="2" charset="-122"/>
              </a:rPr>
              <a:t>③</a:t>
            </a:r>
            <a:r>
              <a:rPr lang="zh-CN" altLang="en-US" sz="1000" b="1" dirty="0"/>
              <a:t>）。</a:t>
            </a:r>
            <a:endParaRPr lang="en-US" altLang="zh-CN" sz="1000" b="1" dirty="0"/>
          </a:p>
          <a:p>
            <a:pPr lvl="1" eaLnBrk="1" hangingPunct="1">
              <a:lnSpc>
                <a:spcPct val="150000"/>
              </a:lnSpc>
            </a:pPr>
            <a:r>
              <a:rPr lang="zh-CN" altLang="en-US" sz="1000" b="1" dirty="0"/>
              <a:t>（</a:t>
            </a:r>
            <a:r>
              <a:rPr lang="en-US" altLang="zh-CN" sz="1000" b="1" dirty="0"/>
              <a:t>4</a:t>
            </a:r>
            <a:r>
              <a:rPr lang="zh-CN" altLang="en-US" sz="1000" b="1" dirty="0"/>
              <a:t>）</a:t>
            </a:r>
            <a:r>
              <a:rPr lang="zh-CN" altLang="en-US" sz="1200" b="1" dirty="0">
                <a:solidFill>
                  <a:srgbClr val="FF0000"/>
                </a:solidFill>
              </a:rPr>
              <a:t>设备中断请求</a:t>
            </a:r>
            <a:r>
              <a:rPr lang="zh-CN" altLang="en-US" sz="1000" b="1" dirty="0"/>
              <a:t>：当设备准备好数据后，立即主动向</a:t>
            </a:r>
            <a:r>
              <a:rPr lang="en-US" altLang="zh-CN" sz="1000" b="1" dirty="0"/>
              <a:t>CPU</a:t>
            </a:r>
            <a:r>
              <a:rPr lang="zh-CN" altLang="en-US" sz="1000" b="1" dirty="0"/>
              <a:t>发出中断请求（</a:t>
            </a:r>
            <a:r>
              <a:rPr lang="zh-CN" altLang="en-US" sz="1000" b="1" dirty="0">
                <a:solidFill>
                  <a:srgbClr val="FF0000"/>
                </a:solidFill>
                <a:latin typeface="等线" panose="02010600030101010101" pitchFamily="2" charset="-122"/>
                <a:ea typeface="等线" panose="02010600030101010101" pitchFamily="2" charset="-122"/>
              </a:rPr>
              <a:t>④</a:t>
            </a:r>
            <a:r>
              <a:rPr lang="zh-CN" altLang="en-US" sz="1000" b="1" dirty="0"/>
              <a:t>）。</a:t>
            </a:r>
            <a:endParaRPr lang="en-US" altLang="zh-CN" sz="1000" b="1" dirty="0"/>
          </a:p>
          <a:p>
            <a:pPr lvl="1" eaLnBrk="1" hangingPunct="1">
              <a:lnSpc>
                <a:spcPct val="150000"/>
              </a:lnSpc>
            </a:pPr>
            <a:r>
              <a:rPr lang="zh-CN" altLang="en-US" sz="1000" b="1" dirty="0"/>
              <a:t>（</a:t>
            </a:r>
            <a:r>
              <a:rPr lang="en-US" altLang="zh-CN" sz="1000" b="1" dirty="0"/>
              <a:t>5</a:t>
            </a:r>
            <a:r>
              <a:rPr lang="zh-CN" altLang="en-US" sz="1000" b="1" dirty="0"/>
              <a:t>）</a:t>
            </a:r>
            <a:r>
              <a:rPr lang="en-US" altLang="zh-CN" sz="1200" b="1" dirty="0">
                <a:solidFill>
                  <a:srgbClr val="FF0000"/>
                </a:solidFill>
              </a:rPr>
              <a:t>CPU</a:t>
            </a:r>
            <a:r>
              <a:rPr lang="zh-CN" altLang="en-US" sz="1200" b="1" dirty="0">
                <a:solidFill>
                  <a:srgbClr val="FF0000"/>
                </a:solidFill>
              </a:rPr>
              <a:t>中断服务</a:t>
            </a:r>
            <a:r>
              <a:rPr lang="zh-CN" altLang="en-US" sz="1000" b="1" dirty="0"/>
              <a:t>：</a:t>
            </a:r>
            <a:r>
              <a:rPr lang="en-US" altLang="zh-CN" sz="1000" b="1" dirty="0"/>
              <a:t>CPU</a:t>
            </a:r>
            <a:r>
              <a:rPr lang="zh-CN" altLang="en-US" sz="1000" b="1" dirty="0"/>
              <a:t>暂停当前进程的执行，转去执行中断服务程序，唤醒用户进程</a:t>
            </a:r>
            <a:r>
              <a:rPr lang="en-US" altLang="zh-CN" sz="1000" b="1" dirty="0"/>
              <a:t>P1</a:t>
            </a:r>
            <a:r>
              <a:rPr lang="zh-CN" altLang="en-US" sz="1000" b="1" dirty="0"/>
              <a:t>，完成实际的数据传输（</a:t>
            </a:r>
            <a:r>
              <a:rPr lang="zh-CN" altLang="en-US" sz="1000" b="1" dirty="0">
                <a:solidFill>
                  <a:srgbClr val="FF0000"/>
                </a:solidFill>
                <a:latin typeface="等线" panose="02010600030101010101" pitchFamily="2" charset="-122"/>
                <a:ea typeface="等线" panose="02010600030101010101" pitchFamily="2" charset="-122"/>
              </a:rPr>
              <a:t>⑤</a:t>
            </a:r>
            <a:r>
              <a:rPr lang="zh-CN" altLang="en-US" sz="1000" b="1" dirty="0"/>
              <a:t>）。</a:t>
            </a:r>
            <a:endParaRPr lang="en-US" altLang="zh-CN" sz="1000" b="1" dirty="0"/>
          </a:p>
          <a:p>
            <a:pPr lvl="1" eaLnBrk="1" hangingPunct="1">
              <a:lnSpc>
                <a:spcPct val="150000"/>
              </a:lnSpc>
            </a:pPr>
            <a:r>
              <a:rPr lang="zh-CN" altLang="en-US" sz="1000" b="1" dirty="0"/>
              <a:t>（</a:t>
            </a:r>
            <a:r>
              <a:rPr lang="en-US" altLang="zh-CN" sz="1000" b="1" dirty="0"/>
              <a:t>6</a:t>
            </a:r>
            <a:r>
              <a:rPr lang="zh-CN" altLang="en-US" sz="1000" b="1" dirty="0"/>
              <a:t>）</a:t>
            </a:r>
            <a:r>
              <a:rPr lang="en-US" altLang="zh-CN" sz="1200" b="1" dirty="0">
                <a:solidFill>
                  <a:srgbClr val="FF0000"/>
                </a:solidFill>
              </a:rPr>
              <a:t>CPU</a:t>
            </a:r>
            <a:r>
              <a:rPr lang="zh-CN" altLang="en-US" sz="1200" b="1" dirty="0">
                <a:solidFill>
                  <a:srgbClr val="FF0000"/>
                </a:solidFill>
              </a:rPr>
              <a:t>恢复运行</a:t>
            </a:r>
            <a:r>
              <a:rPr lang="zh-CN" altLang="en-US" sz="1000" b="1" dirty="0"/>
              <a:t>：中断服务程序执行完毕后，返回到断点继续执行用户进程</a:t>
            </a:r>
            <a:r>
              <a:rPr lang="en-US" altLang="zh-CN" sz="1000" b="1" dirty="0"/>
              <a:t>P2</a:t>
            </a:r>
            <a:r>
              <a:rPr lang="zh-CN" altLang="en-US" sz="1000" b="1" dirty="0"/>
              <a:t>（</a:t>
            </a:r>
            <a:r>
              <a:rPr lang="zh-CN" altLang="en-US" sz="1000" b="1" dirty="0">
                <a:solidFill>
                  <a:srgbClr val="FF0000"/>
                </a:solidFill>
                <a:latin typeface="等线" panose="02010600030101010101" pitchFamily="2" charset="-122"/>
                <a:ea typeface="等线" panose="02010600030101010101" pitchFamily="2" charset="-122"/>
              </a:rPr>
              <a:t>⑥</a:t>
            </a:r>
            <a:r>
              <a:rPr lang="zh-CN" altLang="en-US" sz="1000" b="1" dirty="0"/>
              <a:t>）。</a:t>
            </a:r>
            <a:endParaRPr lang="en-US" altLang="zh-CN" sz="1600" b="1" dirty="0"/>
          </a:p>
        </p:txBody>
      </p:sp>
      <p:grpSp>
        <p:nvGrpSpPr>
          <p:cNvPr id="9" name="组合 8">
            <a:extLst>
              <a:ext uri="{FF2B5EF4-FFF2-40B4-BE49-F238E27FC236}">
                <a16:creationId xmlns:a16="http://schemas.microsoft.com/office/drawing/2014/main" id="{D4E8DD8B-D6FE-1496-C2D9-5D8DD34ABD00}"/>
              </a:ext>
            </a:extLst>
          </p:cNvPr>
          <p:cNvGrpSpPr/>
          <p:nvPr/>
        </p:nvGrpSpPr>
        <p:grpSpPr>
          <a:xfrm>
            <a:off x="684367" y="4646821"/>
            <a:ext cx="6832534" cy="2094547"/>
            <a:chOff x="684367" y="4154311"/>
            <a:chExt cx="6832534" cy="2094547"/>
          </a:xfrm>
        </p:grpSpPr>
        <p:sp>
          <p:nvSpPr>
            <p:cNvPr id="6" name="文本框 5">
              <a:extLst>
                <a:ext uri="{FF2B5EF4-FFF2-40B4-BE49-F238E27FC236}">
                  <a16:creationId xmlns:a16="http://schemas.microsoft.com/office/drawing/2014/main" id="{A0350476-B4BF-3AAF-EE41-B9AEDD7E5A05}"/>
                </a:ext>
              </a:extLst>
            </p:cNvPr>
            <p:cNvSpPr txBox="1"/>
            <p:nvPr/>
          </p:nvSpPr>
          <p:spPr>
            <a:xfrm>
              <a:off x="2915816" y="5971859"/>
              <a:ext cx="2678938" cy="276999"/>
            </a:xfrm>
            <a:prstGeom prst="rect">
              <a:avLst/>
            </a:prstGeom>
            <a:noFill/>
          </p:spPr>
          <p:txBody>
            <a:bodyPr wrap="none" rtlCol="0">
              <a:spAutoFit/>
            </a:bodyPr>
            <a:lstStyle/>
            <a:p>
              <a:r>
                <a:rPr lang="zh-CN" altLang="en-US" sz="1200" b="1" dirty="0"/>
                <a:t>表</a:t>
              </a:r>
              <a:r>
                <a:rPr lang="en-US" altLang="zh-CN" sz="1200" b="1" dirty="0"/>
                <a:t>9.9    </a:t>
              </a:r>
              <a:r>
                <a:rPr lang="zh-CN" altLang="en-US" sz="1200" b="1" dirty="0"/>
                <a:t>中断控制方式的程序运行轨迹</a:t>
              </a:r>
            </a:p>
          </p:txBody>
        </p:sp>
        <p:pic>
          <p:nvPicPr>
            <p:cNvPr id="4" name="图片 3">
              <a:extLst>
                <a:ext uri="{FF2B5EF4-FFF2-40B4-BE49-F238E27FC236}">
                  <a16:creationId xmlns:a16="http://schemas.microsoft.com/office/drawing/2014/main" id="{5E148E3A-6883-8CA8-725A-0E5C6ABA8163}"/>
                </a:ext>
              </a:extLst>
            </p:cNvPr>
            <p:cNvPicPr>
              <a:picLocks noChangeAspect="1"/>
            </p:cNvPicPr>
            <p:nvPr/>
          </p:nvPicPr>
          <p:blipFill>
            <a:blip r:embed="rId2"/>
            <a:stretch>
              <a:fillRect/>
            </a:stretch>
          </p:blipFill>
          <p:spPr>
            <a:xfrm>
              <a:off x="684367" y="4221088"/>
              <a:ext cx="6832534" cy="1728192"/>
            </a:xfrm>
            <a:prstGeom prst="rect">
              <a:avLst/>
            </a:prstGeom>
          </p:spPr>
        </p:pic>
        <p:sp>
          <p:nvSpPr>
            <p:cNvPr id="8" name="文本框 7">
              <a:extLst>
                <a:ext uri="{FF2B5EF4-FFF2-40B4-BE49-F238E27FC236}">
                  <a16:creationId xmlns:a16="http://schemas.microsoft.com/office/drawing/2014/main" id="{FFA87ACE-C706-7BF2-7003-D7DFACB9957C}"/>
                </a:ext>
              </a:extLst>
            </p:cNvPr>
            <p:cNvSpPr txBox="1"/>
            <p:nvPr/>
          </p:nvSpPr>
          <p:spPr>
            <a:xfrm>
              <a:off x="1825705" y="4213669"/>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①</a:t>
              </a:r>
              <a:endParaRPr lang="zh-CN" altLang="en-US" sz="1400" b="1" dirty="0">
                <a:solidFill>
                  <a:srgbClr val="FF0000"/>
                </a:solidFill>
              </a:endParaRPr>
            </a:p>
          </p:txBody>
        </p:sp>
        <p:sp>
          <p:nvSpPr>
            <p:cNvPr id="10" name="文本框 9">
              <a:extLst>
                <a:ext uri="{FF2B5EF4-FFF2-40B4-BE49-F238E27FC236}">
                  <a16:creationId xmlns:a16="http://schemas.microsoft.com/office/drawing/2014/main" id="{1121CDEE-0B69-A557-BF1F-A42667781E3B}"/>
                </a:ext>
              </a:extLst>
            </p:cNvPr>
            <p:cNvSpPr txBox="1"/>
            <p:nvPr/>
          </p:nvSpPr>
          <p:spPr>
            <a:xfrm>
              <a:off x="2189907" y="5455733"/>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②</a:t>
              </a:r>
              <a:endParaRPr lang="zh-CN" altLang="en-US" sz="1400" b="1" dirty="0">
                <a:solidFill>
                  <a:srgbClr val="FF0000"/>
                </a:solidFill>
              </a:endParaRPr>
            </a:p>
          </p:txBody>
        </p:sp>
        <p:sp>
          <p:nvSpPr>
            <p:cNvPr id="11" name="文本框 10">
              <a:extLst>
                <a:ext uri="{FF2B5EF4-FFF2-40B4-BE49-F238E27FC236}">
                  <a16:creationId xmlns:a16="http://schemas.microsoft.com/office/drawing/2014/main" id="{84928D61-DD95-BA10-1EA6-B6E858764A39}"/>
                </a:ext>
              </a:extLst>
            </p:cNvPr>
            <p:cNvSpPr txBox="1"/>
            <p:nvPr/>
          </p:nvSpPr>
          <p:spPr>
            <a:xfrm>
              <a:off x="3419872" y="4653136"/>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③</a:t>
              </a:r>
              <a:endParaRPr lang="zh-CN" altLang="en-US" sz="1400" b="1" dirty="0">
                <a:solidFill>
                  <a:srgbClr val="FF0000"/>
                </a:solidFill>
              </a:endParaRPr>
            </a:p>
          </p:txBody>
        </p:sp>
        <p:sp>
          <p:nvSpPr>
            <p:cNvPr id="12" name="文本框 11">
              <a:extLst>
                <a:ext uri="{FF2B5EF4-FFF2-40B4-BE49-F238E27FC236}">
                  <a16:creationId xmlns:a16="http://schemas.microsoft.com/office/drawing/2014/main" id="{FF290C92-30DE-4E1E-AD47-DA838350E898}"/>
                </a:ext>
              </a:extLst>
            </p:cNvPr>
            <p:cNvSpPr txBox="1"/>
            <p:nvPr/>
          </p:nvSpPr>
          <p:spPr>
            <a:xfrm>
              <a:off x="4207798" y="4154311"/>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④</a:t>
              </a:r>
              <a:endParaRPr lang="zh-CN" altLang="en-US" sz="1400" b="1" dirty="0">
                <a:solidFill>
                  <a:srgbClr val="FF0000"/>
                </a:solidFill>
              </a:endParaRPr>
            </a:p>
          </p:txBody>
        </p:sp>
        <p:sp>
          <p:nvSpPr>
            <p:cNvPr id="13" name="文本框 12">
              <a:extLst>
                <a:ext uri="{FF2B5EF4-FFF2-40B4-BE49-F238E27FC236}">
                  <a16:creationId xmlns:a16="http://schemas.microsoft.com/office/drawing/2014/main" id="{1DCF5C40-E816-6FF3-7701-605097CCBD26}"/>
                </a:ext>
              </a:extLst>
            </p:cNvPr>
            <p:cNvSpPr txBox="1"/>
            <p:nvPr/>
          </p:nvSpPr>
          <p:spPr>
            <a:xfrm>
              <a:off x="4671303" y="5373216"/>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⑤</a:t>
              </a:r>
              <a:endParaRPr lang="zh-CN" altLang="en-US" sz="1400" b="1" dirty="0">
                <a:solidFill>
                  <a:srgbClr val="FF0000"/>
                </a:solidFill>
              </a:endParaRPr>
            </a:p>
          </p:txBody>
        </p:sp>
        <p:sp>
          <p:nvSpPr>
            <p:cNvPr id="15" name="文本框 14">
              <a:extLst>
                <a:ext uri="{FF2B5EF4-FFF2-40B4-BE49-F238E27FC236}">
                  <a16:creationId xmlns:a16="http://schemas.microsoft.com/office/drawing/2014/main" id="{BD0FF1E4-9302-EE52-B72C-1D9F005FF5EE}"/>
                </a:ext>
              </a:extLst>
            </p:cNvPr>
            <p:cNvSpPr txBox="1"/>
            <p:nvPr/>
          </p:nvSpPr>
          <p:spPr>
            <a:xfrm>
              <a:off x="5243191" y="5623877"/>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⑥</a:t>
              </a:r>
              <a:endParaRPr lang="zh-CN" altLang="en-US" sz="1400" b="1" dirty="0">
                <a:solidFill>
                  <a:srgbClr val="FF0000"/>
                </a:solidFill>
              </a:endParaRPr>
            </a:p>
          </p:txBody>
        </p:sp>
      </p:grpSp>
    </p:spTree>
    <p:extLst>
      <p:ext uri="{BB962C8B-B14F-4D97-AF65-F5344CB8AC3E}">
        <p14:creationId xmlns:p14="http://schemas.microsoft.com/office/powerpoint/2010/main" val="1776709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2325D4-38A9-DB0B-1882-846414CAA693}"/>
              </a:ext>
            </a:extLst>
          </p:cNvPr>
          <p:cNvSpPr>
            <a:spLocks noGrp="1"/>
          </p:cNvSpPr>
          <p:nvPr>
            <p:ph idx="1"/>
          </p:nvPr>
        </p:nvSpPr>
        <p:spPr>
          <a:xfrm>
            <a:off x="457200" y="260648"/>
            <a:ext cx="8229600" cy="4525963"/>
          </a:xfrm>
        </p:spPr>
        <p:txBody>
          <a:bodyPr/>
          <a:lstStyle/>
          <a:p>
            <a:r>
              <a:rPr lang="zh-CN" altLang="en-US" sz="1600" b="1" dirty="0"/>
              <a:t>中断控制方式</a:t>
            </a:r>
            <a:r>
              <a:rPr lang="zh-CN" altLang="en-US" sz="1600" b="1" dirty="0">
                <a:solidFill>
                  <a:srgbClr val="FF0000"/>
                </a:solidFill>
              </a:rPr>
              <a:t>也是有时间开销的</a:t>
            </a:r>
            <a:r>
              <a:rPr lang="zh-CN" altLang="en-US" sz="1600" b="1" dirty="0"/>
              <a:t>，相对于程序查询方式，它的额外开销是用于进程调度的两次上下文切换时间，以及中断服务程序本身的开销。</a:t>
            </a:r>
            <a:endParaRPr lang="en-US" altLang="zh-CN" sz="1600" b="1" dirty="0"/>
          </a:p>
          <a:p>
            <a:endParaRPr lang="en-US" altLang="zh-CN" sz="1600" b="1" dirty="0"/>
          </a:p>
          <a:p>
            <a:r>
              <a:rPr lang="zh-CN" altLang="en-US" sz="1600" b="1" dirty="0"/>
              <a:t>对于</a:t>
            </a:r>
            <a:r>
              <a:rPr lang="zh-CN" altLang="en-US" sz="1600" b="1" dirty="0">
                <a:solidFill>
                  <a:srgbClr val="FF0000"/>
                </a:solidFill>
              </a:rPr>
              <a:t>极高速设备</a:t>
            </a:r>
            <a:r>
              <a:rPr lang="zh-CN" altLang="en-US" sz="1600" b="1" dirty="0"/>
              <a:t>，设备准备数据的时间很短（比两次上下文切换以及中断服务程序的开销还短），使用中断控制方式的效率反而比</a:t>
            </a:r>
            <a:r>
              <a:rPr lang="zh-CN" altLang="en-US" sz="1600" b="1" dirty="0">
                <a:solidFill>
                  <a:srgbClr val="FF0000"/>
                </a:solidFill>
              </a:rPr>
              <a:t>忙等待轮询方式</a:t>
            </a:r>
            <a:r>
              <a:rPr lang="zh-CN" altLang="en-US" sz="1600" b="1" dirty="0"/>
              <a:t>的效率更低，</a:t>
            </a:r>
            <a:r>
              <a:rPr lang="zh-CN" altLang="en-US" sz="1600" b="1" dirty="0">
                <a:solidFill>
                  <a:srgbClr val="FF0000"/>
                </a:solidFill>
              </a:rPr>
              <a:t>中断就会成为瓶颈</a:t>
            </a:r>
            <a:r>
              <a:rPr lang="zh-CN" altLang="en-US" sz="1600" b="1" dirty="0"/>
              <a:t>。</a:t>
            </a:r>
            <a:endParaRPr lang="en-US" altLang="zh-CN" sz="1600" b="1" dirty="0"/>
          </a:p>
          <a:p>
            <a:endParaRPr lang="en-US" altLang="zh-CN" sz="1600" b="1" dirty="0"/>
          </a:p>
          <a:p>
            <a:r>
              <a:rPr lang="zh-CN" altLang="en-US" sz="1600" b="1" dirty="0"/>
              <a:t>如最新的</a:t>
            </a:r>
            <a:r>
              <a:rPr lang="en-US" altLang="zh-CN" sz="1600" b="1" dirty="0" err="1"/>
              <a:t>NVMe</a:t>
            </a:r>
            <a:r>
              <a:rPr lang="en-US" altLang="zh-CN" sz="1600" b="1" dirty="0"/>
              <a:t> SSD</a:t>
            </a:r>
            <a:r>
              <a:rPr lang="zh-CN" altLang="en-US" sz="1600" b="1" dirty="0"/>
              <a:t>硬盘在处理同步</a:t>
            </a:r>
            <a:r>
              <a:rPr lang="en-US" altLang="zh-CN" sz="1600" b="1" dirty="0"/>
              <a:t>I/O</a:t>
            </a:r>
            <a:r>
              <a:rPr lang="zh-CN" altLang="en-US" sz="1600" b="1" dirty="0"/>
              <a:t>时，就不采用中断控制方式，而是采用程序查询方式进行数据交互。</a:t>
            </a:r>
            <a:endParaRPr lang="en-US" altLang="zh-CN" sz="1600" b="1" dirty="0"/>
          </a:p>
          <a:p>
            <a:endParaRPr lang="en-US" altLang="zh-CN" sz="1600" b="1" dirty="0"/>
          </a:p>
          <a:p>
            <a:endParaRPr lang="en-US" altLang="zh-CN" sz="1600" b="1" dirty="0"/>
          </a:p>
          <a:p>
            <a:r>
              <a:rPr lang="zh-CN" altLang="en-US" sz="1600" b="1" dirty="0"/>
              <a:t>例</a:t>
            </a:r>
            <a:r>
              <a:rPr lang="en-US" altLang="zh-CN" sz="1600" b="1" dirty="0"/>
              <a:t>9.2  </a:t>
            </a:r>
            <a:r>
              <a:rPr lang="zh-CN" altLang="en-US" sz="1600" b="1" dirty="0"/>
              <a:t>某外部设备传送信息的最高频率为</a:t>
            </a:r>
            <a:r>
              <a:rPr lang="en-US" altLang="zh-CN" sz="1600" b="1" dirty="0"/>
              <a:t>40x10</a:t>
            </a:r>
            <a:r>
              <a:rPr lang="en-US" altLang="zh-CN" sz="1600" b="1" baseline="30000" dirty="0"/>
              <a:t>3</a:t>
            </a:r>
            <a:r>
              <a:rPr lang="zh-CN" altLang="en-US" sz="1600" b="1" dirty="0"/>
              <a:t>次</a:t>
            </a:r>
            <a:r>
              <a:rPr lang="en-US" altLang="zh-CN" sz="1600" b="1" dirty="0"/>
              <a:t>/s</a:t>
            </a:r>
            <a:r>
              <a:rPr lang="zh-CN" altLang="en-US" sz="1600" b="1" dirty="0"/>
              <a:t>，而相应的中断处理程序的执行时间为</a:t>
            </a:r>
            <a:r>
              <a:rPr lang="en-US" altLang="zh-CN" sz="1600" b="1" dirty="0"/>
              <a:t>40</a:t>
            </a:r>
            <a:r>
              <a:rPr lang="el-GR" altLang="zh-CN" sz="1600" b="1" dirty="0">
                <a:latin typeface="等线" panose="02010600030101010101" pitchFamily="2" charset="-122"/>
                <a:ea typeface="等线" panose="02010600030101010101" pitchFamily="2" charset="-122"/>
              </a:rPr>
              <a:t>μ</a:t>
            </a:r>
            <a:r>
              <a:rPr lang="en-US" altLang="zh-CN" sz="1600" b="1" dirty="0"/>
              <a:t>s</a:t>
            </a:r>
            <a:r>
              <a:rPr lang="zh-CN" altLang="en-US" sz="1600" b="1" dirty="0"/>
              <a:t>，问：该外部设备是否可以采用中断控制方式工作？为什么？</a:t>
            </a:r>
            <a:endParaRPr lang="en-US" altLang="zh-CN" sz="1600" b="1" dirty="0"/>
          </a:p>
          <a:p>
            <a:endParaRPr lang="en-US" altLang="zh-CN" sz="1600" b="1" dirty="0"/>
          </a:p>
          <a:p>
            <a:r>
              <a:rPr lang="zh-CN" altLang="en-US" sz="1600" b="1" dirty="0"/>
              <a:t>解：</a:t>
            </a:r>
            <a:endParaRPr lang="en-US" altLang="zh-CN" sz="1600" b="1" dirty="0"/>
          </a:p>
          <a:p>
            <a:pPr lvl="1"/>
            <a:r>
              <a:rPr lang="zh-CN" altLang="en-US" sz="1400" b="1" dirty="0"/>
              <a:t>该外部设备传送一次数据的时间为：</a:t>
            </a:r>
            <a:r>
              <a:rPr lang="en-US" altLang="zh-CN" sz="1400" b="1" dirty="0"/>
              <a:t>1/(40x10</a:t>
            </a:r>
            <a:r>
              <a:rPr lang="en-US" altLang="zh-CN" sz="1400" b="1" baseline="30000" dirty="0"/>
              <a:t>3</a:t>
            </a:r>
            <a:r>
              <a:rPr lang="en-US" altLang="zh-CN" sz="1400" b="1" dirty="0"/>
              <a:t>)=25</a:t>
            </a:r>
            <a:r>
              <a:rPr lang="el-GR" altLang="zh-CN" sz="1400" b="1" dirty="0">
                <a:latin typeface="等线" panose="02010600030101010101" pitchFamily="2" charset="-122"/>
                <a:ea typeface="等线" panose="02010600030101010101" pitchFamily="2" charset="-122"/>
              </a:rPr>
              <a:t>μ</a:t>
            </a:r>
            <a:r>
              <a:rPr lang="en-US" altLang="zh-CN" sz="1400" b="1" dirty="0"/>
              <a:t>s </a:t>
            </a:r>
            <a:r>
              <a:rPr lang="zh-CN" altLang="en-US" sz="1400" b="1" dirty="0"/>
              <a:t>。</a:t>
            </a:r>
            <a:endParaRPr lang="en-US" altLang="zh-CN" sz="1400" b="1" dirty="0"/>
          </a:p>
          <a:p>
            <a:pPr lvl="1"/>
            <a:endParaRPr lang="en-US" altLang="zh-CN" sz="1400" b="1" dirty="0"/>
          </a:p>
          <a:p>
            <a:pPr lvl="1"/>
            <a:r>
              <a:rPr lang="zh-CN" altLang="en-US" sz="1400" b="1" dirty="0"/>
              <a:t>中断处理程序的执行时间为</a:t>
            </a:r>
            <a:r>
              <a:rPr lang="en-US" altLang="zh-CN" sz="1400" b="1" dirty="0"/>
              <a:t>40</a:t>
            </a:r>
            <a:r>
              <a:rPr lang="el-GR" altLang="zh-CN" sz="1400" b="1" dirty="0">
                <a:latin typeface="等线" panose="02010600030101010101" pitchFamily="2" charset="-122"/>
                <a:ea typeface="等线" panose="02010600030101010101" pitchFamily="2" charset="-122"/>
              </a:rPr>
              <a:t>μ</a:t>
            </a:r>
            <a:r>
              <a:rPr lang="en-US" altLang="zh-CN" sz="1400" b="1" dirty="0"/>
              <a:t>s</a:t>
            </a:r>
            <a:r>
              <a:rPr lang="zh-CN" altLang="en-US" sz="1400" b="1" dirty="0"/>
              <a:t>。</a:t>
            </a:r>
            <a:endParaRPr lang="en-US" altLang="zh-CN" sz="1400" b="1" dirty="0"/>
          </a:p>
          <a:p>
            <a:pPr lvl="1"/>
            <a:endParaRPr lang="en-US" altLang="zh-CN" sz="1400" b="1" dirty="0"/>
          </a:p>
          <a:p>
            <a:pPr lvl="1"/>
            <a:r>
              <a:rPr lang="zh-CN" altLang="en-US" sz="1400" b="1" dirty="0"/>
              <a:t>因此该外部设备</a:t>
            </a:r>
            <a:r>
              <a:rPr lang="zh-CN" altLang="en-US" sz="1400" b="1" dirty="0">
                <a:solidFill>
                  <a:srgbClr val="FF0000"/>
                </a:solidFill>
              </a:rPr>
              <a:t>不能</a:t>
            </a:r>
            <a:r>
              <a:rPr lang="zh-CN" altLang="en-US" sz="1400" b="1" dirty="0"/>
              <a:t>采用中断控制方式工作，可以考虑使用程序查询方式。</a:t>
            </a:r>
            <a:endParaRPr lang="en-US" altLang="zh-CN" sz="1400" b="1" dirty="0"/>
          </a:p>
        </p:txBody>
      </p:sp>
    </p:spTree>
    <p:extLst>
      <p:ext uri="{BB962C8B-B14F-4D97-AF65-F5344CB8AC3E}">
        <p14:creationId xmlns:p14="http://schemas.microsoft.com/office/powerpoint/2010/main" val="126231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404664"/>
            <a:ext cx="8229600" cy="4525963"/>
          </a:xfrm>
        </p:spPr>
        <p:txBody>
          <a:bodyPr/>
          <a:lstStyle/>
          <a:p>
            <a:pPr eaLnBrk="1" hangingPunct="1"/>
            <a:r>
              <a:rPr lang="en-US" altLang="zh-CN" b="1" dirty="0">
                <a:ea typeface="黑体" panose="02010609060101010101" pitchFamily="49" charset="-122"/>
              </a:rPr>
              <a:t>9.5.1  </a:t>
            </a:r>
            <a:r>
              <a:rPr lang="zh-CN" altLang="en-US" b="1" dirty="0">
                <a:ea typeface="黑体" panose="02010609060101010101" pitchFamily="49" charset="-122"/>
              </a:rPr>
              <a:t>中断的基本概念</a:t>
            </a:r>
            <a:endParaRPr lang="en-US" altLang="zh-CN" b="1" dirty="0"/>
          </a:p>
          <a:p>
            <a:pPr lvl="1" eaLnBrk="1" hangingPunct="1"/>
            <a:endParaRPr lang="en-US" altLang="zh-CN" sz="800" b="1" dirty="0"/>
          </a:p>
          <a:p>
            <a:pPr lvl="1" eaLnBrk="1" hangingPunct="1"/>
            <a:r>
              <a:rPr lang="zh-CN" altLang="en-US" sz="1400" b="1" dirty="0">
                <a:solidFill>
                  <a:srgbClr val="FF0000"/>
                </a:solidFill>
              </a:rPr>
              <a:t>中断</a:t>
            </a:r>
            <a:r>
              <a:rPr lang="zh-CN" altLang="en-US" sz="1400" b="1" dirty="0"/>
              <a:t>（</a:t>
            </a:r>
            <a:r>
              <a:rPr lang="en-US" altLang="zh-CN" sz="1400" b="1" dirty="0"/>
              <a:t>Interrupt</a:t>
            </a:r>
            <a:r>
              <a:rPr lang="zh-CN" altLang="en-US" sz="1400" b="1" dirty="0"/>
              <a:t>）是指由外部设备向</a:t>
            </a:r>
            <a:r>
              <a:rPr lang="en-US" altLang="zh-CN" sz="1400" b="1" dirty="0"/>
              <a:t>CPU</a:t>
            </a:r>
            <a:r>
              <a:rPr lang="zh-CN" altLang="en-US" sz="1400" b="1" dirty="0"/>
              <a:t>发出的中断请求（如鼠标点击、按键动作等），要求</a:t>
            </a:r>
            <a:r>
              <a:rPr lang="en-US" altLang="zh-CN" sz="1400" b="1" dirty="0"/>
              <a:t>CPU</a:t>
            </a:r>
            <a:r>
              <a:rPr lang="zh-CN" altLang="en-US" sz="1400" b="1" dirty="0"/>
              <a:t>暂停当前正在执行的程序，转去执行为某个外部设备事件服务的中断服务程序，处理完毕后，再返回断点继续执行。</a:t>
            </a:r>
            <a:endParaRPr lang="en-US" altLang="zh-CN" sz="1400" b="1" dirty="0"/>
          </a:p>
          <a:p>
            <a:pPr lvl="1" eaLnBrk="1" hangingPunct="1"/>
            <a:endParaRPr lang="en-US" altLang="zh-CN" sz="1400" b="1" dirty="0"/>
          </a:p>
          <a:p>
            <a:pPr lvl="1" eaLnBrk="1" hangingPunct="1"/>
            <a:r>
              <a:rPr lang="zh-CN" altLang="en-US" sz="1400" b="1" dirty="0">
                <a:solidFill>
                  <a:srgbClr val="FF0000"/>
                </a:solidFill>
              </a:rPr>
              <a:t>中断技术</a:t>
            </a:r>
            <a:r>
              <a:rPr lang="zh-CN" altLang="en-US" sz="1400" b="1" dirty="0"/>
              <a:t>将有序的程序运行和无序的随机中断事件统一起来，大大增强了系统的处理能力和灵活性。</a:t>
            </a:r>
            <a:endParaRPr lang="en-US" altLang="zh-CN" sz="1400" b="1" dirty="0"/>
          </a:p>
          <a:p>
            <a:pPr lvl="1" eaLnBrk="1" hangingPunct="1"/>
            <a:endParaRPr lang="en-US" altLang="zh-CN" sz="1600" b="1" dirty="0"/>
          </a:p>
          <a:p>
            <a:pPr lvl="1" eaLnBrk="1" hangingPunct="1"/>
            <a:r>
              <a:rPr lang="en-US" altLang="zh-CN" sz="2000" b="1" dirty="0"/>
              <a:t>1</a:t>
            </a:r>
            <a:r>
              <a:rPr lang="zh-CN" altLang="en-US" sz="2000" b="1" dirty="0"/>
              <a:t>、中断的作用</a:t>
            </a:r>
            <a:endParaRPr lang="en-US" altLang="zh-CN" sz="2000" b="1" dirty="0"/>
          </a:p>
          <a:p>
            <a:pPr lvl="1" eaLnBrk="1" hangingPunct="1"/>
            <a:endParaRPr lang="en-US" altLang="zh-CN" sz="800" b="1" dirty="0"/>
          </a:p>
          <a:p>
            <a:pPr marL="1257300" lvl="2" indent="-342900" eaLnBrk="1" hangingPunct="1">
              <a:lnSpc>
                <a:spcPct val="150000"/>
              </a:lnSpc>
              <a:buFont typeface="+mj-ea"/>
              <a:buAutoNum type="circleNumDbPlain"/>
            </a:pPr>
            <a:r>
              <a:rPr lang="zh-CN" altLang="en-US" sz="1600" b="1" dirty="0">
                <a:solidFill>
                  <a:srgbClr val="FF0000"/>
                </a:solidFill>
              </a:rPr>
              <a:t>提升并行性</a:t>
            </a:r>
            <a:r>
              <a:rPr lang="zh-CN" altLang="en-US" sz="1200" b="1" dirty="0"/>
              <a:t>：可以实现</a:t>
            </a:r>
            <a:r>
              <a:rPr lang="en-US" altLang="zh-CN" sz="1200" b="1" dirty="0"/>
              <a:t>CPU</a:t>
            </a:r>
            <a:r>
              <a:rPr lang="zh-CN" altLang="en-US" sz="1200" b="1" dirty="0"/>
              <a:t>和外部设备的并行工作。</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程序调试</a:t>
            </a:r>
            <a:r>
              <a:rPr lang="zh-CN" altLang="en-US" sz="1200" b="1" dirty="0"/>
              <a:t>：方便在程序中设置断点来观察程序执行的中间结果。</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故障处理</a:t>
            </a:r>
            <a:r>
              <a:rPr lang="zh-CN" altLang="en-US" sz="1200" b="1" dirty="0"/>
              <a:t>：方便及时处理各种随机出现的软、硬件故障和异常。</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实时处理</a:t>
            </a:r>
            <a:r>
              <a:rPr lang="zh-CN" altLang="en-US" sz="1200" b="1" dirty="0"/>
              <a:t>：中断技术能确保实时数据被及时处理。</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人机交互</a:t>
            </a:r>
            <a:r>
              <a:rPr lang="zh-CN" altLang="en-US" sz="1200" b="1" dirty="0"/>
              <a:t>：键盘、鼠标等都是通过中断控制方式实现人机对话的。</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实现多任务</a:t>
            </a:r>
            <a:r>
              <a:rPr lang="zh-CN" altLang="en-US" sz="1200" b="1" dirty="0"/>
              <a:t>：进程时间片轮转必须借助定时中断技术实现。</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多处理器交互</a:t>
            </a:r>
            <a:r>
              <a:rPr lang="zh-CN" altLang="en-US" sz="1200" b="1" dirty="0"/>
              <a:t>：可以通过中断控制方式实现多处理器之间的信息交换和任务切换</a:t>
            </a:r>
            <a:r>
              <a:rPr lang="zh-CN" altLang="en-US" sz="1600" b="1" dirty="0"/>
              <a:t>。</a:t>
            </a:r>
            <a:endParaRPr lang="en-US" altLang="zh-CN" sz="1600" b="1" dirty="0"/>
          </a:p>
        </p:txBody>
      </p:sp>
    </p:spTree>
    <p:extLst>
      <p:ext uri="{BB962C8B-B14F-4D97-AF65-F5344CB8AC3E}">
        <p14:creationId xmlns:p14="http://schemas.microsoft.com/office/powerpoint/2010/main" val="2389936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lvl="1" eaLnBrk="1" hangingPunct="1"/>
            <a:r>
              <a:rPr lang="en-US" altLang="zh-CN" sz="2000" b="1" dirty="0"/>
              <a:t>2</a:t>
            </a:r>
            <a:r>
              <a:rPr lang="zh-CN" altLang="en-US" sz="2000" b="1" dirty="0"/>
              <a:t>、中断的基本类型</a:t>
            </a:r>
            <a:endParaRPr lang="en-US" altLang="zh-CN" sz="2000" b="1" dirty="0"/>
          </a:p>
          <a:p>
            <a:pPr lvl="1" eaLnBrk="1" hangingPunct="1"/>
            <a:endParaRPr lang="en-US" altLang="zh-CN" sz="1200" b="1" dirty="0"/>
          </a:p>
          <a:p>
            <a:pPr lvl="2" eaLnBrk="1" hangingPunct="1"/>
            <a:r>
              <a:rPr lang="zh-CN" altLang="en-US" sz="1800" b="1" dirty="0"/>
              <a:t>（</a:t>
            </a:r>
            <a:r>
              <a:rPr lang="en-US" altLang="zh-CN" sz="1800" b="1" dirty="0"/>
              <a:t>1</a:t>
            </a:r>
            <a:r>
              <a:rPr lang="zh-CN" altLang="en-US" sz="1800" b="1" dirty="0"/>
              <a:t>）内部异常和外部中断</a:t>
            </a:r>
            <a:endParaRPr lang="en-US" altLang="zh-CN" sz="1600" b="1" dirty="0"/>
          </a:p>
          <a:p>
            <a:pPr lvl="2" eaLnBrk="1" hangingPunct="1"/>
            <a:endParaRPr lang="en-US" altLang="zh-CN" sz="1600" b="1" dirty="0"/>
          </a:p>
          <a:p>
            <a:pPr lvl="3" eaLnBrk="1" hangingPunct="1"/>
            <a:r>
              <a:rPr lang="zh-CN" altLang="en-US" sz="1400" b="1" dirty="0"/>
              <a:t>根据中断来源的不同，可以分为</a:t>
            </a:r>
            <a:r>
              <a:rPr lang="zh-CN" altLang="en-US" sz="1400" b="1" dirty="0">
                <a:solidFill>
                  <a:srgbClr val="FF0000"/>
                </a:solidFill>
              </a:rPr>
              <a:t>内部异常</a:t>
            </a:r>
            <a:r>
              <a:rPr lang="zh-CN" altLang="en-US" sz="1400" b="1" dirty="0"/>
              <a:t>和</a:t>
            </a:r>
            <a:r>
              <a:rPr lang="zh-CN" altLang="en-US" sz="1400" b="1" dirty="0">
                <a:solidFill>
                  <a:srgbClr val="FF0000"/>
                </a:solidFill>
              </a:rPr>
              <a:t>外部中断</a:t>
            </a:r>
            <a:r>
              <a:rPr lang="zh-CN" altLang="en-US" sz="1400" b="1" dirty="0"/>
              <a:t>（图</a:t>
            </a:r>
            <a:r>
              <a:rPr lang="en-US" altLang="zh-CN" sz="1400" b="1" dirty="0"/>
              <a:t>9.10</a:t>
            </a:r>
            <a:r>
              <a:rPr lang="zh-CN" altLang="en-US" sz="1400" b="1" dirty="0"/>
              <a:t>），具体见</a:t>
            </a:r>
            <a:r>
              <a:rPr lang="en-US" altLang="zh-CN" sz="1400" b="1" dirty="0"/>
              <a:t>6.7.1</a:t>
            </a:r>
            <a:r>
              <a:rPr lang="zh-CN" altLang="en-US" sz="1400" b="1" dirty="0"/>
              <a:t>小节。</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800" b="1" dirty="0"/>
          </a:p>
          <a:p>
            <a:pPr lvl="2" eaLnBrk="1" hangingPunct="1"/>
            <a:r>
              <a:rPr lang="zh-CN" altLang="en-US" sz="1800" b="1" dirty="0"/>
              <a:t>（</a:t>
            </a:r>
            <a:r>
              <a:rPr lang="en-US" altLang="zh-CN" sz="1800" b="1" dirty="0"/>
              <a:t>2</a:t>
            </a:r>
            <a:r>
              <a:rPr lang="zh-CN" altLang="en-US" sz="1800" b="1" dirty="0"/>
              <a:t>）硬件中断和软件中断</a:t>
            </a:r>
            <a:endParaRPr lang="en-US" altLang="zh-CN" sz="1200" b="1" dirty="0"/>
          </a:p>
          <a:p>
            <a:pPr lvl="2" eaLnBrk="1" hangingPunct="1"/>
            <a:endParaRPr lang="en-US" altLang="zh-CN" sz="1200" b="1" dirty="0"/>
          </a:p>
          <a:p>
            <a:pPr lvl="3" eaLnBrk="1" hangingPunct="1"/>
            <a:r>
              <a:rPr lang="zh-CN" altLang="en-US" sz="1400" b="1" dirty="0"/>
              <a:t>外部中断和内部异常的终止都属于</a:t>
            </a:r>
            <a:r>
              <a:rPr lang="zh-CN" altLang="en-US" sz="1400" b="1" dirty="0">
                <a:solidFill>
                  <a:srgbClr val="FF0000"/>
                </a:solidFill>
              </a:rPr>
              <a:t>硬件中断</a:t>
            </a:r>
            <a:r>
              <a:rPr lang="zh-CN" altLang="en-US" sz="1400" b="1" dirty="0"/>
              <a:t>，内部异常的故障和自陷属于</a:t>
            </a:r>
            <a:r>
              <a:rPr lang="zh-CN" altLang="en-US" sz="1400" b="1" dirty="0">
                <a:solidFill>
                  <a:srgbClr val="FF0000"/>
                </a:solidFill>
              </a:rPr>
              <a:t>软件中断</a:t>
            </a:r>
            <a:r>
              <a:rPr lang="zh-CN" altLang="en-US" sz="1400" b="1" dirty="0"/>
              <a:t>。</a:t>
            </a:r>
            <a:endParaRPr lang="en-US" altLang="zh-CN" sz="1600" b="1" dirty="0"/>
          </a:p>
          <a:p>
            <a:pPr lvl="2" eaLnBrk="1" hangingPunct="1"/>
            <a:endParaRPr lang="en-US" altLang="zh-CN" sz="1600" b="1" dirty="0"/>
          </a:p>
        </p:txBody>
      </p:sp>
      <p:grpSp>
        <p:nvGrpSpPr>
          <p:cNvPr id="29" name="组合 28">
            <a:extLst>
              <a:ext uri="{FF2B5EF4-FFF2-40B4-BE49-F238E27FC236}">
                <a16:creationId xmlns:a16="http://schemas.microsoft.com/office/drawing/2014/main" id="{44DA5FCB-6A0A-0638-316E-F1548CD6C5A8}"/>
              </a:ext>
            </a:extLst>
          </p:cNvPr>
          <p:cNvGrpSpPr/>
          <p:nvPr/>
        </p:nvGrpSpPr>
        <p:grpSpPr>
          <a:xfrm>
            <a:off x="2339752" y="2132856"/>
            <a:ext cx="4343623" cy="2521537"/>
            <a:chOff x="2339752" y="2348880"/>
            <a:chExt cx="4343623" cy="2521537"/>
          </a:xfrm>
        </p:grpSpPr>
        <p:pic>
          <p:nvPicPr>
            <p:cNvPr id="27" name="图片 26">
              <a:extLst>
                <a:ext uri="{FF2B5EF4-FFF2-40B4-BE49-F238E27FC236}">
                  <a16:creationId xmlns:a16="http://schemas.microsoft.com/office/drawing/2014/main" id="{920633D5-D178-1648-7406-F1833975EB1C}"/>
                </a:ext>
              </a:extLst>
            </p:cNvPr>
            <p:cNvPicPr>
              <a:picLocks noChangeAspect="1"/>
            </p:cNvPicPr>
            <p:nvPr/>
          </p:nvPicPr>
          <p:blipFill>
            <a:blip r:embed="rId2"/>
            <a:stretch>
              <a:fillRect/>
            </a:stretch>
          </p:blipFill>
          <p:spPr>
            <a:xfrm>
              <a:off x="2339752" y="2348880"/>
              <a:ext cx="4343623" cy="2076557"/>
            </a:xfrm>
            <a:prstGeom prst="rect">
              <a:avLst/>
            </a:prstGeom>
          </p:spPr>
        </p:pic>
        <p:sp>
          <p:nvSpPr>
            <p:cNvPr id="28" name="文本框 27">
              <a:extLst>
                <a:ext uri="{FF2B5EF4-FFF2-40B4-BE49-F238E27FC236}">
                  <a16:creationId xmlns:a16="http://schemas.microsoft.com/office/drawing/2014/main" id="{FF48428F-9B19-8CDD-E2DB-B6449FADE08D}"/>
                </a:ext>
              </a:extLst>
            </p:cNvPr>
            <p:cNvSpPr txBox="1"/>
            <p:nvPr/>
          </p:nvSpPr>
          <p:spPr>
            <a:xfrm>
              <a:off x="3440596" y="4593418"/>
              <a:ext cx="2141933" cy="276999"/>
            </a:xfrm>
            <a:prstGeom prst="rect">
              <a:avLst/>
            </a:prstGeom>
            <a:noFill/>
          </p:spPr>
          <p:txBody>
            <a:bodyPr wrap="none" rtlCol="0">
              <a:spAutoFit/>
            </a:bodyPr>
            <a:lstStyle/>
            <a:p>
              <a:r>
                <a:rPr lang="zh-CN" altLang="en-US" sz="1200" b="1" dirty="0"/>
                <a:t>图</a:t>
              </a:r>
              <a:r>
                <a:rPr lang="en-US" altLang="zh-CN" sz="1200" b="1" dirty="0"/>
                <a:t>9.10    </a:t>
              </a:r>
              <a:r>
                <a:rPr lang="zh-CN" altLang="en-US" sz="1200" b="1" dirty="0"/>
                <a:t>根据中断来源的分类</a:t>
              </a:r>
            </a:p>
          </p:txBody>
        </p:sp>
      </p:grpSp>
    </p:spTree>
    <p:extLst>
      <p:ext uri="{BB962C8B-B14F-4D97-AF65-F5344CB8AC3E}">
        <p14:creationId xmlns:p14="http://schemas.microsoft.com/office/powerpoint/2010/main" val="2212065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eaLnBrk="1" hangingPunct="1"/>
            <a:r>
              <a:rPr lang="zh-CN" altLang="en-US" sz="1800" b="1" dirty="0"/>
              <a:t>（</a:t>
            </a:r>
            <a:r>
              <a:rPr lang="en-US" altLang="zh-CN" sz="1800" b="1" dirty="0"/>
              <a:t>3</a:t>
            </a:r>
            <a:r>
              <a:rPr lang="zh-CN" altLang="en-US" sz="1800" b="1" dirty="0"/>
              <a:t>）自愿中断和强迫中断</a:t>
            </a:r>
            <a:endParaRPr lang="en-US" altLang="zh-CN" sz="1600" b="1" dirty="0"/>
          </a:p>
          <a:p>
            <a:pPr lvl="1" eaLnBrk="1" hangingPunct="1"/>
            <a:endParaRPr lang="en-US" altLang="zh-CN" sz="1400" b="1" dirty="0"/>
          </a:p>
          <a:p>
            <a:pPr lvl="1" eaLnBrk="1" hangingPunct="1"/>
            <a:r>
              <a:rPr lang="zh-CN" altLang="en-US" sz="1600" b="1" dirty="0">
                <a:solidFill>
                  <a:srgbClr val="FF0000"/>
                </a:solidFill>
              </a:rPr>
              <a:t>自愿中断</a:t>
            </a:r>
            <a:r>
              <a:rPr lang="zh-CN" altLang="en-US" sz="1600" b="1" dirty="0"/>
              <a:t>是在程序中事先安排好的，如内部异常的自陷、</a:t>
            </a:r>
            <a:r>
              <a:rPr lang="en-US" altLang="zh-CN" sz="1600" b="1" dirty="0"/>
              <a:t>x86</a:t>
            </a:r>
            <a:r>
              <a:rPr lang="zh-CN" altLang="en-US" sz="1600" b="1" dirty="0"/>
              <a:t>的</a:t>
            </a:r>
            <a:r>
              <a:rPr lang="en-US" altLang="zh-CN" sz="1600" b="1" dirty="0"/>
              <a:t>int n</a:t>
            </a:r>
            <a:r>
              <a:rPr lang="zh-CN" altLang="en-US" sz="1600" b="1" dirty="0"/>
              <a:t>指令、</a:t>
            </a:r>
            <a:r>
              <a:rPr lang="en-US" altLang="zh-CN" sz="1600" b="1" dirty="0"/>
              <a:t>MIPS</a:t>
            </a:r>
            <a:r>
              <a:rPr lang="zh-CN" altLang="en-US" sz="1600" b="1" dirty="0"/>
              <a:t>的</a:t>
            </a:r>
            <a:r>
              <a:rPr lang="en-US" altLang="zh-CN" sz="1600" b="1" dirty="0" err="1"/>
              <a:t>syscall</a:t>
            </a:r>
            <a:r>
              <a:rPr lang="zh-CN" altLang="en-US" sz="1600" b="1" dirty="0"/>
              <a:t>指令（系统调用指令）等；</a:t>
            </a:r>
            <a:r>
              <a:rPr lang="zh-CN" altLang="en-US" sz="1600" b="1" dirty="0">
                <a:solidFill>
                  <a:srgbClr val="FF0000"/>
                </a:solidFill>
              </a:rPr>
              <a:t>强迫中断</a:t>
            </a:r>
            <a:r>
              <a:rPr lang="zh-CN" altLang="en-US" sz="1600" b="1" dirty="0"/>
              <a:t>是随机产生的。</a:t>
            </a:r>
            <a:endParaRPr lang="en-US" altLang="zh-CN" sz="1400" b="1" dirty="0"/>
          </a:p>
          <a:p>
            <a:pPr eaLnBrk="1" hangingPunct="1"/>
            <a:endParaRPr lang="en-US" altLang="zh-CN" b="1" dirty="0"/>
          </a:p>
          <a:p>
            <a:pPr eaLnBrk="1" hangingPunct="1"/>
            <a:r>
              <a:rPr lang="zh-CN" altLang="en-US" sz="1800" b="1" dirty="0"/>
              <a:t>（</a:t>
            </a:r>
            <a:r>
              <a:rPr lang="en-US" altLang="zh-CN" sz="1800" b="1" dirty="0"/>
              <a:t>4</a:t>
            </a:r>
            <a:r>
              <a:rPr lang="zh-CN" altLang="en-US" sz="1800" b="1" dirty="0"/>
              <a:t>）可屏蔽中断和不可屏蔽中断</a:t>
            </a:r>
            <a:endParaRPr lang="en-US" altLang="zh-CN" sz="1600" b="1" dirty="0"/>
          </a:p>
          <a:p>
            <a:pPr eaLnBrk="1" hangingPunct="1"/>
            <a:endParaRPr lang="en-US" altLang="zh-CN" sz="1600" b="1" dirty="0"/>
          </a:p>
          <a:p>
            <a:pPr lvl="1" eaLnBrk="1" hangingPunct="1"/>
            <a:r>
              <a:rPr lang="zh-CN" altLang="en-US" sz="1600" b="1" dirty="0">
                <a:solidFill>
                  <a:srgbClr val="FF0000"/>
                </a:solidFill>
              </a:rPr>
              <a:t>可屏蔽中断</a:t>
            </a:r>
            <a:r>
              <a:rPr lang="zh-CN" altLang="en-US" sz="1600" b="1" dirty="0"/>
              <a:t>的请求信号</a:t>
            </a:r>
            <a:r>
              <a:rPr lang="en-US" altLang="zh-CN" sz="1600" b="1" dirty="0"/>
              <a:t>INTR</a:t>
            </a:r>
            <a:r>
              <a:rPr lang="zh-CN" altLang="en-US" sz="1600" b="1" dirty="0"/>
              <a:t>将与中断允许位</a:t>
            </a:r>
            <a:r>
              <a:rPr lang="en-US" altLang="zh-CN" sz="1600" b="1" dirty="0"/>
              <a:t>IE/IF</a:t>
            </a:r>
            <a:r>
              <a:rPr lang="zh-CN" altLang="en-US" sz="1600" b="1" dirty="0"/>
              <a:t>进行逻辑与后，再送到</a:t>
            </a:r>
            <a:r>
              <a:rPr lang="en-US" altLang="zh-CN" sz="1600" b="1" dirty="0"/>
              <a:t>CPU</a:t>
            </a:r>
            <a:r>
              <a:rPr lang="zh-CN" altLang="en-US" sz="1600" b="1" dirty="0"/>
              <a:t>，</a:t>
            </a:r>
            <a:r>
              <a:rPr lang="en-US" altLang="zh-CN" sz="1600" b="1" dirty="0"/>
              <a:t>CPU</a:t>
            </a:r>
            <a:r>
              <a:rPr lang="zh-CN" altLang="en-US" sz="1600" b="1" dirty="0"/>
              <a:t>的关中断指令使</a:t>
            </a:r>
            <a:r>
              <a:rPr lang="en-US" altLang="zh-CN" sz="1600" b="1" dirty="0"/>
              <a:t>IE/IF=0</a:t>
            </a:r>
            <a:r>
              <a:rPr lang="zh-CN" altLang="en-US" sz="1600" b="1" dirty="0"/>
              <a:t>，从而使</a:t>
            </a:r>
            <a:r>
              <a:rPr lang="en-US" altLang="zh-CN" sz="1600" b="1" dirty="0"/>
              <a:t>INTR</a:t>
            </a:r>
            <a:r>
              <a:rPr lang="zh-CN" altLang="en-US" sz="1600" b="1" dirty="0"/>
              <a:t>无法送到</a:t>
            </a:r>
            <a:r>
              <a:rPr lang="en-US" altLang="zh-CN" sz="1600" b="1" dirty="0"/>
              <a:t>CPU</a:t>
            </a:r>
            <a:r>
              <a:rPr lang="zh-CN" altLang="en-US" sz="1600" b="1" dirty="0"/>
              <a:t>（屏蔽掉），其中断优先级最低。</a:t>
            </a:r>
            <a:endParaRPr lang="en-US" altLang="zh-CN" sz="1600" b="1" dirty="0"/>
          </a:p>
          <a:p>
            <a:pPr lvl="1" eaLnBrk="1" hangingPunct="1"/>
            <a:endParaRPr lang="en-US" altLang="zh-CN" sz="1600" b="1" dirty="0">
              <a:solidFill>
                <a:srgbClr val="FF0000"/>
              </a:solidFill>
            </a:endParaRPr>
          </a:p>
          <a:p>
            <a:pPr lvl="1" eaLnBrk="1" hangingPunct="1"/>
            <a:r>
              <a:rPr lang="zh-CN" altLang="en-US" sz="1600" b="1" dirty="0">
                <a:solidFill>
                  <a:srgbClr val="FF0000"/>
                </a:solidFill>
              </a:rPr>
              <a:t>不可屏蔽中断</a:t>
            </a:r>
            <a:r>
              <a:rPr lang="zh-CN" altLang="en-US" sz="1600" b="1" dirty="0"/>
              <a:t>的请求信号</a:t>
            </a:r>
            <a:r>
              <a:rPr lang="en-US" altLang="zh-CN" sz="1600" b="1" dirty="0"/>
              <a:t>NMI</a:t>
            </a:r>
            <a:r>
              <a:rPr lang="zh-CN" altLang="en-US" sz="1600" b="1" dirty="0"/>
              <a:t>直接送到</a:t>
            </a:r>
            <a:r>
              <a:rPr lang="en-US" altLang="zh-CN" sz="1600" b="1" dirty="0"/>
              <a:t>CPU</a:t>
            </a:r>
            <a:r>
              <a:rPr lang="zh-CN" altLang="en-US" sz="1600" b="1" dirty="0"/>
              <a:t>，无法屏蔽，其中断优先级最高，常用于定时器中断、断电中断等情况。</a:t>
            </a:r>
            <a:endParaRPr lang="en-US" altLang="zh-CN" sz="1600" b="1" dirty="0"/>
          </a:p>
          <a:p>
            <a:pPr lvl="1" eaLnBrk="1" hangingPunct="1"/>
            <a:endParaRPr lang="en-US" altLang="zh-CN" sz="3200" b="1" dirty="0"/>
          </a:p>
          <a:p>
            <a:pPr eaLnBrk="1" hangingPunct="1"/>
            <a:r>
              <a:rPr lang="zh-CN" altLang="en-US" sz="1800" b="1" dirty="0"/>
              <a:t>（</a:t>
            </a:r>
            <a:r>
              <a:rPr lang="en-US" altLang="zh-CN" sz="1800" b="1" dirty="0"/>
              <a:t>5</a:t>
            </a:r>
            <a:r>
              <a:rPr lang="zh-CN" altLang="en-US" sz="1800" b="1" dirty="0"/>
              <a:t>）向量中断和非向量中断</a:t>
            </a:r>
            <a:endParaRPr lang="en-US" altLang="zh-CN" sz="1600" b="1" dirty="0"/>
          </a:p>
          <a:p>
            <a:pPr eaLnBrk="1" hangingPunct="1"/>
            <a:endParaRPr lang="en-US" altLang="zh-CN" sz="1600" b="1" dirty="0"/>
          </a:p>
          <a:p>
            <a:pPr lvl="1" eaLnBrk="1" hangingPunct="1"/>
            <a:r>
              <a:rPr lang="zh-CN" altLang="en-US" sz="1600" b="1" dirty="0">
                <a:solidFill>
                  <a:srgbClr val="FF0000"/>
                </a:solidFill>
              </a:rPr>
              <a:t>向量中断</a:t>
            </a:r>
            <a:r>
              <a:rPr lang="zh-CN" altLang="en-US" sz="1600" b="1" dirty="0"/>
              <a:t>的中断服务程序入口地址（也称为向量地址）是由硬件提供的；</a:t>
            </a:r>
            <a:r>
              <a:rPr lang="zh-CN" altLang="en-US" sz="1600" b="1" dirty="0">
                <a:solidFill>
                  <a:srgbClr val="FF0000"/>
                </a:solidFill>
              </a:rPr>
              <a:t>非向量中断</a:t>
            </a:r>
            <a:r>
              <a:rPr lang="zh-CN" altLang="en-US" sz="1600" b="1" dirty="0"/>
              <a:t>的中断服务程序入口地址不能直接由硬件得到。</a:t>
            </a:r>
            <a:endParaRPr lang="en-US" altLang="zh-CN" sz="1400" b="1" dirty="0"/>
          </a:p>
          <a:p>
            <a:pPr lvl="3" eaLnBrk="1" hangingPunct="1"/>
            <a:endParaRPr lang="en-US" altLang="zh-CN" sz="1200" b="1" dirty="0"/>
          </a:p>
        </p:txBody>
      </p:sp>
    </p:spTree>
    <p:extLst>
      <p:ext uri="{BB962C8B-B14F-4D97-AF65-F5344CB8AC3E}">
        <p14:creationId xmlns:p14="http://schemas.microsoft.com/office/powerpoint/2010/main" val="188762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eaLnBrk="1" hangingPunct="1"/>
            <a:r>
              <a:rPr lang="zh-CN" altLang="en-US" sz="1800" b="1" dirty="0"/>
              <a:t>（</a:t>
            </a:r>
            <a:r>
              <a:rPr lang="en-US" altLang="zh-CN" sz="1800" b="1" dirty="0"/>
              <a:t>6</a:t>
            </a:r>
            <a:r>
              <a:rPr lang="zh-CN" altLang="en-US" sz="1800" b="1" dirty="0"/>
              <a:t>）单级中断和多重中断</a:t>
            </a:r>
            <a:endParaRPr lang="en-US" altLang="zh-CN" sz="1800" b="1" dirty="0"/>
          </a:p>
          <a:p>
            <a:pPr eaLnBrk="1" hangingPunct="1"/>
            <a:endParaRPr lang="en-US" altLang="zh-CN" sz="1800" b="1" dirty="0"/>
          </a:p>
          <a:p>
            <a:pPr lvl="1" eaLnBrk="1" hangingPunct="1"/>
            <a:r>
              <a:rPr lang="zh-CN" altLang="en-US" sz="1600" b="1" dirty="0">
                <a:solidFill>
                  <a:srgbClr val="FF0000"/>
                </a:solidFill>
              </a:rPr>
              <a:t>单级中断</a:t>
            </a:r>
            <a:r>
              <a:rPr lang="zh-CN" altLang="en-US" sz="1600" b="1" dirty="0"/>
              <a:t>执行中断服务程序时，不再响应其他中断请求；</a:t>
            </a:r>
            <a:r>
              <a:rPr lang="zh-CN" altLang="en-US" sz="1600" b="1" dirty="0">
                <a:solidFill>
                  <a:srgbClr val="FF0000"/>
                </a:solidFill>
              </a:rPr>
              <a:t>多重中断</a:t>
            </a:r>
            <a:r>
              <a:rPr lang="zh-CN" altLang="en-US" sz="1600" b="1" dirty="0"/>
              <a:t>（也称为</a:t>
            </a:r>
            <a:r>
              <a:rPr lang="zh-CN" altLang="en-US" sz="1600" b="1" dirty="0">
                <a:solidFill>
                  <a:srgbClr val="FF0000"/>
                </a:solidFill>
              </a:rPr>
              <a:t>嵌套中断、中断嵌套</a:t>
            </a:r>
            <a:r>
              <a:rPr lang="zh-CN" altLang="en-US" sz="1600" b="1" dirty="0"/>
              <a:t>）的中断服务程序可以被更高优先级的中断请求中断；图</a:t>
            </a:r>
            <a:r>
              <a:rPr lang="en-US" altLang="zh-CN" sz="1600" b="1" dirty="0"/>
              <a:t>9.11</a:t>
            </a:r>
            <a:r>
              <a:rPr lang="zh-CN" altLang="en-US" sz="1600" b="1" dirty="0"/>
              <a:t>，</a:t>
            </a:r>
            <a:r>
              <a:rPr lang="en-US" altLang="zh-CN" sz="1600" b="1" dirty="0"/>
              <a:t>A</a:t>
            </a:r>
            <a:r>
              <a:rPr lang="zh-CN" altLang="en-US" sz="1600" b="1" dirty="0"/>
              <a:t>优先级最低、</a:t>
            </a:r>
            <a:r>
              <a:rPr lang="en-US" altLang="zh-CN" sz="1600" b="1" dirty="0"/>
              <a:t>C</a:t>
            </a:r>
            <a:r>
              <a:rPr lang="zh-CN" altLang="en-US" sz="1600" b="1" dirty="0"/>
              <a:t>优先级最高。</a:t>
            </a:r>
            <a:endParaRPr lang="en-US" altLang="zh-CN" sz="1600" b="1" dirty="0"/>
          </a:p>
        </p:txBody>
      </p:sp>
      <p:grpSp>
        <p:nvGrpSpPr>
          <p:cNvPr id="43" name="组合 42">
            <a:extLst>
              <a:ext uri="{FF2B5EF4-FFF2-40B4-BE49-F238E27FC236}">
                <a16:creationId xmlns:a16="http://schemas.microsoft.com/office/drawing/2014/main" id="{B8F8BD5D-BC33-0BFB-4C43-BF72BBB49489}"/>
              </a:ext>
            </a:extLst>
          </p:cNvPr>
          <p:cNvGrpSpPr/>
          <p:nvPr/>
        </p:nvGrpSpPr>
        <p:grpSpPr>
          <a:xfrm>
            <a:off x="1331640" y="2240380"/>
            <a:ext cx="6674300" cy="4140948"/>
            <a:chOff x="1331640" y="2240380"/>
            <a:chExt cx="6674300" cy="4140948"/>
          </a:xfrm>
        </p:grpSpPr>
        <p:pic>
          <p:nvPicPr>
            <p:cNvPr id="37" name="图片 36">
              <a:extLst>
                <a:ext uri="{FF2B5EF4-FFF2-40B4-BE49-F238E27FC236}">
                  <a16:creationId xmlns:a16="http://schemas.microsoft.com/office/drawing/2014/main" id="{74C13C9C-9364-148D-E7EE-C6B9E3615316}"/>
                </a:ext>
              </a:extLst>
            </p:cNvPr>
            <p:cNvPicPr>
              <a:picLocks noChangeAspect="1"/>
            </p:cNvPicPr>
            <p:nvPr/>
          </p:nvPicPr>
          <p:blipFill>
            <a:blip r:embed="rId2"/>
            <a:stretch>
              <a:fillRect/>
            </a:stretch>
          </p:blipFill>
          <p:spPr>
            <a:xfrm>
              <a:off x="1331640" y="2240380"/>
              <a:ext cx="1872208" cy="3249762"/>
            </a:xfrm>
            <a:prstGeom prst="rect">
              <a:avLst/>
            </a:prstGeom>
          </p:spPr>
        </p:pic>
        <p:pic>
          <p:nvPicPr>
            <p:cNvPr id="39" name="图片 38">
              <a:extLst>
                <a:ext uri="{FF2B5EF4-FFF2-40B4-BE49-F238E27FC236}">
                  <a16:creationId xmlns:a16="http://schemas.microsoft.com/office/drawing/2014/main" id="{5108CB48-4DF7-0D25-4164-8CDAD183E976}"/>
                </a:ext>
              </a:extLst>
            </p:cNvPr>
            <p:cNvPicPr>
              <a:picLocks noChangeAspect="1"/>
            </p:cNvPicPr>
            <p:nvPr/>
          </p:nvPicPr>
          <p:blipFill>
            <a:blip r:embed="rId3"/>
            <a:stretch>
              <a:fillRect/>
            </a:stretch>
          </p:blipFill>
          <p:spPr>
            <a:xfrm>
              <a:off x="4860032" y="2636912"/>
              <a:ext cx="3145908" cy="2088232"/>
            </a:xfrm>
            <a:prstGeom prst="rect">
              <a:avLst/>
            </a:prstGeom>
          </p:spPr>
        </p:pic>
        <p:sp>
          <p:nvSpPr>
            <p:cNvPr id="40" name="文本框 39">
              <a:extLst>
                <a:ext uri="{FF2B5EF4-FFF2-40B4-BE49-F238E27FC236}">
                  <a16:creationId xmlns:a16="http://schemas.microsoft.com/office/drawing/2014/main" id="{902087E9-59E6-94A5-54F6-C441509669EB}"/>
                </a:ext>
              </a:extLst>
            </p:cNvPr>
            <p:cNvSpPr txBox="1"/>
            <p:nvPr/>
          </p:nvSpPr>
          <p:spPr>
            <a:xfrm>
              <a:off x="3563888" y="6104329"/>
              <a:ext cx="3065263" cy="276999"/>
            </a:xfrm>
            <a:prstGeom prst="rect">
              <a:avLst/>
            </a:prstGeom>
            <a:noFill/>
          </p:spPr>
          <p:txBody>
            <a:bodyPr wrap="none" rtlCol="0">
              <a:spAutoFit/>
            </a:bodyPr>
            <a:lstStyle/>
            <a:p>
              <a:r>
                <a:rPr lang="zh-CN" altLang="en-US" sz="1200" b="1" dirty="0"/>
                <a:t>图</a:t>
              </a:r>
              <a:r>
                <a:rPr lang="en-US" altLang="zh-CN" sz="1200" b="1" dirty="0"/>
                <a:t>9.11    </a:t>
              </a:r>
              <a:r>
                <a:rPr lang="zh-CN" altLang="en-US" sz="1200" b="1" dirty="0"/>
                <a:t>单级中断和多重中断的处理示意图</a:t>
              </a:r>
            </a:p>
          </p:txBody>
        </p:sp>
        <p:sp>
          <p:nvSpPr>
            <p:cNvPr id="41" name="文本框 40">
              <a:extLst>
                <a:ext uri="{FF2B5EF4-FFF2-40B4-BE49-F238E27FC236}">
                  <a16:creationId xmlns:a16="http://schemas.microsoft.com/office/drawing/2014/main" id="{9174BCA6-4F2B-9E91-C5D7-01246A03CC34}"/>
                </a:ext>
              </a:extLst>
            </p:cNvPr>
            <p:cNvSpPr txBox="1"/>
            <p:nvPr/>
          </p:nvSpPr>
          <p:spPr>
            <a:xfrm>
              <a:off x="1506737" y="5666764"/>
              <a:ext cx="1183337" cy="276999"/>
            </a:xfrm>
            <a:prstGeom prst="rect">
              <a:avLst/>
            </a:prstGeom>
            <a:noFill/>
          </p:spPr>
          <p:txBody>
            <a:bodyPr wrap="none" rtlCol="0">
              <a:spAutoFit/>
            </a:bodyPr>
            <a:lstStyle/>
            <a:p>
              <a:r>
                <a:rPr lang="zh-CN" altLang="en-US" sz="1200" b="1" dirty="0"/>
                <a:t>（</a:t>
              </a:r>
              <a:r>
                <a:rPr lang="en-US" altLang="zh-CN" sz="1200" b="1" dirty="0"/>
                <a:t>a</a:t>
              </a:r>
              <a:r>
                <a:rPr lang="zh-CN" altLang="en-US" sz="1200" b="1" dirty="0"/>
                <a:t>）单级中断</a:t>
              </a:r>
            </a:p>
          </p:txBody>
        </p:sp>
        <p:sp>
          <p:nvSpPr>
            <p:cNvPr id="42" name="文本框 41">
              <a:extLst>
                <a:ext uri="{FF2B5EF4-FFF2-40B4-BE49-F238E27FC236}">
                  <a16:creationId xmlns:a16="http://schemas.microsoft.com/office/drawing/2014/main" id="{79CE2AD5-6E5E-0A00-58DA-BD680355FEB1}"/>
                </a:ext>
              </a:extLst>
            </p:cNvPr>
            <p:cNvSpPr txBox="1"/>
            <p:nvPr/>
          </p:nvSpPr>
          <p:spPr>
            <a:xfrm>
              <a:off x="5724128" y="5035881"/>
              <a:ext cx="1191352" cy="276999"/>
            </a:xfrm>
            <a:prstGeom prst="rect">
              <a:avLst/>
            </a:prstGeom>
            <a:noFill/>
          </p:spPr>
          <p:txBody>
            <a:bodyPr wrap="none" rtlCol="0">
              <a:spAutoFit/>
            </a:bodyPr>
            <a:lstStyle/>
            <a:p>
              <a:r>
                <a:rPr lang="zh-CN" altLang="en-US" sz="1200" b="1" dirty="0"/>
                <a:t>（</a:t>
              </a:r>
              <a:r>
                <a:rPr lang="en-US" altLang="zh-CN" sz="1200" b="1" dirty="0"/>
                <a:t>b</a:t>
              </a:r>
              <a:r>
                <a:rPr lang="zh-CN" altLang="en-US" sz="1200" b="1" dirty="0"/>
                <a:t>）多重中断</a:t>
              </a:r>
            </a:p>
          </p:txBody>
        </p:sp>
      </p:grpSp>
    </p:spTree>
    <p:extLst>
      <p:ext uri="{BB962C8B-B14F-4D97-AF65-F5344CB8AC3E}">
        <p14:creationId xmlns:p14="http://schemas.microsoft.com/office/powerpoint/2010/main" val="3392032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lvl="1" eaLnBrk="1" hangingPunct="1"/>
            <a:r>
              <a:rPr lang="en-US" altLang="zh-CN" sz="2000" b="1" dirty="0"/>
              <a:t>3</a:t>
            </a:r>
            <a:r>
              <a:rPr lang="zh-CN" altLang="en-US" sz="2000" b="1" dirty="0"/>
              <a:t>、中断优先级与中断屏蔽</a:t>
            </a:r>
            <a:endParaRPr lang="en-US" altLang="zh-CN" sz="2000" b="1" dirty="0"/>
          </a:p>
          <a:p>
            <a:pPr lvl="1" eaLnBrk="1" hangingPunct="1"/>
            <a:endParaRPr lang="en-US" altLang="zh-CN" sz="2000" b="1" dirty="0"/>
          </a:p>
          <a:p>
            <a:pPr lvl="2" eaLnBrk="1" hangingPunct="1"/>
            <a:r>
              <a:rPr lang="zh-CN" altLang="en-US" sz="1600" b="1" dirty="0">
                <a:solidFill>
                  <a:srgbClr val="FF0000"/>
                </a:solidFill>
              </a:rPr>
              <a:t>中断优先级</a:t>
            </a:r>
            <a:r>
              <a:rPr lang="zh-CN" altLang="en-US" sz="1600" b="1" dirty="0"/>
              <a:t>就是指</a:t>
            </a:r>
            <a:r>
              <a:rPr lang="en-US" altLang="zh-CN" sz="1600" b="1" dirty="0"/>
              <a:t>CPU</a:t>
            </a:r>
            <a:r>
              <a:rPr lang="zh-CN" altLang="en-US" sz="1600" b="1" dirty="0"/>
              <a:t>响应并处理中断的先后次序；中断优先级包含两层含义：响应优先级和处理优先级。</a:t>
            </a:r>
            <a:endParaRPr lang="en-US" altLang="zh-CN" sz="1600" b="1" dirty="0"/>
          </a:p>
          <a:p>
            <a:pPr lvl="2" eaLnBrk="1" hangingPunct="1"/>
            <a:endParaRPr lang="en-US" altLang="zh-CN" sz="1600" b="1" dirty="0"/>
          </a:p>
          <a:p>
            <a:pPr lvl="2" eaLnBrk="1" hangingPunct="1"/>
            <a:r>
              <a:rPr lang="zh-CN" altLang="en-US" sz="1600" b="1" dirty="0">
                <a:solidFill>
                  <a:srgbClr val="FF0000"/>
                </a:solidFill>
              </a:rPr>
              <a:t>响应优先级</a:t>
            </a:r>
            <a:r>
              <a:rPr lang="zh-CN" altLang="en-US" sz="1600" b="1" dirty="0"/>
              <a:t>是指</a:t>
            </a:r>
            <a:r>
              <a:rPr lang="en-US" altLang="zh-CN" sz="1600" b="1" dirty="0"/>
              <a:t>CPU</a:t>
            </a:r>
            <a:r>
              <a:rPr lang="zh-CN" altLang="en-US" sz="1600" b="1" dirty="0"/>
              <a:t>对各设备中断请求进行响应的先后次序，其在硬件电路上是固定的，不便于变动；中断响应优先级的一般划分规律如下：</a:t>
            </a:r>
            <a:endParaRPr lang="en-US" altLang="zh-CN" sz="1600" b="1" dirty="0"/>
          </a:p>
          <a:p>
            <a:pPr lvl="3" eaLnBrk="1" hangingPunct="1">
              <a:buFont typeface="+mj-ea"/>
              <a:buAutoNum type="circleNumDbPlain"/>
            </a:pPr>
            <a:r>
              <a:rPr lang="zh-CN" altLang="en-US" sz="1200" b="1" dirty="0"/>
              <a:t>不可屏蔽中断 </a:t>
            </a:r>
            <a:r>
              <a:rPr lang="en-US" altLang="zh-CN" sz="1200" b="1" dirty="0"/>
              <a:t>&gt; </a:t>
            </a:r>
            <a:r>
              <a:rPr lang="zh-CN" altLang="en-US" sz="1200" b="1" dirty="0"/>
              <a:t>内部异常 </a:t>
            </a:r>
            <a:r>
              <a:rPr lang="en-US" altLang="zh-CN" sz="1200" b="1" dirty="0"/>
              <a:t>&gt; </a:t>
            </a:r>
            <a:r>
              <a:rPr lang="zh-CN" altLang="en-US" sz="1200" b="1" dirty="0"/>
              <a:t>可屏蔽中断</a:t>
            </a:r>
            <a:endParaRPr lang="en-US" altLang="zh-CN" sz="1200" b="1" dirty="0"/>
          </a:p>
          <a:p>
            <a:pPr lvl="3" eaLnBrk="1" hangingPunct="1">
              <a:buFont typeface="+mj-ea"/>
              <a:buAutoNum type="circleNumDbPlain"/>
            </a:pPr>
            <a:endParaRPr lang="en-US" altLang="zh-CN" sz="1200" b="1" dirty="0"/>
          </a:p>
          <a:p>
            <a:pPr lvl="3" eaLnBrk="1" hangingPunct="1">
              <a:buFont typeface="+mj-ea"/>
              <a:buAutoNum type="circleNumDbPlain"/>
            </a:pPr>
            <a:r>
              <a:rPr lang="zh-CN" altLang="en-US" sz="1200" b="1" dirty="0"/>
              <a:t>内部异常中：硬件终止（</a:t>
            </a:r>
            <a:r>
              <a:rPr lang="en-US" altLang="zh-CN" sz="1200" b="1" dirty="0"/>
              <a:t>Abort</a:t>
            </a:r>
            <a:r>
              <a:rPr lang="zh-CN" altLang="en-US" sz="1200" b="1" dirty="0"/>
              <a:t>）</a:t>
            </a:r>
            <a:r>
              <a:rPr lang="en-US" altLang="zh-CN" sz="1200" b="1" dirty="0"/>
              <a:t>&gt; </a:t>
            </a:r>
            <a:r>
              <a:rPr lang="zh-CN" altLang="en-US" sz="1200" b="1" dirty="0"/>
              <a:t>指令异常或自陷等程序故障（</a:t>
            </a:r>
            <a:r>
              <a:rPr lang="en-US" altLang="zh-CN" sz="1200" b="1" dirty="0"/>
              <a:t>Fault</a:t>
            </a:r>
            <a:r>
              <a:rPr lang="zh-CN" altLang="en-US" sz="1200" b="1" dirty="0"/>
              <a:t>、</a:t>
            </a:r>
            <a:r>
              <a:rPr lang="en-US" altLang="zh-CN" sz="1200" b="1" dirty="0"/>
              <a:t>Trap</a:t>
            </a:r>
            <a:r>
              <a:rPr lang="zh-CN" altLang="en-US" sz="1200" b="1" dirty="0"/>
              <a:t>）</a:t>
            </a:r>
            <a:endParaRPr lang="en-US" altLang="zh-CN" sz="1200" b="1" dirty="0"/>
          </a:p>
          <a:p>
            <a:pPr lvl="3" eaLnBrk="1" hangingPunct="1">
              <a:buFont typeface="+mj-ea"/>
              <a:buAutoNum type="circleNumDbPlain"/>
            </a:pPr>
            <a:endParaRPr lang="en-US" altLang="zh-CN" sz="1200" b="1" dirty="0"/>
          </a:p>
          <a:p>
            <a:pPr lvl="3" eaLnBrk="1" hangingPunct="1">
              <a:buFont typeface="+mj-ea"/>
              <a:buAutoNum type="circleNumDbPlain"/>
            </a:pPr>
            <a:r>
              <a:rPr lang="en-US" altLang="zh-CN" sz="1200" b="1" dirty="0"/>
              <a:t>DMA</a:t>
            </a:r>
            <a:r>
              <a:rPr lang="zh-CN" altLang="en-US" sz="1200" b="1" dirty="0"/>
              <a:t>中断 </a:t>
            </a:r>
            <a:r>
              <a:rPr lang="en-US" altLang="zh-CN" sz="1200" b="1" dirty="0"/>
              <a:t>&gt; I/O</a:t>
            </a:r>
            <a:r>
              <a:rPr lang="zh-CN" altLang="en-US" sz="1200" b="1" dirty="0"/>
              <a:t>中断</a:t>
            </a:r>
            <a:endParaRPr lang="en-US" altLang="zh-CN" sz="1200" b="1" dirty="0"/>
          </a:p>
          <a:p>
            <a:pPr lvl="3" eaLnBrk="1" hangingPunct="1">
              <a:buFont typeface="+mj-ea"/>
              <a:buAutoNum type="circleNumDbPlain"/>
            </a:pPr>
            <a:endParaRPr lang="en-US" altLang="zh-CN" sz="1200" b="1" dirty="0"/>
          </a:p>
          <a:p>
            <a:pPr lvl="3" eaLnBrk="1" hangingPunct="1">
              <a:buFont typeface="+mj-ea"/>
              <a:buAutoNum type="circleNumDbPlain"/>
            </a:pPr>
            <a:r>
              <a:rPr lang="en-US" altLang="zh-CN" sz="1200" b="1" dirty="0"/>
              <a:t>I/O</a:t>
            </a:r>
            <a:r>
              <a:rPr lang="zh-CN" altLang="en-US" sz="1200" b="1" dirty="0"/>
              <a:t>中断中：高速设备 </a:t>
            </a:r>
            <a:r>
              <a:rPr lang="en-US" altLang="zh-CN" sz="1200" b="1" dirty="0"/>
              <a:t>&gt; </a:t>
            </a:r>
            <a:r>
              <a:rPr lang="zh-CN" altLang="en-US" sz="1200" b="1" dirty="0"/>
              <a:t>低速设备，输入设备 </a:t>
            </a:r>
            <a:r>
              <a:rPr lang="en-US" altLang="zh-CN" sz="1200" b="1" dirty="0"/>
              <a:t>&gt; </a:t>
            </a:r>
            <a:r>
              <a:rPr lang="zh-CN" altLang="en-US" sz="1200" b="1" dirty="0"/>
              <a:t>输出设备，实时控制 </a:t>
            </a:r>
            <a:r>
              <a:rPr lang="en-US" altLang="zh-CN" sz="1200" b="1" dirty="0"/>
              <a:t>&gt; </a:t>
            </a:r>
            <a:r>
              <a:rPr lang="zh-CN" altLang="en-US" sz="1200" b="1" dirty="0"/>
              <a:t>普通设备</a:t>
            </a:r>
            <a:endParaRPr lang="en-US" altLang="zh-CN" sz="1200" b="1" dirty="0"/>
          </a:p>
          <a:p>
            <a:pPr lvl="2" eaLnBrk="1" hangingPunct="1"/>
            <a:endParaRPr lang="en-US" altLang="zh-CN" sz="1600" b="1" dirty="0"/>
          </a:p>
          <a:p>
            <a:pPr lvl="2" eaLnBrk="1" hangingPunct="1"/>
            <a:r>
              <a:rPr lang="zh-CN" altLang="en-US" sz="1600" b="1" dirty="0">
                <a:solidFill>
                  <a:srgbClr val="FF0000"/>
                </a:solidFill>
              </a:rPr>
              <a:t>处理优先级</a:t>
            </a:r>
            <a:r>
              <a:rPr lang="zh-CN" altLang="en-US" sz="1600" b="1" dirty="0"/>
              <a:t>是指中断嵌套的实际优先级处理次序，通常可以利用</a:t>
            </a:r>
            <a:r>
              <a:rPr lang="zh-CN" altLang="en-US" sz="1600" b="1" dirty="0">
                <a:solidFill>
                  <a:srgbClr val="FF0000"/>
                </a:solidFill>
              </a:rPr>
              <a:t>中断屏蔽技术</a:t>
            </a:r>
            <a:r>
              <a:rPr lang="zh-CN" altLang="en-US" sz="1600" b="1" dirty="0"/>
              <a:t>动态调整，从而使低优先级的中断也可以中断高优先级的中断服务程序，使中断处理更加灵活。</a:t>
            </a:r>
            <a:endParaRPr lang="en-US" altLang="zh-CN" sz="1600" b="1" dirty="0"/>
          </a:p>
          <a:p>
            <a:pPr lvl="2" eaLnBrk="1" hangingPunct="1"/>
            <a:endParaRPr lang="en-US" altLang="zh-CN" sz="1600" b="1" dirty="0"/>
          </a:p>
          <a:p>
            <a:pPr lvl="2" eaLnBrk="1" hangingPunct="1"/>
            <a:r>
              <a:rPr lang="zh-CN" altLang="en-US" sz="1600" b="1" dirty="0"/>
              <a:t>如果不使用中断屏蔽技术，处理优先级与响应优先级相同。</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spTree>
    <p:extLst>
      <p:ext uri="{BB962C8B-B14F-4D97-AF65-F5344CB8AC3E}">
        <p14:creationId xmlns:p14="http://schemas.microsoft.com/office/powerpoint/2010/main" val="1209816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eaLnBrk="1" hangingPunct="1"/>
            <a:r>
              <a:rPr lang="zh-CN" altLang="en-US" sz="1600" b="1" dirty="0">
                <a:solidFill>
                  <a:srgbClr val="FF0000"/>
                </a:solidFill>
              </a:rPr>
              <a:t>中断屏蔽技术</a:t>
            </a:r>
            <a:r>
              <a:rPr lang="zh-CN" altLang="en-US" sz="1600" b="1" dirty="0"/>
              <a:t>：在中断控制器中设置</a:t>
            </a:r>
            <a:r>
              <a:rPr lang="zh-CN" altLang="en-US" sz="1600" b="1" dirty="0">
                <a:solidFill>
                  <a:srgbClr val="FF0000"/>
                </a:solidFill>
              </a:rPr>
              <a:t>中断屏蔽寄存器</a:t>
            </a:r>
            <a:r>
              <a:rPr lang="zh-CN" altLang="en-US" sz="1600" b="1" dirty="0"/>
              <a:t>（</a:t>
            </a:r>
            <a:r>
              <a:rPr lang="en-US" altLang="zh-CN" sz="1600" b="1" dirty="0"/>
              <a:t>Interrupt Mask Register</a:t>
            </a:r>
            <a:r>
              <a:rPr lang="zh-CN" altLang="en-US" sz="1600" b="1" dirty="0"/>
              <a:t>，</a:t>
            </a:r>
            <a:r>
              <a:rPr lang="en-US" altLang="zh-CN" sz="1600" b="1" dirty="0"/>
              <a:t>IMR</a:t>
            </a:r>
            <a:r>
              <a:rPr lang="zh-CN" altLang="en-US" sz="1600" b="1" dirty="0"/>
              <a:t>），</a:t>
            </a:r>
            <a:r>
              <a:rPr lang="en-US" altLang="zh-CN" sz="1600" b="1" dirty="0"/>
              <a:t>IMR</a:t>
            </a:r>
            <a:r>
              <a:rPr lang="zh-CN" altLang="en-US" sz="1600" b="1" dirty="0"/>
              <a:t>的值称为</a:t>
            </a:r>
            <a:r>
              <a:rPr lang="zh-CN" altLang="en-US" sz="1600" b="1" dirty="0">
                <a:solidFill>
                  <a:srgbClr val="FF0000"/>
                </a:solidFill>
              </a:rPr>
              <a:t>中断屏蔽字</a:t>
            </a:r>
            <a:r>
              <a:rPr lang="zh-CN" altLang="en-US" sz="1600" b="1" dirty="0"/>
              <a:t>，为“</a:t>
            </a:r>
            <a:r>
              <a:rPr lang="en-US" altLang="zh-CN" sz="1600" b="1" dirty="0"/>
              <a:t>1</a:t>
            </a:r>
            <a:r>
              <a:rPr lang="zh-CN" altLang="en-US" sz="1600" b="1" dirty="0"/>
              <a:t>”时表示屏蔽，为“</a:t>
            </a:r>
            <a:r>
              <a:rPr lang="en-US" altLang="zh-CN" sz="1600" b="1" dirty="0"/>
              <a:t>0</a:t>
            </a:r>
            <a:r>
              <a:rPr lang="zh-CN" altLang="en-US" sz="1600" b="1" dirty="0"/>
              <a:t>”时表示允许（不屏蔽）。</a:t>
            </a:r>
            <a:endParaRPr lang="en-US" altLang="zh-CN" sz="1600" b="1" dirty="0"/>
          </a:p>
          <a:p>
            <a:pPr eaLnBrk="1" hangingPunct="1"/>
            <a:endParaRPr lang="en-US" altLang="zh-CN" sz="1600" b="1" dirty="0"/>
          </a:p>
          <a:p>
            <a:pPr eaLnBrk="1" hangingPunct="1"/>
            <a:r>
              <a:rPr lang="zh-CN" altLang="en-US" sz="1600" b="1" dirty="0"/>
              <a:t>中断屏蔽字（图</a:t>
            </a:r>
            <a:r>
              <a:rPr lang="en-US" altLang="zh-CN" sz="1600" b="1" dirty="0"/>
              <a:t>9.12</a:t>
            </a:r>
            <a:r>
              <a:rPr lang="zh-CN" altLang="en-US" sz="1600" b="1" dirty="0"/>
              <a:t>）：</a:t>
            </a:r>
            <a:r>
              <a:rPr lang="en-US" altLang="zh-CN" sz="1600" b="1" dirty="0"/>
              <a:t>8</a:t>
            </a:r>
            <a:r>
              <a:rPr lang="zh-CN" altLang="en-US" sz="1600" b="1" dirty="0"/>
              <a:t>个设备，其中</a:t>
            </a:r>
            <a:r>
              <a:rPr lang="en-US" altLang="zh-CN" sz="1600" b="1" dirty="0"/>
              <a:t>4</a:t>
            </a:r>
            <a:r>
              <a:rPr lang="zh-CN" altLang="en-US" sz="1600" b="1" dirty="0"/>
              <a:t>个被屏蔽（</a:t>
            </a:r>
            <a:r>
              <a:rPr lang="en-US" altLang="zh-CN" sz="1600" b="1" dirty="0"/>
              <a:t>A</a:t>
            </a:r>
            <a:r>
              <a:rPr lang="zh-CN" altLang="en-US" sz="1600" b="1" dirty="0"/>
              <a:t>、</a:t>
            </a:r>
            <a:r>
              <a:rPr lang="en-US" altLang="zh-CN" sz="1600" b="1" dirty="0"/>
              <a:t>C</a:t>
            </a:r>
            <a:r>
              <a:rPr lang="zh-CN" altLang="en-US" sz="1600" b="1" dirty="0"/>
              <a:t>、</a:t>
            </a:r>
            <a:r>
              <a:rPr lang="en-US" altLang="zh-CN" sz="1600" b="1" dirty="0"/>
              <a:t>D</a:t>
            </a:r>
            <a:r>
              <a:rPr lang="zh-CN" altLang="en-US" sz="1600" b="1" dirty="0"/>
              <a:t>、</a:t>
            </a:r>
            <a:r>
              <a:rPr lang="en-US" altLang="zh-CN" sz="1600" b="1" dirty="0"/>
              <a:t>G</a:t>
            </a:r>
            <a:r>
              <a:rPr lang="zh-CN" altLang="en-US" sz="1600" b="1" dirty="0"/>
              <a:t>）。</a:t>
            </a:r>
            <a:endParaRPr lang="en-US" altLang="zh-CN" sz="1600" b="1" dirty="0"/>
          </a:p>
          <a:p>
            <a:pPr eaLnBrk="1" hangingPunct="1"/>
            <a:endParaRPr lang="en-US" altLang="zh-CN" sz="1600" b="1" dirty="0"/>
          </a:p>
          <a:p>
            <a:pPr eaLnBrk="1" hangingPunct="1"/>
            <a:r>
              <a:rPr lang="zh-CN" altLang="en-US" sz="1600" b="1" dirty="0"/>
              <a:t>中断屏蔽技术原理（图</a:t>
            </a:r>
            <a:r>
              <a:rPr lang="en-US" altLang="zh-CN" sz="1600" b="1" dirty="0"/>
              <a:t>9.13</a:t>
            </a:r>
            <a:r>
              <a:rPr lang="zh-CN" altLang="en-US" sz="1600" b="1" dirty="0"/>
              <a:t>）：</a:t>
            </a:r>
            <a:endParaRPr lang="en-US" altLang="zh-CN" sz="1600" b="1" dirty="0"/>
          </a:p>
          <a:p>
            <a:pPr lvl="1" eaLnBrk="1" hangingPunct="1"/>
            <a:r>
              <a:rPr lang="zh-CN" altLang="en-US" sz="1400" b="1" dirty="0"/>
              <a:t>假设</a:t>
            </a:r>
            <a:r>
              <a:rPr lang="en-US" altLang="zh-CN" sz="1400" b="1" dirty="0"/>
              <a:t>4</a:t>
            </a:r>
            <a:r>
              <a:rPr lang="zh-CN" altLang="en-US" sz="1400" b="1" dirty="0"/>
              <a:t>个设备的中断优先级是：</a:t>
            </a:r>
            <a:r>
              <a:rPr lang="en-US" altLang="zh-CN" sz="1400" b="1" dirty="0"/>
              <a:t>IR0</a:t>
            </a:r>
            <a:r>
              <a:rPr lang="zh-CN" altLang="en-US" sz="1400" b="1" dirty="0"/>
              <a:t>最高、</a:t>
            </a:r>
            <a:r>
              <a:rPr lang="en-US" altLang="zh-CN" sz="1400" b="1" dirty="0"/>
              <a:t>IR3</a:t>
            </a:r>
            <a:r>
              <a:rPr lang="zh-CN" altLang="en-US" sz="1400" b="1" dirty="0"/>
              <a:t>最低。</a:t>
            </a:r>
            <a:endParaRPr lang="en-US" altLang="zh-CN" sz="1400" b="1" dirty="0"/>
          </a:p>
          <a:p>
            <a:pPr lvl="1" eaLnBrk="1" hangingPunct="1"/>
            <a:endParaRPr lang="en-US" altLang="zh-CN" sz="1400" b="1" dirty="0"/>
          </a:p>
          <a:p>
            <a:pPr lvl="1" eaLnBrk="1" hangingPunct="1"/>
            <a:r>
              <a:rPr lang="zh-CN" altLang="en-US" sz="1400" b="1" dirty="0"/>
              <a:t>如果没有中断屏蔽技术，</a:t>
            </a:r>
            <a:r>
              <a:rPr lang="en-US" altLang="zh-CN" sz="1400" b="1" dirty="0"/>
              <a:t>3</a:t>
            </a:r>
            <a:r>
              <a:rPr lang="zh-CN" altLang="en-US" sz="1400" b="1" dirty="0"/>
              <a:t>个设备（</a:t>
            </a:r>
            <a:r>
              <a:rPr lang="en-US" altLang="zh-CN" sz="1400" b="1" dirty="0"/>
              <a:t>IR1</a:t>
            </a:r>
            <a:r>
              <a:rPr lang="zh-CN" altLang="en-US" sz="1400" b="1" dirty="0"/>
              <a:t>、</a:t>
            </a:r>
            <a:r>
              <a:rPr lang="en-US" altLang="zh-CN" sz="1400" b="1" dirty="0"/>
              <a:t>IR2</a:t>
            </a:r>
            <a:r>
              <a:rPr lang="zh-CN" altLang="en-US" sz="1400" b="1" dirty="0"/>
              <a:t>、</a:t>
            </a:r>
            <a:r>
              <a:rPr lang="en-US" altLang="zh-CN" sz="1400" b="1" dirty="0"/>
              <a:t>IR3</a:t>
            </a:r>
            <a:r>
              <a:rPr lang="zh-CN" altLang="en-US" sz="1400" b="1" dirty="0"/>
              <a:t>）同时发出中断请求，将先处理</a:t>
            </a:r>
            <a:r>
              <a:rPr lang="en-US" altLang="zh-CN" sz="1400" b="1" dirty="0"/>
              <a:t>IR1</a:t>
            </a:r>
            <a:r>
              <a:rPr lang="zh-CN" altLang="en-US" sz="1400" b="1" dirty="0"/>
              <a:t>的中断请求。</a:t>
            </a:r>
            <a:endParaRPr lang="en-US" altLang="zh-CN" sz="1400" b="1" dirty="0"/>
          </a:p>
          <a:p>
            <a:pPr lvl="1" eaLnBrk="1" hangingPunct="1"/>
            <a:endParaRPr lang="en-US" altLang="zh-CN" sz="1400" b="1" dirty="0"/>
          </a:p>
          <a:p>
            <a:pPr lvl="1" eaLnBrk="1" hangingPunct="1"/>
            <a:r>
              <a:rPr lang="zh-CN" altLang="en-US" sz="1400" b="1" dirty="0"/>
              <a:t>如果采用中断屏蔽技术，中断屏蔽寄存器</a:t>
            </a:r>
            <a:r>
              <a:rPr lang="en-US" altLang="zh-CN" sz="1400" b="1" dirty="0"/>
              <a:t>IMR</a:t>
            </a:r>
            <a:r>
              <a:rPr lang="zh-CN" altLang="en-US" sz="1400" b="1" dirty="0"/>
              <a:t>设置为“</a:t>
            </a:r>
            <a:r>
              <a:rPr lang="en-US" altLang="zh-CN" sz="1400" b="1" dirty="0"/>
              <a:t>0 1 0 0</a:t>
            </a:r>
            <a:r>
              <a:rPr lang="zh-CN" altLang="en-US" sz="1400" b="1" dirty="0"/>
              <a:t>”，即屏蔽</a:t>
            </a:r>
            <a:r>
              <a:rPr lang="en-US" altLang="zh-CN" sz="1400" b="1" dirty="0"/>
              <a:t>IR1</a:t>
            </a:r>
            <a:r>
              <a:rPr lang="zh-CN" altLang="en-US" sz="1400" b="1" dirty="0"/>
              <a:t>；</a:t>
            </a:r>
            <a:r>
              <a:rPr lang="en-US" altLang="zh-CN" sz="1400" b="1" dirty="0"/>
              <a:t>3</a:t>
            </a:r>
            <a:r>
              <a:rPr lang="zh-CN" altLang="en-US" sz="1400" b="1" dirty="0"/>
              <a:t>个设备（</a:t>
            </a:r>
            <a:r>
              <a:rPr lang="en-US" altLang="zh-CN" sz="1400" b="1" dirty="0"/>
              <a:t>IR1</a:t>
            </a:r>
            <a:r>
              <a:rPr lang="zh-CN" altLang="en-US" sz="1400" b="1" dirty="0"/>
              <a:t>、</a:t>
            </a:r>
            <a:r>
              <a:rPr lang="en-US" altLang="zh-CN" sz="1400" b="1" dirty="0"/>
              <a:t>IR2</a:t>
            </a:r>
            <a:r>
              <a:rPr lang="zh-CN" altLang="en-US" sz="1400" b="1" dirty="0"/>
              <a:t>、</a:t>
            </a:r>
            <a:r>
              <a:rPr lang="en-US" altLang="zh-CN" sz="1400" b="1" dirty="0"/>
              <a:t>IR3</a:t>
            </a:r>
            <a:r>
              <a:rPr lang="zh-CN" altLang="en-US" sz="1400" b="1" dirty="0"/>
              <a:t>）同时发出中断请求，将先处理</a:t>
            </a:r>
            <a:r>
              <a:rPr lang="en-US" altLang="zh-CN" sz="1400" b="1" dirty="0"/>
              <a:t>IR2</a:t>
            </a:r>
            <a:r>
              <a:rPr lang="zh-CN" altLang="en-US" sz="1400" b="1" dirty="0"/>
              <a:t>的中断请求。</a:t>
            </a:r>
            <a:endParaRPr lang="en-US" altLang="zh-CN" sz="1400" b="1" dirty="0"/>
          </a:p>
          <a:p>
            <a:pPr lvl="2" eaLnBrk="1" hangingPunct="1"/>
            <a:endParaRPr lang="en-US" altLang="zh-CN" sz="1600" b="1" dirty="0"/>
          </a:p>
        </p:txBody>
      </p:sp>
      <p:grpSp>
        <p:nvGrpSpPr>
          <p:cNvPr id="10" name="组合 9">
            <a:extLst>
              <a:ext uri="{FF2B5EF4-FFF2-40B4-BE49-F238E27FC236}">
                <a16:creationId xmlns:a16="http://schemas.microsoft.com/office/drawing/2014/main" id="{23CFA3BE-42E5-05E5-AFC8-4786860FE504}"/>
              </a:ext>
            </a:extLst>
          </p:cNvPr>
          <p:cNvGrpSpPr/>
          <p:nvPr/>
        </p:nvGrpSpPr>
        <p:grpSpPr>
          <a:xfrm>
            <a:off x="490252" y="4592195"/>
            <a:ext cx="3923928" cy="1813526"/>
            <a:chOff x="490252" y="4514653"/>
            <a:chExt cx="3923928" cy="1813526"/>
          </a:xfrm>
        </p:grpSpPr>
        <p:pic>
          <p:nvPicPr>
            <p:cNvPr id="3" name="图片 2">
              <a:extLst>
                <a:ext uri="{FF2B5EF4-FFF2-40B4-BE49-F238E27FC236}">
                  <a16:creationId xmlns:a16="http://schemas.microsoft.com/office/drawing/2014/main" id="{E4190690-E076-8E27-14B9-ED505DA9103F}"/>
                </a:ext>
              </a:extLst>
            </p:cNvPr>
            <p:cNvPicPr>
              <a:picLocks noChangeAspect="1"/>
            </p:cNvPicPr>
            <p:nvPr/>
          </p:nvPicPr>
          <p:blipFill>
            <a:blip r:embed="rId2"/>
            <a:stretch>
              <a:fillRect/>
            </a:stretch>
          </p:blipFill>
          <p:spPr>
            <a:xfrm>
              <a:off x="490252" y="4514653"/>
              <a:ext cx="3923928" cy="1301755"/>
            </a:xfrm>
            <a:prstGeom prst="rect">
              <a:avLst/>
            </a:prstGeom>
          </p:spPr>
        </p:pic>
        <p:sp>
          <p:nvSpPr>
            <p:cNvPr id="7" name="文本框 6">
              <a:extLst>
                <a:ext uri="{FF2B5EF4-FFF2-40B4-BE49-F238E27FC236}">
                  <a16:creationId xmlns:a16="http://schemas.microsoft.com/office/drawing/2014/main" id="{0A8B925C-1A5E-2493-8AE1-7F89D487889F}"/>
                </a:ext>
              </a:extLst>
            </p:cNvPr>
            <p:cNvSpPr txBox="1"/>
            <p:nvPr/>
          </p:nvSpPr>
          <p:spPr>
            <a:xfrm>
              <a:off x="1619672" y="6051180"/>
              <a:ext cx="1526380" cy="276999"/>
            </a:xfrm>
            <a:prstGeom prst="rect">
              <a:avLst/>
            </a:prstGeom>
            <a:noFill/>
          </p:spPr>
          <p:txBody>
            <a:bodyPr wrap="none" rtlCol="0">
              <a:spAutoFit/>
            </a:bodyPr>
            <a:lstStyle/>
            <a:p>
              <a:r>
                <a:rPr lang="zh-CN" altLang="en-US" sz="1200" b="1" dirty="0"/>
                <a:t>图</a:t>
              </a:r>
              <a:r>
                <a:rPr lang="en-US" altLang="zh-CN" sz="1200" b="1" dirty="0"/>
                <a:t>9.12    </a:t>
              </a:r>
              <a:r>
                <a:rPr lang="zh-CN" altLang="en-US" sz="1200" b="1" dirty="0"/>
                <a:t>中断屏蔽字</a:t>
              </a:r>
            </a:p>
          </p:txBody>
        </p:sp>
      </p:grpSp>
      <p:grpSp>
        <p:nvGrpSpPr>
          <p:cNvPr id="9" name="组合 8">
            <a:extLst>
              <a:ext uri="{FF2B5EF4-FFF2-40B4-BE49-F238E27FC236}">
                <a16:creationId xmlns:a16="http://schemas.microsoft.com/office/drawing/2014/main" id="{B7A3CDAE-D41E-59F1-C4D7-072275E55A4A}"/>
              </a:ext>
            </a:extLst>
          </p:cNvPr>
          <p:cNvGrpSpPr/>
          <p:nvPr/>
        </p:nvGrpSpPr>
        <p:grpSpPr>
          <a:xfrm>
            <a:off x="5183021" y="4376171"/>
            <a:ext cx="3551082" cy="2293189"/>
            <a:chOff x="5183021" y="4298629"/>
            <a:chExt cx="3551082" cy="2293189"/>
          </a:xfrm>
        </p:grpSpPr>
        <p:pic>
          <p:nvPicPr>
            <p:cNvPr id="6" name="图片 5">
              <a:extLst>
                <a:ext uri="{FF2B5EF4-FFF2-40B4-BE49-F238E27FC236}">
                  <a16:creationId xmlns:a16="http://schemas.microsoft.com/office/drawing/2014/main" id="{057F2484-AAA1-A267-3489-DF591A04B901}"/>
                </a:ext>
              </a:extLst>
            </p:cNvPr>
            <p:cNvPicPr>
              <a:picLocks noChangeAspect="1"/>
            </p:cNvPicPr>
            <p:nvPr/>
          </p:nvPicPr>
          <p:blipFill>
            <a:blip r:embed="rId3"/>
            <a:stretch>
              <a:fillRect/>
            </a:stretch>
          </p:blipFill>
          <p:spPr>
            <a:xfrm>
              <a:off x="5183021" y="4298629"/>
              <a:ext cx="3551082" cy="1866675"/>
            </a:xfrm>
            <a:prstGeom prst="rect">
              <a:avLst/>
            </a:prstGeom>
          </p:spPr>
        </p:pic>
        <p:sp>
          <p:nvSpPr>
            <p:cNvPr id="8" name="文本框 7">
              <a:extLst>
                <a:ext uri="{FF2B5EF4-FFF2-40B4-BE49-F238E27FC236}">
                  <a16:creationId xmlns:a16="http://schemas.microsoft.com/office/drawing/2014/main" id="{96DB2D3F-3425-5954-F6D8-DE11B5031B2F}"/>
                </a:ext>
              </a:extLst>
            </p:cNvPr>
            <p:cNvSpPr txBox="1"/>
            <p:nvPr/>
          </p:nvSpPr>
          <p:spPr>
            <a:xfrm>
              <a:off x="6084168" y="6314819"/>
              <a:ext cx="1988045" cy="276999"/>
            </a:xfrm>
            <a:prstGeom prst="rect">
              <a:avLst/>
            </a:prstGeom>
            <a:noFill/>
          </p:spPr>
          <p:txBody>
            <a:bodyPr wrap="none" rtlCol="0">
              <a:spAutoFit/>
            </a:bodyPr>
            <a:lstStyle/>
            <a:p>
              <a:r>
                <a:rPr lang="zh-CN" altLang="en-US" sz="1200" b="1" dirty="0"/>
                <a:t>图</a:t>
              </a:r>
              <a:r>
                <a:rPr lang="en-US" altLang="zh-CN" sz="1200" b="1" dirty="0"/>
                <a:t>9.13    </a:t>
              </a:r>
              <a:r>
                <a:rPr lang="zh-CN" altLang="en-US" sz="1200" b="1" dirty="0"/>
                <a:t>中断屏蔽技术原理</a:t>
              </a:r>
            </a:p>
          </p:txBody>
        </p:sp>
      </p:grpSp>
    </p:spTree>
    <p:extLst>
      <p:ext uri="{BB962C8B-B14F-4D97-AF65-F5344CB8AC3E}">
        <p14:creationId xmlns:p14="http://schemas.microsoft.com/office/powerpoint/2010/main" val="2760204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9.3</a:t>
            </a:r>
            <a:r>
              <a:rPr lang="zh-CN" altLang="en-US" sz="1400" b="1" dirty="0"/>
              <a:t>：某计算机系统有</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三个外部中断源，中断优先级排队电路中的响应优先级次序为：</a:t>
            </a:r>
            <a:r>
              <a:rPr lang="en-US" altLang="zh-CN" sz="1400" b="1" dirty="0"/>
              <a:t>A &gt; B &gt; C</a:t>
            </a:r>
            <a:r>
              <a:rPr lang="zh-CN" altLang="en-US" sz="1400" b="1" dirty="0"/>
              <a:t>，支持多重嵌套中断。假设</a:t>
            </a:r>
            <a:r>
              <a:rPr lang="en-US" altLang="zh-CN" sz="1400" b="1" dirty="0"/>
              <a:t>CPU</a:t>
            </a:r>
            <a:r>
              <a:rPr lang="zh-CN" altLang="en-US" sz="1400" b="1" dirty="0"/>
              <a:t>在执行主程序时</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三个设备的中断请求在同一时刻产生，请分别给出表</a:t>
            </a:r>
            <a:r>
              <a:rPr lang="en-US" altLang="zh-CN" sz="1400" b="1" dirty="0"/>
              <a:t>9.3</a:t>
            </a:r>
            <a:r>
              <a:rPr lang="zh-CN" altLang="en-US" sz="1400" b="1" dirty="0"/>
              <a:t>所示的左右两种屏蔽字的情况下，</a:t>
            </a:r>
            <a:r>
              <a:rPr lang="en-US" altLang="zh-CN" sz="1400" b="1" dirty="0"/>
              <a:t>CPU</a:t>
            </a:r>
            <a:r>
              <a:rPr lang="zh-CN" altLang="en-US" sz="1400" b="1" dirty="0"/>
              <a:t>运行的轨迹图。</a:t>
            </a:r>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r>
              <a:rPr lang="zh-CN" altLang="en-US" sz="1400" b="1" dirty="0"/>
              <a:t>解：</a:t>
            </a:r>
            <a:endParaRPr lang="en-US" altLang="zh-CN" sz="1400" b="1" dirty="0"/>
          </a:p>
          <a:p>
            <a:r>
              <a:rPr lang="zh-CN" altLang="en-US" sz="1400" b="1" dirty="0"/>
              <a:t>（</a:t>
            </a:r>
            <a:r>
              <a:rPr lang="en-US" altLang="zh-CN" sz="1400" b="1" dirty="0"/>
              <a:t>1</a:t>
            </a:r>
            <a:r>
              <a:rPr lang="zh-CN" altLang="en-US" sz="1400" b="1" dirty="0"/>
              <a:t>）表</a:t>
            </a:r>
            <a:r>
              <a:rPr lang="en-US" altLang="zh-CN" sz="1400" b="1" dirty="0"/>
              <a:t>9.3</a:t>
            </a:r>
            <a:r>
              <a:rPr lang="zh-CN" altLang="en-US" sz="1400" b="1" dirty="0"/>
              <a:t>左边的屏蔽字（原始屏蔽字）：其处理优先级与响应优先级相同，即：</a:t>
            </a:r>
            <a:r>
              <a:rPr lang="en-US" altLang="zh-CN" sz="1400" b="1" dirty="0">
                <a:solidFill>
                  <a:srgbClr val="FF0000"/>
                </a:solidFill>
              </a:rPr>
              <a:t>A &gt; B &gt; C</a:t>
            </a:r>
            <a:r>
              <a:rPr lang="zh-CN" altLang="en-US" sz="1400" b="1" dirty="0"/>
              <a:t>；相当于没有屏蔽；其</a:t>
            </a:r>
            <a:r>
              <a:rPr lang="en-US" altLang="zh-CN" sz="1400" b="1" dirty="0"/>
              <a:t>CPU</a:t>
            </a:r>
            <a:r>
              <a:rPr lang="zh-CN" altLang="en-US" sz="1400" b="1" dirty="0"/>
              <a:t>运行轨迹如图</a:t>
            </a:r>
            <a:r>
              <a:rPr lang="en-US" altLang="zh-CN" sz="1400" b="1" dirty="0"/>
              <a:t>9.14a</a:t>
            </a:r>
            <a:r>
              <a:rPr lang="zh-CN" altLang="en-US" sz="1400" b="1" dirty="0"/>
              <a:t>所示。</a:t>
            </a:r>
            <a:endParaRPr lang="en-US" altLang="zh-CN" sz="1400" b="1" dirty="0"/>
          </a:p>
          <a:p>
            <a:endParaRPr lang="en-US" altLang="zh-CN" sz="1400" b="1" dirty="0"/>
          </a:p>
          <a:p>
            <a:r>
              <a:rPr lang="zh-CN" altLang="en-US" sz="1400" b="1" dirty="0"/>
              <a:t>图中的两个箭头表示：</a:t>
            </a:r>
            <a:r>
              <a:rPr lang="en-US" altLang="zh-CN" sz="1400" b="1" dirty="0"/>
              <a:t>CPU</a:t>
            </a:r>
            <a:r>
              <a:rPr lang="zh-CN" altLang="en-US" sz="1400" b="1" dirty="0"/>
              <a:t>执行完中断服务程序后，返回到主程序执行完一条指令后，才能转去执行另一个中断服务程序。</a:t>
            </a:r>
          </a:p>
          <a:p>
            <a:endParaRPr lang="en-US" altLang="zh-CN" sz="1400" b="1" dirty="0"/>
          </a:p>
          <a:p>
            <a:endParaRPr lang="en-US" altLang="zh-CN" sz="1400" b="1" dirty="0"/>
          </a:p>
          <a:p>
            <a:endParaRPr lang="zh-CN" altLang="en-US" sz="1400" b="1" dirty="0"/>
          </a:p>
        </p:txBody>
      </p:sp>
      <p:graphicFrame>
        <p:nvGraphicFramePr>
          <p:cNvPr id="4" name="表格 4">
            <a:extLst>
              <a:ext uri="{FF2B5EF4-FFF2-40B4-BE49-F238E27FC236}">
                <a16:creationId xmlns:a16="http://schemas.microsoft.com/office/drawing/2014/main" id="{6E13E8FB-1CAE-EF27-294B-4B9D3AA1F021}"/>
              </a:ext>
            </a:extLst>
          </p:cNvPr>
          <p:cNvGraphicFramePr>
            <a:graphicFrameLocks noGrp="1"/>
          </p:cNvGraphicFramePr>
          <p:nvPr>
            <p:extLst>
              <p:ext uri="{D42A27DB-BD31-4B8C-83A1-F6EECF244321}">
                <p14:modId xmlns:p14="http://schemas.microsoft.com/office/powerpoint/2010/main" val="2046145665"/>
              </p:ext>
            </p:extLst>
          </p:nvPr>
        </p:nvGraphicFramePr>
        <p:xfrm>
          <a:off x="1523999" y="1268760"/>
          <a:ext cx="2471936" cy="1219200"/>
        </p:xfrm>
        <a:graphic>
          <a:graphicData uri="http://schemas.openxmlformats.org/drawingml/2006/table">
            <a:tbl>
              <a:tblPr firstRow="1" bandRow="1">
                <a:tableStyleId>{5C22544A-7EE6-4342-B048-85BDC9FD1C3A}</a:tableStyleId>
              </a:tblPr>
              <a:tblGrid>
                <a:gridCol w="617984">
                  <a:extLst>
                    <a:ext uri="{9D8B030D-6E8A-4147-A177-3AD203B41FA5}">
                      <a16:colId xmlns:a16="http://schemas.microsoft.com/office/drawing/2014/main" val="1206414134"/>
                    </a:ext>
                  </a:extLst>
                </a:gridCol>
                <a:gridCol w="617984">
                  <a:extLst>
                    <a:ext uri="{9D8B030D-6E8A-4147-A177-3AD203B41FA5}">
                      <a16:colId xmlns:a16="http://schemas.microsoft.com/office/drawing/2014/main" val="3709275138"/>
                    </a:ext>
                  </a:extLst>
                </a:gridCol>
                <a:gridCol w="617984">
                  <a:extLst>
                    <a:ext uri="{9D8B030D-6E8A-4147-A177-3AD203B41FA5}">
                      <a16:colId xmlns:a16="http://schemas.microsoft.com/office/drawing/2014/main" val="2840372308"/>
                    </a:ext>
                  </a:extLst>
                </a:gridCol>
                <a:gridCol w="617984">
                  <a:extLst>
                    <a:ext uri="{9D8B030D-6E8A-4147-A177-3AD203B41FA5}">
                      <a16:colId xmlns:a16="http://schemas.microsoft.com/office/drawing/2014/main" val="747365125"/>
                    </a:ext>
                  </a:extLst>
                </a:gridCol>
              </a:tblGrid>
              <a:tr h="209957">
                <a:tc rowSpan="2">
                  <a:txBody>
                    <a:bodyPr/>
                    <a:lstStyle/>
                    <a:p>
                      <a:r>
                        <a:rPr lang="zh-CN" altLang="en-US" sz="1000" b="1" dirty="0"/>
                        <a:t>设备名</a:t>
                      </a:r>
                    </a:p>
                  </a:txBody>
                  <a:tcPr anchor="ctr" anchorCtr="1"/>
                </a:tc>
                <a:tc gridSpan="3">
                  <a:txBody>
                    <a:bodyPr/>
                    <a:lstStyle/>
                    <a:p>
                      <a:r>
                        <a:rPr lang="zh-CN" altLang="en-US" sz="1000" b="1" dirty="0"/>
                        <a:t>原始屏蔽字</a:t>
                      </a:r>
                    </a:p>
                  </a:txBody>
                  <a:tcPr anchor="ctr" anchorCtr="1"/>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52133820"/>
                  </a:ext>
                </a:extLst>
              </a:tr>
              <a:tr h="209957">
                <a:tc vMerge="1">
                  <a:txBody>
                    <a:bodyPr/>
                    <a:lstStyle/>
                    <a:p>
                      <a:endParaRPr lang="zh-CN" altLang="en-US" dirty="0"/>
                    </a:p>
                  </a:txBody>
                  <a:tcPr/>
                </a:tc>
                <a:tc>
                  <a:txBody>
                    <a:bodyPr/>
                    <a:lstStyle/>
                    <a:p>
                      <a:r>
                        <a:rPr lang="en-US" altLang="zh-CN" sz="1000" b="1" dirty="0"/>
                        <a:t>A</a:t>
                      </a:r>
                      <a:endParaRPr lang="zh-CN" altLang="en-US" sz="1000" b="1" dirty="0"/>
                    </a:p>
                  </a:txBody>
                  <a:tcPr anchor="ctr" anchorCtr="1"/>
                </a:tc>
                <a:tc>
                  <a:txBody>
                    <a:bodyPr/>
                    <a:lstStyle/>
                    <a:p>
                      <a:r>
                        <a:rPr lang="en-US" altLang="zh-CN" sz="1000" b="1" dirty="0"/>
                        <a:t>B</a:t>
                      </a:r>
                      <a:endParaRPr lang="zh-CN" altLang="en-US" sz="1000" b="1" dirty="0"/>
                    </a:p>
                  </a:txBody>
                  <a:tcPr anchor="ctr" anchorCtr="1"/>
                </a:tc>
                <a:tc>
                  <a:txBody>
                    <a:bodyPr/>
                    <a:lstStyle/>
                    <a:p>
                      <a:r>
                        <a:rPr lang="en-US" altLang="zh-CN" sz="1000" b="1" dirty="0"/>
                        <a:t>C</a:t>
                      </a:r>
                      <a:endParaRPr lang="zh-CN" altLang="en-US" sz="1000" b="1" dirty="0"/>
                    </a:p>
                  </a:txBody>
                  <a:tcPr anchor="ctr" anchorCtr="1"/>
                </a:tc>
                <a:extLst>
                  <a:ext uri="{0D108BD9-81ED-4DB2-BD59-A6C34878D82A}">
                    <a16:rowId xmlns:a16="http://schemas.microsoft.com/office/drawing/2014/main" val="2140523231"/>
                  </a:ext>
                </a:extLst>
              </a:tr>
              <a:tr h="209957">
                <a:tc>
                  <a:txBody>
                    <a:bodyPr/>
                    <a:lstStyle/>
                    <a:p>
                      <a:r>
                        <a:rPr lang="en-US" altLang="zh-CN" sz="1000" b="1" dirty="0"/>
                        <a:t>A</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334078814"/>
                  </a:ext>
                </a:extLst>
              </a:tr>
              <a:tr h="209957">
                <a:tc>
                  <a:txBody>
                    <a:bodyPr/>
                    <a:lstStyle/>
                    <a:p>
                      <a:r>
                        <a:rPr lang="en-US" altLang="zh-CN" sz="1000" b="1" dirty="0"/>
                        <a:t>B</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2405017089"/>
                  </a:ext>
                </a:extLst>
              </a:tr>
              <a:tr h="209957">
                <a:tc>
                  <a:txBody>
                    <a:bodyPr/>
                    <a:lstStyle/>
                    <a:p>
                      <a:r>
                        <a:rPr lang="en-US" altLang="zh-CN" sz="1000" b="1" dirty="0"/>
                        <a:t>C</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036071032"/>
                  </a:ext>
                </a:extLst>
              </a:tr>
            </a:tbl>
          </a:graphicData>
        </a:graphic>
      </p:graphicFrame>
      <p:graphicFrame>
        <p:nvGraphicFramePr>
          <p:cNvPr id="5" name="表格 4">
            <a:extLst>
              <a:ext uri="{FF2B5EF4-FFF2-40B4-BE49-F238E27FC236}">
                <a16:creationId xmlns:a16="http://schemas.microsoft.com/office/drawing/2014/main" id="{9B512E32-D148-FE07-ED90-CCCBC198EE3C}"/>
              </a:ext>
            </a:extLst>
          </p:cNvPr>
          <p:cNvGraphicFramePr>
            <a:graphicFrameLocks noGrp="1"/>
          </p:cNvGraphicFramePr>
          <p:nvPr>
            <p:extLst>
              <p:ext uri="{D42A27DB-BD31-4B8C-83A1-F6EECF244321}">
                <p14:modId xmlns:p14="http://schemas.microsoft.com/office/powerpoint/2010/main" val="696672969"/>
              </p:ext>
            </p:extLst>
          </p:nvPr>
        </p:nvGraphicFramePr>
        <p:xfrm>
          <a:off x="4860032" y="1280554"/>
          <a:ext cx="2592288" cy="1219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06414134"/>
                    </a:ext>
                  </a:extLst>
                </a:gridCol>
                <a:gridCol w="648072">
                  <a:extLst>
                    <a:ext uri="{9D8B030D-6E8A-4147-A177-3AD203B41FA5}">
                      <a16:colId xmlns:a16="http://schemas.microsoft.com/office/drawing/2014/main" val="3709275138"/>
                    </a:ext>
                  </a:extLst>
                </a:gridCol>
                <a:gridCol w="648072">
                  <a:extLst>
                    <a:ext uri="{9D8B030D-6E8A-4147-A177-3AD203B41FA5}">
                      <a16:colId xmlns:a16="http://schemas.microsoft.com/office/drawing/2014/main" val="2840372308"/>
                    </a:ext>
                  </a:extLst>
                </a:gridCol>
                <a:gridCol w="648072">
                  <a:extLst>
                    <a:ext uri="{9D8B030D-6E8A-4147-A177-3AD203B41FA5}">
                      <a16:colId xmlns:a16="http://schemas.microsoft.com/office/drawing/2014/main" val="747365125"/>
                    </a:ext>
                  </a:extLst>
                </a:gridCol>
              </a:tblGrid>
              <a:tr h="182746">
                <a:tc rowSpan="2">
                  <a:txBody>
                    <a:bodyPr/>
                    <a:lstStyle/>
                    <a:p>
                      <a:r>
                        <a:rPr lang="zh-CN" altLang="en-US" sz="1000" b="1" dirty="0"/>
                        <a:t>设备名</a:t>
                      </a:r>
                    </a:p>
                  </a:txBody>
                  <a:tcPr anchor="ctr" anchorCtr="1"/>
                </a:tc>
                <a:tc gridSpan="3">
                  <a:txBody>
                    <a:bodyPr/>
                    <a:lstStyle/>
                    <a:p>
                      <a:r>
                        <a:rPr lang="zh-CN" altLang="en-US" sz="1000" b="1" dirty="0"/>
                        <a:t>修改后的屏蔽字</a:t>
                      </a:r>
                    </a:p>
                  </a:txBody>
                  <a:tcPr anchor="ctr" anchorCtr="1"/>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52133820"/>
                  </a:ext>
                </a:extLst>
              </a:tr>
              <a:tr h="231814">
                <a:tc vMerge="1">
                  <a:txBody>
                    <a:bodyPr/>
                    <a:lstStyle/>
                    <a:p>
                      <a:endParaRPr lang="zh-CN" altLang="en-US" dirty="0"/>
                    </a:p>
                  </a:txBody>
                  <a:tcPr/>
                </a:tc>
                <a:tc>
                  <a:txBody>
                    <a:bodyPr/>
                    <a:lstStyle/>
                    <a:p>
                      <a:r>
                        <a:rPr lang="en-US" altLang="zh-CN" sz="1000" b="1" dirty="0"/>
                        <a:t>A</a:t>
                      </a:r>
                      <a:endParaRPr lang="zh-CN" altLang="en-US" sz="1000" b="1" dirty="0"/>
                    </a:p>
                  </a:txBody>
                  <a:tcPr anchor="ctr" anchorCtr="1"/>
                </a:tc>
                <a:tc>
                  <a:txBody>
                    <a:bodyPr/>
                    <a:lstStyle/>
                    <a:p>
                      <a:r>
                        <a:rPr lang="en-US" altLang="zh-CN" sz="1000" b="1" dirty="0"/>
                        <a:t>B</a:t>
                      </a:r>
                      <a:endParaRPr lang="zh-CN" altLang="en-US" sz="1000" b="1" dirty="0"/>
                    </a:p>
                  </a:txBody>
                  <a:tcPr anchor="ctr" anchorCtr="1"/>
                </a:tc>
                <a:tc>
                  <a:txBody>
                    <a:bodyPr/>
                    <a:lstStyle/>
                    <a:p>
                      <a:r>
                        <a:rPr lang="en-US" altLang="zh-CN" sz="1000" b="1" dirty="0"/>
                        <a:t>C</a:t>
                      </a:r>
                      <a:endParaRPr lang="zh-CN" altLang="en-US" sz="1000" b="1" dirty="0"/>
                    </a:p>
                  </a:txBody>
                  <a:tcPr anchor="ctr" anchorCtr="1"/>
                </a:tc>
                <a:extLst>
                  <a:ext uri="{0D108BD9-81ED-4DB2-BD59-A6C34878D82A}">
                    <a16:rowId xmlns:a16="http://schemas.microsoft.com/office/drawing/2014/main" val="2140523231"/>
                  </a:ext>
                </a:extLst>
              </a:tr>
              <a:tr h="231814">
                <a:tc>
                  <a:txBody>
                    <a:bodyPr/>
                    <a:lstStyle/>
                    <a:p>
                      <a:r>
                        <a:rPr lang="en-US" altLang="zh-CN" sz="1000" b="1" dirty="0"/>
                        <a:t>A</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0</a:t>
                      </a:r>
                      <a:endParaRPr lang="zh-CN" altLang="en-US" sz="1000" b="1" dirty="0"/>
                    </a:p>
                  </a:txBody>
                  <a:tcPr anchor="ctr" anchorCtr="1"/>
                </a:tc>
                <a:extLst>
                  <a:ext uri="{0D108BD9-81ED-4DB2-BD59-A6C34878D82A}">
                    <a16:rowId xmlns:a16="http://schemas.microsoft.com/office/drawing/2014/main" val="1334078814"/>
                  </a:ext>
                </a:extLst>
              </a:tr>
              <a:tr h="231814">
                <a:tc>
                  <a:txBody>
                    <a:bodyPr/>
                    <a:lstStyle/>
                    <a:p>
                      <a:r>
                        <a:rPr lang="en-US" altLang="zh-CN" sz="1000" b="1" dirty="0"/>
                        <a:t>B</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0</a:t>
                      </a:r>
                      <a:endParaRPr lang="zh-CN" altLang="en-US" sz="1000" b="1" dirty="0"/>
                    </a:p>
                  </a:txBody>
                  <a:tcPr anchor="ctr" anchorCtr="1"/>
                </a:tc>
                <a:extLst>
                  <a:ext uri="{0D108BD9-81ED-4DB2-BD59-A6C34878D82A}">
                    <a16:rowId xmlns:a16="http://schemas.microsoft.com/office/drawing/2014/main" val="2405017089"/>
                  </a:ext>
                </a:extLst>
              </a:tr>
              <a:tr h="231814">
                <a:tc>
                  <a:txBody>
                    <a:bodyPr/>
                    <a:lstStyle/>
                    <a:p>
                      <a:r>
                        <a:rPr lang="en-US" altLang="zh-CN" sz="1000" b="1" dirty="0"/>
                        <a:t>C</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036071032"/>
                  </a:ext>
                </a:extLst>
              </a:tr>
            </a:tbl>
          </a:graphicData>
        </a:graphic>
      </p:graphicFrame>
      <p:sp>
        <p:nvSpPr>
          <p:cNvPr id="6" name="文本框 5">
            <a:extLst>
              <a:ext uri="{FF2B5EF4-FFF2-40B4-BE49-F238E27FC236}">
                <a16:creationId xmlns:a16="http://schemas.microsoft.com/office/drawing/2014/main" id="{F2BBC4D7-E7CE-0782-11F8-E4FE4DEDF0E2}"/>
              </a:ext>
            </a:extLst>
          </p:cNvPr>
          <p:cNvSpPr txBox="1"/>
          <p:nvPr/>
        </p:nvSpPr>
        <p:spPr>
          <a:xfrm>
            <a:off x="3635896" y="980728"/>
            <a:ext cx="1909497" cy="276999"/>
          </a:xfrm>
          <a:prstGeom prst="rect">
            <a:avLst/>
          </a:prstGeom>
          <a:noFill/>
        </p:spPr>
        <p:txBody>
          <a:bodyPr wrap="none" rtlCol="0">
            <a:spAutoFit/>
          </a:bodyPr>
          <a:lstStyle/>
          <a:p>
            <a:r>
              <a:rPr lang="zh-CN" altLang="en-US" sz="1200" b="1" dirty="0"/>
              <a:t>表</a:t>
            </a:r>
            <a:r>
              <a:rPr lang="en-US" altLang="zh-CN" sz="1200" b="1" dirty="0"/>
              <a:t>9.3    </a:t>
            </a:r>
            <a:r>
              <a:rPr lang="zh-CN" altLang="en-US" sz="1200" b="1" dirty="0"/>
              <a:t>各设备中断屏蔽字</a:t>
            </a:r>
          </a:p>
        </p:txBody>
      </p:sp>
      <p:grpSp>
        <p:nvGrpSpPr>
          <p:cNvPr id="16" name="组合 15">
            <a:extLst>
              <a:ext uri="{FF2B5EF4-FFF2-40B4-BE49-F238E27FC236}">
                <a16:creationId xmlns:a16="http://schemas.microsoft.com/office/drawing/2014/main" id="{A5EEF51D-F5C4-EB4C-77DA-149A8BFC104F}"/>
              </a:ext>
            </a:extLst>
          </p:cNvPr>
          <p:cNvGrpSpPr/>
          <p:nvPr/>
        </p:nvGrpSpPr>
        <p:grpSpPr>
          <a:xfrm>
            <a:off x="2771800" y="4437112"/>
            <a:ext cx="3476958" cy="2304256"/>
            <a:chOff x="2771800" y="4437112"/>
            <a:chExt cx="3476958" cy="2304256"/>
          </a:xfrm>
        </p:grpSpPr>
        <p:grpSp>
          <p:nvGrpSpPr>
            <p:cNvPr id="14" name="组合 13">
              <a:extLst>
                <a:ext uri="{FF2B5EF4-FFF2-40B4-BE49-F238E27FC236}">
                  <a16:creationId xmlns:a16="http://schemas.microsoft.com/office/drawing/2014/main" id="{93FFB4E3-CD87-5F1E-8DF5-860C1221352B}"/>
                </a:ext>
              </a:extLst>
            </p:cNvPr>
            <p:cNvGrpSpPr/>
            <p:nvPr/>
          </p:nvGrpSpPr>
          <p:grpSpPr>
            <a:xfrm>
              <a:off x="2771800" y="4437112"/>
              <a:ext cx="3476958" cy="1872208"/>
              <a:chOff x="2771800" y="4437112"/>
              <a:chExt cx="3476958" cy="1872208"/>
            </a:xfrm>
          </p:grpSpPr>
          <p:pic>
            <p:nvPicPr>
              <p:cNvPr id="8" name="图片 7">
                <a:extLst>
                  <a:ext uri="{FF2B5EF4-FFF2-40B4-BE49-F238E27FC236}">
                    <a16:creationId xmlns:a16="http://schemas.microsoft.com/office/drawing/2014/main" id="{38BD7187-376D-E79D-53EE-E9EBB7165813}"/>
                  </a:ext>
                </a:extLst>
              </p:cNvPr>
              <p:cNvPicPr>
                <a:picLocks noChangeAspect="1"/>
              </p:cNvPicPr>
              <p:nvPr/>
            </p:nvPicPr>
            <p:blipFill>
              <a:blip r:embed="rId2"/>
              <a:stretch>
                <a:fillRect/>
              </a:stretch>
            </p:blipFill>
            <p:spPr>
              <a:xfrm>
                <a:off x="2771800" y="4437112"/>
                <a:ext cx="3476958" cy="1656184"/>
              </a:xfrm>
              <a:prstGeom prst="rect">
                <a:avLst/>
              </a:prstGeom>
            </p:spPr>
          </p:pic>
          <p:cxnSp>
            <p:nvCxnSpPr>
              <p:cNvPr id="11" name="直接箭头连接符 10">
                <a:extLst>
                  <a:ext uri="{FF2B5EF4-FFF2-40B4-BE49-F238E27FC236}">
                    <a16:creationId xmlns:a16="http://schemas.microsoft.com/office/drawing/2014/main" id="{94072E59-7FDC-6B2F-C15B-458698028C58}"/>
                  </a:ext>
                </a:extLst>
              </p:cNvPr>
              <p:cNvCxnSpPr>
                <a:cxnSpLocks/>
              </p:cNvCxnSpPr>
              <p:nvPr/>
            </p:nvCxnSpPr>
            <p:spPr>
              <a:xfrm flipV="1">
                <a:off x="4266607" y="5949280"/>
                <a:ext cx="0"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5401F93-93E9-E0D2-845F-04FEBC0DF57C}"/>
                  </a:ext>
                </a:extLst>
              </p:cNvPr>
              <p:cNvCxnSpPr>
                <a:cxnSpLocks/>
              </p:cNvCxnSpPr>
              <p:nvPr/>
            </p:nvCxnSpPr>
            <p:spPr>
              <a:xfrm flipV="1">
                <a:off x="4894754" y="5949280"/>
                <a:ext cx="0"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59AB006B-27D1-E090-011A-7EFA177A42B0}"/>
                </a:ext>
              </a:extLst>
            </p:cNvPr>
            <p:cNvSpPr txBox="1"/>
            <p:nvPr/>
          </p:nvSpPr>
          <p:spPr>
            <a:xfrm>
              <a:off x="3324239" y="6464369"/>
              <a:ext cx="2327881" cy="276999"/>
            </a:xfrm>
            <a:prstGeom prst="rect">
              <a:avLst/>
            </a:prstGeom>
            <a:noFill/>
          </p:spPr>
          <p:txBody>
            <a:bodyPr wrap="none" rtlCol="0">
              <a:spAutoFit/>
            </a:bodyPr>
            <a:lstStyle/>
            <a:p>
              <a:r>
                <a:rPr lang="zh-CN" altLang="en-US" sz="1200" b="1" dirty="0"/>
                <a:t>图</a:t>
              </a:r>
              <a:r>
                <a:rPr lang="en-US" altLang="zh-CN" sz="1200" b="1" dirty="0"/>
                <a:t>9.14a    </a:t>
              </a:r>
              <a:r>
                <a:rPr lang="zh-CN" altLang="en-US" sz="1200" b="1" dirty="0"/>
                <a:t>无屏蔽时</a:t>
              </a:r>
              <a:r>
                <a:rPr lang="en-US" altLang="zh-CN" sz="1200" b="1" dirty="0"/>
                <a:t>CPU</a:t>
              </a:r>
              <a:r>
                <a:rPr lang="zh-CN" altLang="en-US" sz="1200" b="1" dirty="0"/>
                <a:t>运行轨迹</a:t>
              </a:r>
            </a:p>
          </p:txBody>
        </p:sp>
      </p:grpSp>
    </p:spTree>
    <p:extLst>
      <p:ext uri="{BB962C8B-B14F-4D97-AF65-F5344CB8AC3E}">
        <p14:creationId xmlns:p14="http://schemas.microsoft.com/office/powerpoint/2010/main" val="76655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chemeClr val="tx2"/>
                </a:solidFill>
                <a:latin typeface="+mn-lt"/>
                <a:ea typeface="黑体" pitchFamily="49" charset="-122"/>
              </a:rPr>
              <a:t>第</a:t>
            </a:r>
            <a:r>
              <a:rPr lang="en-US" altLang="zh-CN" b="1" dirty="0">
                <a:solidFill>
                  <a:schemeClr val="tx2"/>
                </a:solidFill>
                <a:latin typeface="+mn-lt"/>
                <a:ea typeface="黑体" pitchFamily="49" charset="-122"/>
              </a:rPr>
              <a:t>9</a:t>
            </a:r>
            <a:r>
              <a:rPr lang="zh-CN" altLang="en-US" b="1" dirty="0">
                <a:solidFill>
                  <a:schemeClr val="tx2"/>
                </a:solidFill>
                <a:latin typeface="+mn-lt"/>
                <a:ea typeface="黑体" pitchFamily="49" charset="-122"/>
              </a:rPr>
              <a:t>章    输入输出系统</a:t>
            </a:r>
            <a:endParaRPr lang="zh-CN" altLang="en-US" dirty="0">
              <a:solidFill>
                <a:schemeClr val="tx2"/>
              </a:solidFill>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65375" y="1772816"/>
            <a:ext cx="8229600" cy="4525963"/>
          </a:xfrm>
        </p:spPr>
        <p:txBody>
          <a:bodyPr/>
          <a:lstStyle/>
          <a:p>
            <a:pPr eaLnBrk="1" hangingPunct="1">
              <a:lnSpc>
                <a:spcPct val="150000"/>
              </a:lnSpc>
            </a:pPr>
            <a:r>
              <a:rPr lang="en-US" altLang="zh-CN" sz="2000" b="1" dirty="0">
                <a:solidFill>
                  <a:srgbClr val="002060"/>
                </a:solidFill>
                <a:ea typeface="黑体" panose="02010609060101010101" pitchFamily="49" charset="-122"/>
              </a:rPr>
              <a:t>9.1</a:t>
            </a:r>
            <a:r>
              <a:rPr lang="zh-CN" altLang="en-US" sz="2000" b="1" dirty="0">
                <a:solidFill>
                  <a:srgbClr val="002060"/>
                </a:solidFill>
                <a:ea typeface="黑体" panose="02010609060101010101" pitchFamily="49" charset="-122"/>
              </a:rPr>
              <a:t>　输入输出设备与特性　</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9.2</a:t>
            </a:r>
            <a:r>
              <a:rPr lang="zh-CN" altLang="en-US" sz="2000" b="1" dirty="0">
                <a:solidFill>
                  <a:srgbClr val="002060"/>
                </a:solidFill>
                <a:ea typeface="黑体" panose="02010609060101010101" pitchFamily="49" charset="-122"/>
              </a:rPr>
              <a:t>　</a:t>
            </a:r>
            <a:r>
              <a:rPr lang="en-US" altLang="zh-CN" sz="2000" b="1" dirty="0">
                <a:solidFill>
                  <a:srgbClr val="002060"/>
                </a:solidFill>
                <a:ea typeface="黑体" panose="02010609060101010101" pitchFamily="49" charset="-122"/>
              </a:rPr>
              <a:t>I/O</a:t>
            </a:r>
            <a:r>
              <a:rPr lang="zh-CN" altLang="en-US" sz="2000" b="1" dirty="0">
                <a:solidFill>
                  <a:srgbClr val="002060"/>
                </a:solidFill>
                <a:ea typeface="黑体" panose="02010609060101010101" pitchFamily="49" charset="-122"/>
              </a:rPr>
              <a:t>接口　</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9.3</a:t>
            </a:r>
            <a:r>
              <a:rPr lang="zh-CN" altLang="en-US" sz="2000" b="1" dirty="0">
                <a:solidFill>
                  <a:srgbClr val="002060"/>
                </a:solidFill>
                <a:ea typeface="黑体" panose="02010609060101010101" pitchFamily="49" charset="-122"/>
              </a:rPr>
              <a:t>　数据传输控制方式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9.4</a:t>
            </a:r>
            <a:r>
              <a:rPr lang="zh-CN" altLang="en-US" sz="2000" b="1" dirty="0">
                <a:solidFill>
                  <a:srgbClr val="002060"/>
                </a:solidFill>
                <a:ea typeface="黑体" panose="02010609060101010101" pitchFamily="49" charset="-122"/>
              </a:rPr>
              <a:t>　程序控制方式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9.5    </a:t>
            </a:r>
            <a:r>
              <a:rPr lang="zh-CN" altLang="en-US" sz="2000" b="1" dirty="0">
                <a:solidFill>
                  <a:srgbClr val="002060"/>
                </a:solidFill>
                <a:ea typeface="黑体" panose="02010609060101010101" pitchFamily="49" charset="-122"/>
              </a:rPr>
              <a:t>程序中断控制方式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9.6    DMA</a:t>
            </a:r>
            <a:r>
              <a:rPr lang="zh-CN" altLang="en-US" sz="2000" b="1" dirty="0">
                <a:solidFill>
                  <a:srgbClr val="002060"/>
                </a:solidFill>
                <a:ea typeface="黑体" panose="02010609060101010101" pitchFamily="49" charset="-122"/>
              </a:rPr>
              <a:t>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9.7    </a:t>
            </a:r>
            <a:r>
              <a:rPr lang="zh-CN" altLang="en-US" sz="2000" b="1" dirty="0">
                <a:solidFill>
                  <a:srgbClr val="002060"/>
                </a:solidFill>
                <a:ea typeface="黑体" panose="02010609060101010101" pitchFamily="49" charset="-122"/>
              </a:rPr>
              <a:t>通道方式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9.8    </a:t>
            </a:r>
            <a:r>
              <a:rPr lang="zh-CN" altLang="en-US" sz="2000" b="1" dirty="0">
                <a:solidFill>
                  <a:srgbClr val="002060"/>
                </a:solidFill>
                <a:ea typeface="黑体" panose="02010609060101010101" pitchFamily="49" charset="-122"/>
              </a:rPr>
              <a:t>常见</a:t>
            </a:r>
            <a:r>
              <a:rPr lang="en-US" altLang="zh-CN" sz="2000" b="1" dirty="0">
                <a:solidFill>
                  <a:srgbClr val="002060"/>
                </a:solidFill>
                <a:ea typeface="黑体" panose="02010609060101010101" pitchFamily="49" charset="-122"/>
              </a:rPr>
              <a:t>I/O</a:t>
            </a:r>
            <a:r>
              <a:rPr lang="zh-CN" altLang="en-US" sz="2000" b="1" dirty="0">
                <a:solidFill>
                  <a:srgbClr val="002060"/>
                </a:solidFill>
                <a:ea typeface="黑体" panose="02010609060101010101" pitchFamily="49" charset="-122"/>
              </a:rPr>
              <a:t>设备</a:t>
            </a:r>
            <a:endParaRPr lang="en-US" altLang="zh-CN" sz="16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9.3</a:t>
            </a:r>
            <a:r>
              <a:rPr lang="zh-CN" altLang="en-US" sz="1400" b="1" dirty="0"/>
              <a:t>：某计算机系统有</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三个外部中断源，中断优先级排队电路中的响应优先级次序为：</a:t>
            </a:r>
            <a:r>
              <a:rPr lang="en-US" altLang="zh-CN" sz="1400" b="1" dirty="0"/>
              <a:t>A &gt; B &gt; C</a:t>
            </a:r>
            <a:r>
              <a:rPr lang="zh-CN" altLang="en-US" sz="1400" b="1" dirty="0"/>
              <a:t>，支持多重嵌套中断。假设</a:t>
            </a:r>
            <a:r>
              <a:rPr lang="en-US" altLang="zh-CN" sz="1400" b="1" dirty="0"/>
              <a:t>CPU</a:t>
            </a:r>
            <a:r>
              <a:rPr lang="zh-CN" altLang="en-US" sz="1400" b="1" dirty="0"/>
              <a:t>在执行主程序时</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三个设备的中断请求在同一时刻产生，请分别给出表</a:t>
            </a:r>
            <a:r>
              <a:rPr lang="en-US" altLang="zh-CN" sz="1400" b="1" dirty="0"/>
              <a:t>9.3</a:t>
            </a:r>
            <a:r>
              <a:rPr lang="zh-CN" altLang="en-US" sz="1400" b="1" dirty="0"/>
              <a:t>所示的左右两种屏蔽字的情况下，</a:t>
            </a:r>
            <a:r>
              <a:rPr lang="en-US" altLang="zh-CN" sz="1400" b="1" dirty="0"/>
              <a:t>CPU</a:t>
            </a:r>
            <a:r>
              <a:rPr lang="zh-CN" altLang="en-US" sz="1400" b="1" dirty="0"/>
              <a:t>运行的轨迹图。</a:t>
            </a:r>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r>
              <a:rPr lang="zh-CN" altLang="en-US" sz="1400" b="1" dirty="0"/>
              <a:t>解：</a:t>
            </a:r>
            <a:endParaRPr lang="en-US" altLang="zh-CN" sz="1400" b="1" dirty="0"/>
          </a:p>
          <a:p>
            <a:r>
              <a:rPr lang="zh-CN" altLang="en-US" sz="1400" b="1" dirty="0"/>
              <a:t>（</a:t>
            </a:r>
            <a:r>
              <a:rPr lang="en-US" altLang="zh-CN" sz="1400" b="1" dirty="0"/>
              <a:t>2</a:t>
            </a:r>
            <a:r>
              <a:rPr lang="zh-CN" altLang="en-US" sz="1400" b="1" dirty="0"/>
              <a:t>）表</a:t>
            </a:r>
            <a:r>
              <a:rPr lang="en-US" altLang="zh-CN" sz="1400" b="1" dirty="0"/>
              <a:t>9.3</a:t>
            </a:r>
            <a:r>
              <a:rPr lang="zh-CN" altLang="en-US" sz="1400" b="1" dirty="0"/>
              <a:t>右边的屏蔽字（修改后的屏蔽字）：其处理优先级为：</a:t>
            </a:r>
            <a:r>
              <a:rPr lang="en-US" altLang="zh-CN" sz="1400" b="1" dirty="0">
                <a:solidFill>
                  <a:srgbClr val="FF0000"/>
                </a:solidFill>
              </a:rPr>
              <a:t>C &gt; B &gt; A</a:t>
            </a:r>
            <a:r>
              <a:rPr lang="zh-CN" altLang="en-US" sz="1400" b="1" dirty="0"/>
              <a:t>；响应优先级为：</a:t>
            </a:r>
            <a:r>
              <a:rPr lang="en-US" altLang="zh-CN" sz="1400" b="1" dirty="0">
                <a:solidFill>
                  <a:srgbClr val="FF0000"/>
                </a:solidFill>
              </a:rPr>
              <a:t>A &gt; B &gt; C</a:t>
            </a:r>
            <a:r>
              <a:rPr lang="zh-CN" altLang="en-US" sz="1400" b="1" dirty="0"/>
              <a:t>；其</a:t>
            </a:r>
            <a:r>
              <a:rPr lang="en-US" altLang="zh-CN" sz="1400" b="1" dirty="0"/>
              <a:t>CPU</a:t>
            </a:r>
            <a:r>
              <a:rPr lang="zh-CN" altLang="en-US" sz="1400" b="1" dirty="0"/>
              <a:t>运行轨迹如图</a:t>
            </a:r>
            <a:r>
              <a:rPr lang="en-US" altLang="zh-CN" sz="1400" b="1" dirty="0"/>
              <a:t>9.14b</a:t>
            </a:r>
            <a:r>
              <a:rPr lang="zh-CN" altLang="en-US" sz="1400" b="1" dirty="0"/>
              <a:t>所示。</a:t>
            </a:r>
            <a:endParaRPr lang="en-US" altLang="zh-CN" sz="1400" b="1" dirty="0"/>
          </a:p>
          <a:p>
            <a:endParaRPr lang="en-US" altLang="zh-CN" sz="1400" b="1" dirty="0"/>
          </a:p>
          <a:p>
            <a:r>
              <a:rPr lang="zh-CN" altLang="en-US" sz="1400" b="1" dirty="0"/>
              <a:t>图中的第一个箭头表示：</a:t>
            </a:r>
            <a:r>
              <a:rPr lang="en-US" altLang="zh-CN" sz="1400" b="1" dirty="0"/>
              <a:t>CPU</a:t>
            </a:r>
            <a:r>
              <a:rPr lang="zh-CN" altLang="en-US" sz="1400" b="1" dirty="0"/>
              <a:t>响应</a:t>
            </a:r>
            <a:r>
              <a:rPr lang="en-US" altLang="zh-CN" sz="1400" b="1" dirty="0"/>
              <a:t>A</a:t>
            </a:r>
            <a:r>
              <a:rPr lang="zh-CN" altLang="en-US" sz="1400" b="1" dirty="0"/>
              <a:t>设备的中断请求（因为</a:t>
            </a:r>
            <a:r>
              <a:rPr lang="en-US" altLang="zh-CN" sz="1400" b="1" dirty="0"/>
              <a:t>A</a:t>
            </a:r>
            <a:r>
              <a:rPr lang="zh-CN" altLang="en-US" sz="1400" b="1" dirty="0"/>
              <a:t>设备的响应优先级最高）；图中的第二个箭头表示：</a:t>
            </a:r>
            <a:r>
              <a:rPr lang="en-US" altLang="zh-CN" sz="1400" b="1" dirty="0"/>
              <a:t>CPU</a:t>
            </a:r>
            <a:r>
              <a:rPr lang="zh-CN" altLang="en-US" sz="1400" b="1" dirty="0"/>
              <a:t>响应</a:t>
            </a:r>
            <a:r>
              <a:rPr lang="en-US" altLang="zh-CN" sz="1400" b="1" dirty="0"/>
              <a:t>B</a:t>
            </a:r>
            <a:r>
              <a:rPr lang="zh-CN" altLang="en-US" sz="1400" b="1" dirty="0"/>
              <a:t>设备的中断请求（因为</a:t>
            </a:r>
            <a:r>
              <a:rPr lang="en-US" altLang="zh-CN" sz="1400" b="1" dirty="0"/>
              <a:t>B</a:t>
            </a:r>
            <a:r>
              <a:rPr lang="zh-CN" altLang="en-US" sz="1400" b="1" dirty="0"/>
              <a:t>设备的响应优先级比</a:t>
            </a:r>
            <a:r>
              <a:rPr lang="en-US" altLang="zh-CN" sz="1400" b="1" dirty="0"/>
              <a:t>C</a:t>
            </a:r>
            <a:r>
              <a:rPr lang="zh-CN" altLang="en-US" sz="1400" b="1" dirty="0"/>
              <a:t>设备高）。</a:t>
            </a:r>
            <a:endParaRPr lang="en-US" altLang="zh-CN" sz="1400" b="1" dirty="0"/>
          </a:p>
          <a:p>
            <a:endParaRPr lang="en-US" altLang="zh-CN" sz="1400" b="1" dirty="0"/>
          </a:p>
          <a:p>
            <a:endParaRPr lang="zh-CN" altLang="en-US" sz="1400" b="1" dirty="0"/>
          </a:p>
        </p:txBody>
      </p:sp>
      <p:graphicFrame>
        <p:nvGraphicFramePr>
          <p:cNvPr id="9" name="表格 4">
            <a:extLst>
              <a:ext uri="{FF2B5EF4-FFF2-40B4-BE49-F238E27FC236}">
                <a16:creationId xmlns:a16="http://schemas.microsoft.com/office/drawing/2014/main" id="{2A2C882D-9D1E-A74C-4BA3-7DAD062B5306}"/>
              </a:ext>
            </a:extLst>
          </p:cNvPr>
          <p:cNvGraphicFramePr>
            <a:graphicFrameLocks noGrp="1"/>
          </p:cNvGraphicFramePr>
          <p:nvPr>
            <p:extLst>
              <p:ext uri="{D42A27DB-BD31-4B8C-83A1-F6EECF244321}">
                <p14:modId xmlns:p14="http://schemas.microsoft.com/office/powerpoint/2010/main" val="575415512"/>
              </p:ext>
            </p:extLst>
          </p:nvPr>
        </p:nvGraphicFramePr>
        <p:xfrm>
          <a:off x="1523999" y="1268760"/>
          <a:ext cx="2471936" cy="1219200"/>
        </p:xfrm>
        <a:graphic>
          <a:graphicData uri="http://schemas.openxmlformats.org/drawingml/2006/table">
            <a:tbl>
              <a:tblPr firstRow="1" bandRow="1">
                <a:tableStyleId>{5C22544A-7EE6-4342-B048-85BDC9FD1C3A}</a:tableStyleId>
              </a:tblPr>
              <a:tblGrid>
                <a:gridCol w="617984">
                  <a:extLst>
                    <a:ext uri="{9D8B030D-6E8A-4147-A177-3AD203B41FA5}">
                      <a16:colId xmlns:a16="http://schemas.microsoft.com/office/drawing/2014/main" val="1206414134"/>
                    </a:ext>
                  </a:extLst>
                </a:gridCol>
                <a:gridCol w="617984">
                  <a:extLst>
                    <a:ext uri="{9D8B030D-6E8A-4147-A177-3AD203B41FA5}">
                      <a16:colId xmlns:a16="http://schemas.microsoft.com/office/drawing/2014/main" val="3709275138"/>
                    </a:ext>
                  </a:extLst>
                </a:gridCol>
                <a:gridCol w="617984">
                  <a:extLst>
                    <a:ext uri="{9D8B030D-6E8A-4147-A177-3AD203B41FA5}">
                      <a16:colId xmlns:a16="http://schemas.microsoft.com/office/drawing/2014/main" val="2840372308"/>
                    </a:ext>
                  </a:extLst>
                </a:gridCol>
                <a:gridCol w="617984">
                  <a:extLst>
                    <a:ext uri="{9D8B030D-6E8A-4147-A177-3AD203B41FA5}">
                      <a16:colId xmlns:a16="http://schemas.microsoft.com/office/drawing/2014/main" val="747365125"/>
                    </a:ext>
                  </a:extLst>
                </a:gridCol>
              </a:tblGrid>
              <a:tr h="209957">
                <a:tc rowSpan="2">
                  <a:txBody>
                    <a:bodyPr/>
                    <a:lstStyle/>
                    <a:p>
                      <a:r>
                        <a:rPr lang="zh-CN" altLang="en-US" sz="1000" b="1" dirty="0"/>
                        <a:t>设备名</a:t>
                      </a:r>
                    </a:p>
                  </a:txBody>
                  <a:tcPr anchor="ctr" anchorCtr="1"/>
                </a:tc>
                <a:tc gridSpan="3">
                  <a:txBody>
                    <a:bodyPr/>
                    <a:lstStyle/>
                    <a:p>
                      <a:r>
                        <a:rPr lang="zh-CN" altLang="en-US" sz="1000" b="1" dirty="0"/>
                        <a:t>原始屏蔽字</a:t>
                      </a:r>
                    </a:p>
                  </a:txBody>
                  <a:tcPr anchor="ctr" anchorCtr="1"/>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52133820"/>
                  </a:ext>
                </a:extLst>
              </a:tr>
              <a:tr h="209957">
                <a:tc vMerge="1">
                  <a:txBody>
                    <a:bodyPr/>
                    <a:lstStyle/>
                    <a:p>
                      <a:endParaRPr lang="zh-CN" altLang="en-US" dirty="0"/>
                    </a:p>
                  </a:txBody>
                  <a:tcPr/>
                </a:tc>
                <a:tc>
                  <a:txBody>
                    <a:bodyPr/>
                    <a:lstStyle/>
                    <a:p>
                      <a:r>
                        <a:rPr lang="en-US" altLang="zh-CN" sz="1000" b="1" dirty="0"/>
                        <a:t>A</a:t>
                      </a:r>
                      <a:endParaRPr lang="zh-CN" altLang="en-US" sz="1000" b="1" dirty="0"/>
                    </a:p>
                  </a:txBody>
                  <a:tcPr anchor="ctr" anchorCtr="1"/>
                </a:tc>
                <a:tc>
                  <a:txBody>
                    <a:bodyPr/>
                    <a:lstStyle/>
                    <a:p>
                      <a:r>
                        <a:rPr lang="en-US" altLang="zh-CN" sz="1000" b="1" dirty="0"/>
                        <a:t>B</a:t>
                      </a:r>
                      <a:endParaRPr lang="zh-CN" altLang="en-US" sz="1000" b="1" dirty="0"/>
                    </a:p>
                  </a:txBody>
                  <a:tcPr anchor="ctr" anchorCtr="1"/>
                </a:tc>
                <a:tc>
                  <a:txBody>
                    <a:bodyPr/>
                    <a:lstStyle/>
                    <a:p>
                      <a:r>
                        <a:rPr lang="en-US" altLang="zh-CN" sz="1000" b="1" dirty="0"/>
                        <a:t>C</a:t>
                      </a:r>
                      <a:endParaRPr lang="zh-CN" altLang="en-US" sz="1000" b="1" dirty="0"/>
                    </a:p>
                  </a:txBody>
                  <a:tcPr anchor="ctr" anchorCtr="1"/>
                </a:tc>
                <a:extLst>
                  <a:ext uri="{0D108BD9-81ED-4DB2-BD59-A6C34878D82A}">
                    <a16:rowId xmlns:a16="http://schemas.microsoft.com/office/drawing/2014/main" val="2140523231"/>
                  </a:ext>
                </a:extLst>
              </a:tr>
              <a:tr h="209957">
                <a:tc>
                  <a:txBody>
                    <a:bodyPr/>
                    <a:lstStyle/>
                    <a:p>
                      <a:r>
                        <a:rPr lang="en-US" altLang="zh-CN" sz="1000" b="1" dirty="0"/>
                        <a:t>A</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334078814"/>
                  </a:ext>
                </a:extLst>
              </a:tr>
              <a:tr h="209957">
                <a:tc>
                  <a:txBody>
                    <a:bodyPr/>
                    <a:lstStyle/>
                    <a:p>
                      <a:r>
                        <a:rPr lang="en-US" altLang="zh-CN" sz="1000" b="1" dirty="0"/>
                        <a:t>B</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2405017089"/>
                  </a:ext>
                </a:extLst>
              </a:tr>
              <a:tr h="209957">
                <a:tc>
                  <a:txBody>
                    <a:bodyPr/>
                    <a:lstStyle/>
                    <a:p>
                      <a:r>
                        <a:rPr lang="en-US" altLang="zh-CN" sz="1000" b="1" dirty="0"/>
                        <a:t>C</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036071032"/>
                  </a:ext>
                </a:extLst>
              </a:tr>
            </a:tbl>
          </a:graphicData>
        </a:graphic>
      </p:graphicFrame>
      <p:graphicFrame>
        <p:nvGraphicFramePr>
          <p:cNvPr id="10" name="表格 9">
            <a:extLst>
              <a:ext uri="{FF2B5EF4-FFF2-40B4-BE49-F238E27FC236}">
                <a16:creationId xmlns:a16="http://schemas.microsoft.com/office/drawing/2014/main" id="{955D340A-7B04-44AF-F4F6-1C7DEEA0CE15}"/>
              </a:ext>
            </a:extLst>
          </p:cNvPr>
          <p:cNvGraphicFramePr>
            <a:graphicFrameLocks noGrp="1"/>
          </p:cNvGraphicFramePr>
          <p:nvPr>
            <p:extLst>
              <p:ext uri="{D42A27DB-BD31-4B8C-83A1-F6EECF244321}">
                <p14:modId xmlns:p14="http://schemas.microsoft.com/office/powerpoint/2010/main" val="1212721788"/>
              </p:ext>
            </p:extLst>
          </p:nvPr>
        </p:nvGraphicFramePr>
        <p:xfrm>
          <a:off x="4860032" y="1280554"/>
          <a:ext cx="2592288" cy="1219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06414134"/>
                    </a:ext>
                  </a:extLst>
                </a:gridCol>
                <a:gridCol w="648072">
                  <a:extLst>
                    <a:ext uri="{9D8B030D-6E8A-4147-A177-3AD203B41FA5}">
                      <a16:colId xmlns:a16="http://schemas.microsoft.com/office/drawing/2014/main" val="3709275138"/>
                    </a:ext>
                  </a:extLst>
                </a:gridCol>
                <a:gridCol w="648072">
                  <a:extLst>
                    <a:ext uri="{9D8B030D-6E8A-4147-A177-3AD203B41FA5}">
                      <a16:colId xmlns:a16="http://schemas.microsoft.com/office/drawing/2014/main" val="2840372308"/>
                    </a:ext>
                  </a:extLst>
                </a:gridCol>
                <a:gridCol w="648072">
                  <a:extLst>
                    <a:ext uri="{9D8B030D-6E8A-4147-A177-3AD203B41FA5}">
                      <a16:colId xmlns:a16="http://schemas.microsoft.com/office/drawing/2014/main" val="747365125"/>
                    </a:ext>
                  </a:extLst>
                </a:gridCol>
              </a:tblGrid>
              <a:tr h="182746">
                <a:tc rowSpan="2">
                  <a:txBody>
                    <a:bodyPr/>
                    <a:lstStyle/>
                    <a:p>
                      <a:r>
                        <a:rPr lang="zh-CN" altLang="en-US" sz="1000" b="1" dirty="0"/>
                        <a:t>设备名</a:t>
                      </a:r>
                    </a:p>
                  </a:txBody>
                  <a:tcPr anchor="ctr" anchorCtr="1"/>
                </a:tc>
                <a:tc gridSpan="3">
                  <a:txBody>
                    <a:bodyPr/>
                    <a:lstStyle/>
                    <a:p>
                      <a:r>
                        <a:rPr lang="zh-CN" altLang="en-US" sz="1000" b="1" dirty="0"/>
                        <a:t>修改后的屏蔽字</a:t>
                      </a:r>
                    </a:p>
                  </a:txBody>
                  <a:tcPr anchor="ctr" anchorCtr="1"/>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52133820"/>
                  </a:ext>
                </a:extLst>
              </a:tr>
              <a:tr h="231814">
                <a:tc vMerge="1">
                  <a:txBody>
                    <a:bodyPr/>
                    <a:lstStyle/>
                    <a:p>
                      <a:endParaRPr lang="zh-CN" altLang="en-US" dirty="0"/>
                    </a:p>
                  </a:txBody>
                  <a:tcPr/>
                </a:tc>
                <a:tc>
                  <a:txBody>
                    <a:bodyPr/>
                    <a:lstStyle/>
                    <a:p>
                      <a:r>
                        <a:rPr lang="en-US" altLang="zh-CN" sz="1000" b="1" dirty="0"/>
                        <a:t>A</a:t>
                      </a:r>
                      <a:endParaRPr lang="zh-CN" altLang="en-US" sz="1000" b="1" dirty="0"/>
                    </a:p>
                  </a:txBody>
                  <a:tcPr anchor="ctr" anchorCtr="1"/>
                </a:tc>
                <a:tc>
                  <a:txBody>
                    <a:bodyPr/>
                    <a:lstStyle/>
                    <a:p>
                      <a:r>
                        <a:rPr lang="en-US" altLang="zh-CN" sz="1000" b="1" dirty="0"/>
                        <a:t>B</a:t>
                      </a:r>
                      <a:endParaRPr lang="zh-CN" altLang="en-US" sz="1000" b="1" dirty="0"/>
                    </a:p>
                  </a:txBody>
                  <a:tcPr anchor="ctr" anchorCtr="1"/>
                </a:tc>
                <a:tc>
                  <a:txBody>
                    <a:bodyPr/>
                    <a:lstStyle/>
                    <a:p>
                      <a:r>
                        <a:rPr lang="en-US" altLang="zh-CN" sz="1000" b="1" dirty="0"/>
                        <a:t>C</a:t>
                      </a:r>
                      <a:endParaRPr lang="zh-CN" altLang="en-US" sz="1000" b="1" dirty="0"/>
                    </a:p>
                  </a:txBody>
                  <a:tcPr anchor="ctr" anchorCtr="1"/>
                </a:tc>
                <a:extLst>
                  <a:ext uri="{0D108BD9-81ED-4DB2-BD59-A6C34878D82A}">
                    <a16:rowId xmlns:a16="http://schemas.microsoft.com/office/drawing/2014/main" val="2140523231"/>
                  </a:ext>
                </a:extLst>
              </a:tr>
              <a:tr h="231814">
                <a:tc>
                  <a:txBody>
                    <a:bodyPr/>
                    <a:lstStyle/>
                    <a:p>
                      <a:r>
                        <a:rPr lang="en-US" altLang="zh-CN" sz="1000" b="1" dirty="0"/>
                        <a:t>A</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0</a:t>
                      </a:r>
                      <a:endParaRPr lang="zh-CN" altLang="en-US" sz="1000" b="1" dirty="0"/>
                    </a:p>
                  </a:txBody>
                  <a:tcPr anchor="ctr" anchorCtr="1"/>
                </a:tc>
                <a:extLst>
                  <a:ext uri="{0D108BD9-81ED-4DB2-BD59-A6C34878D82A}">
                    <a16:rowId xmlns:a16="http://schemas.microsoft.com/office/drawing/2014/main" val="1334078814"/>
                  </a:ext>
                </a:extLst>
              </a:tr>
              <a:tr h="231814">
                <a:tc>
                  <a:txBody>
                    <a:bodyPr/>
                    <a:lstStyle/>
                    <a:p>
                      <a:r>
                        <a:rPr lang="en-US" altLang="zh-CN" sz="1000" b="1" dirty="0"/>
                        <a:t>B</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0</a:t>
                      </a:r>
                      <a:endParaRPr lang="zh-CN" altLang="en-US" sz="1000" b="1" dirty="0"/>
                    </a:p>
                  </a:txBody>
                  <a:tcPr anchor="ctr" anchorCtr="1"/>
                </a:tc>
                <a:extLst>
                  <a:ext uri="{0D108BD9-81ED-4DB2-BD59-A6C34878D82A}">
                    <a16:rowId xmlns:a16="http://schemas.microsoft.com/office/drawing/2014/main" val="2405017089"/>
                  </a:ext>
                </a:extLst>
              </a:tr>
              <a:tr h="231814">
                <a:tc>
                  <a:txBody>
                    <a:bodyPr/>
                    <a:lstStyle/>
                    <a:p>
                      <a:r>
                        <a:rPr lang="en-US" altLang="zh-CN" sz="1000" b="1" dirty="0"/>
                        <a:t>C</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036071032"/>
                  </a:ext>
                </a:extLst>
              </a:tr>
            </a:tbl>
          </a:graphicData>
        </a:graphic>
      </p:graphicFrame>
      <p:sp>
        <p:nvSpPr>
          <p:cNvPr id="11" name="文本框 10">
            <a:extLst>
              <a:ext uri="{FF2B5EF4-FFF2-40B4-BE49-F238E27FC236}">
                <a16:creationId xmlns:a16="http://schemas.microsoft.com/office/drawing/2014/main" id="{E0CFB986-F0F3-1E3C-900E-CE4BB5A9C66C}"/>
              </a:ext>
            </a:extLst>
          </p:cNvPr>
          <p:cNvSpPr txBox="1"/>
          <p:nvPr/>
        </p:nvSpPr>
        <p:spPr>
          <a:xfrm>
            <a:off x="3635896" y="980728"/>
            <a:ext cx="1909497" cy="276999"/>
          </a:xfrm>
          <a:prstGeom prst="rect">
            <a:avLst/>
          </a:prstGeom>
          <a:noFill/>
        </p:spPr>
        <p:txBody>
          <a:bodyPr wrap="none" rtlCol="0">
            <a:spAutoFit/>
          </a:bodyPr>
          <a:lstStyle/>
          <a:p>
            <a:r>
              <a:rPr lang="zh-CN" altLang="en-US" sz="1200" b="1" dirty="0"/>
              <a:t>表</a:t>
            </a:r>
            <a:r>
              <a:rPr lang="en-US" altLang="zh-CN" sz="1200" b="1" dirty="0"/>
              <a:t>9.3    </a:t>
            </a:r>
            <a:r>
              <a:rPr lang="zh-CN" altLang="en-US" sz="1200" b="1" dirty="0"/>
              <a:t>各设备中断屏蔽字</a:t>
            </a:r>
          </a:p>
        </p:txBody>
      </p:sp>
      <p:grpSp>
        <p:nvGrpSpPr>
          <p:cNvPr id="17" name="组合 16">
            <a:extLst>
              <a:ext uri="{FF2B5EF4-FFF2-40B4-BE49-F238E27FC236}">
                <a16:creationId xmlns:a16="http://schemas.microsoft.com/office/drawing/2014/main" id="{4FB31A59-6976-8DCA-DF89-955BD5136182}"/>
              </a:ext>
            </a:extLst>
          </p:cNvPr>
          <p:cNvGrpSpPr/>
          <p:nvPr/>
        </p:nvGrpSpPr>
        <p:grpSpPr>
          <a:xfrm>
            <a:off x="2330783" y="4509120"/>
            <a:ext cx="4025538" cy="2232248"/>
            <a:chOff x="2330783" y="4509120"/>
            <a:chExt cx="4025538" cy="2232248"/>
          </a:xfrm>
        </p:grpSpPr>
        <p:grpSp>
          <p:nvGrpSpPr>
            <p:cNvPr id="15" name="组合 14">
              <a:extLst>
                <a:ext uri="{FF2B5EF4-FFF2-40B4-BE49-F238E27FC236}">
                  <a16:creationId xmlns:a16="http://schemas.microsoft.com/office/drawing/2014/main" id="{EEC441A8-11D8-D2EF-65E6-55B639BC1CE2}"/>
                </a:ext>
              </a:extLst>
            </p:cNvPr>
            <p:cNvGrpSpPr/>
            <p:nvPr/>
          </p:nvGrpSpPr>
          <p:grpSpPr>
            <a:xfrm>
              <a:off x="2330783" y="4509120"/>
              <a:ext cx="4025538" cy="1849348"/>
              <a:chOff x="2330783" y="4642595"/>
              <a:chExt cx="4025538" cy="1849348"/>
            </a:xfrm>
          </p:grpSpPr>
          <p:pic>
            <p:nvPicPr>
              <p:cNvPr id="7" name="图片 6">
                <a:extLst>
                  <a:ext uri="{FF2B5EF4-FFF2-40B4-BE49-F238E27FC236}">
                    <a16:creationId xmlns:a16="http://schemas.microsoft.com/office/drawing/2014/main" id="{79DC6D9F-FE14-A2E1-927E-52B959B3E842}"/>
                  </a:ext>
                </a:extLst>
              </p:cNvPr>
              <p:cNvPicPr>
                <a:picLocks noChangeAspect="1"/>
              </p:cNvPicPr>
              <p:nvPr/>
            </p:nvPicPr>
            <p:blipFill>
              <a:blip r:embed="rId2"/>
              <a:stretch>
                <a:fillRect/>
              </a:stretch>
            </p:blipFill>
            <p:spPr>
              <a:xfrm>
                <a:off x="2330783" y="4642595"/>
                <a:ext cx="4025538" cy="1849348"/>
              </a:xfrm>
              <a:prstGeom prst="rect">
                <a:avLst/>
              </a:prstGeom>
            </p:spPr>
          </p:pic>
          <p:cxnSp>
            <p:nvCxnSpPr>
              <p:cNvPr id="12" name="直接箭头连接符 11">
                <a:extLst>
                  <a:ext uri="{FF2B5EF4-FFF2-40B4-BE49-F238E27FC236}">
                    <a16:creationId xmlns:a16="http://schemas.microsoft.com/office/drawing/2014/main" id="{0B203A3C-2F83-7675-723C-FAFA88BED5A7}"/>
                  </a:ext>
                </a:extLst>
              </p:cNvPr>
              <p:cNvCxnSpPr>
                <a:cxnSpLocks/>
              </p:cNvCxnSpPr>
              <p:nvPr/>
            </p:nvCxnSpPr>
            <p:spPr>
              <a:xfrm>
                <a:off x="3376799" y="5491520"/>
                <a:ext cx="0"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DE4F588-67F9-A490-F966-9D7195E41493}"/>
                  </a:ext>
                </a:extLst>
              </p:cNvPr>
              <p:cNvCxnSpPr>
                <a:cxnSpLocks/>
              </p:cNvCxnSpPr>
              <p:nvPr/>
            </p:nvCxnSpPr>
            <p:spPr>
              <a:xfrm>
                <a:off x="3529199" y="4995815"/>
                <a:ext cx="0"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9C3D220B-AA6D-D80C-EC0C-C99FC0D2F942}"/>
                </a:ext>
              </a:extLst>
            </p:cNvPr>
            <p:cNvSpPr txBox="1"/>
            <p:nvPr/>
          </p:nvSpPr>
          <p:spPr>
            <a:xfrm>
              <a:off x="2843808" y="6464369"/>
              <a:ext cx="2489784" cy="276999"/>
            </a:xfrm>
            <a:prstGeom prst="rect">
              <a:avLst/>
            </a:prstGeom>
            <a:noFill/>
          </p:spPr>
          <p:txBody>
            <a:bodyPr wrap="none" rtlCol="0">
              <a:spAutoFit/>
            </a:bodyPr>
            <a:lstStyle/>
            <a:p>
              <a:r>
                <a:rPr lang="zh-CN" altLang="en-US" sz="1200" b="1" dirty="0"/>
                <a:t>图</a:t>
              </a:r>
              <a:r>
                <a:rPr lang="en-US" altLang="zh-CN" sz="1200" b="1" dirty="0"/>
                <a:t>9.14b    </a:t>
              </a:r>
              <a:r>
                <a:rPr lang="zh-CN" altLang="en-US" sz="1200" b="1" dirty="0"/>
                <a:t>中断屏蔽时</a:t>
              </a:r>
              <a:r>
                <a:rPr lang="en-US" altLang="zh-CN" sz="1200" b="1" dirty="0"/>
                <a:t>CPU</a:t>
              </a:r>
              <a:r>
                <a:rPr lang="zh-CN" altLang="en-US" sz="1200" b="1" dirty="0"/>
                <a:t>运行轨迹</a:t>
              </a:r>
            </a:p>
          </p:txBody>
        </p:sp>
      </p:grpSp>
    </p:spTree>
    <p:extLst>
      <p:ext uri="{BB962C8B-B14F-4D97-AF65-F5344CB8AC3E}">
        <p14:creationId xmlns:p14="http://schemas.microsoft.com/office/powerpoint/2010/main" val="1948950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9.5.2  </a:t>
            </a:r>
            <a:r>
              <a:rPr lang="zh-CN" altLang="en-US" b="1" dirty="0">
                <a:ea typeface="黑体" panose="02010609060101010101" pitchFamily="49" charset="-122"/>
              </a:rPr>
              <a:t>中断请求</a:t>
            </a:r>
            <a:endParaRPr lang="en-US" altLang="zh-CN" b="1" dirty="0"/>
          </a:p>
          <a:p>
            <a:pPr lvl="1" eaLnBrk="1" hangingPunct="1"/>
            <a:endParaRPr lang="en-US" altLang="zh-CN" sz="800" b="1" dirty="0"/>
          </a:p>
          <a:p>
            <a:pPr lvl="1" eaLnBrk="1" hangingPunct="1"/>
            <a:r>
              <a:rPr lang="en-US" altLang="zh-CN" sz="2000" b="1" dirty="0"/>
              <a:t>1</a:t>
            </a:r>
            <a:r>
              <a:rPr lang="zh-CN" altLang="en-US" sz="2000" b="1" dirty="0"/>
              <a:t>、中断请求信号的传送</a:t>
            </a:r>
            <a:endParaRPr lang="en-US" altLang="zh-CN" sz="2000" b="1" dirty="0"/>
          </a:p>
          <a:p>
            <a:pPr lvl="1" eaLnBrk="1" hangingPunct="1"/>
            <a:endParaRPr lang="en-US" altLang="zh-CN" sz="800" b="1" dirty="0"/>
          </a:p>
          <a:p>
            <a:pPr lvl="2" eaLnBrk="1" hangingPunct="1"/>
            <a:r>
              <a:rPr lang="zh-CN" altLang="en-US" sz="1600" b="1" dirty="0"/>
              <a:t>多个中断源的中断请求信号与</a:t>
            </a:r>
            <a:r>
              <a:rPr lang="en-US" altLang="zh-CN" sz="1600" b="1" dirty="0"/>
              <a:t>CPU</a:t>
            </a:r>
            <a:r>
              <a:rPr lang="zh-CN" altLang="en-US" sz="1600" b="1" dirty="0"/>
              <a:t>的连接方式（传输方式）有</a:t>
            </a:r>
            <a:r>
              <a:rPr lang="en-US" altLang="zh-CN" sz="1600" b="1" dirty="0"/>
              <a:t>4</a:t>
            </a:r>
            <a:r>
              <a:rPr lang="zh-CN" altLang="en-US" sz="1600" b="1" dirty="0"/>
              <a:t>种（图</a:t>
            </a:r>
            <a:r>
              <a:rPr lang="en-US" altLang="zh-CN" sz="1600" b="1" dirty="0"/>
              <a:t>9.15</a:t>
            </a:r>
            <a:r>
              <a:rPr lang="zh-CN" altLang="en-US" sz="1600" b="1" dirty="0"/>
              <a:t>）：</a:t>
            </a:r>
            <a:endParaRPr lang="en-US" altLang="zh-CN" sz="1600" b="1" dirty="0"/>
          </a:p>
          <a:p>
            <a:pPr lvl="2" eaLnBrk="1" hangingPunct="1"/>
            <a:endParaRPr lang="en-US" altLang="zh-CN" sz="800" b="1" dirty="0"/>
          </a:p>
          <a:p>
            <a:pPr lvl="2" eaLnBrk="1" hangingPunct="1"/>
            <a:r>
              <a:rPr lang="zh-CN" altLang="en-US" sz="1100" b="1" dirty="0"/>
              <a:t>（</a:t>
            </a:r>
            <a:r>
              <a:rPr lang="en-US" altLang="zh-CN" sz="1100" b="1" dirty="0"/>
              <a:t>1</a:t>
            </a:r>
            <a:r>
              <a:rPr lang="zh-CN" altLang="en-US" sz="1100" b="1" dirty="0"/>
              <a:t>）</a:t>
            </a:r>
            <a:r>
              <a:rPr lang="zh-CN" altLang="en-US" sz="1400" b="1" dirty="0">
                <a:solidFill>
                  <a:srgbClr val="FF0000"/>
                </a:solidFill>
              </a:rPr>
              <a:t>独立请求方式</a:t>
            </a:r>
            <a:r>
              <a:rPr lang="zh-CN" altLang="en-US" sz="1100" b="1" dirty="0"/>
              <a:t>：每个中断源有单独的中断请求线（</a:t>
            </a:r>
            <a:r>
              <a:rPr lang="en-US" altLang="zh-CN" sz="1100" b="1" dirty="0"/>
              <a:t>INTR</a:t>
            </a:r>
            <a:r>
              <a:rPr lang="zh-CN" altLang="en-US" sz="1100" b="1" dirty="0"/>
              <a:t>，</a:t>
            </a:r>
            <a:r>
              <a:rPr lang="en-US" altLang="zh-CN" sz="1100" b="1" dirty="0"/>
              <a:t>Interrupt Request</a:t>
            </a:r>
            <a:r>
              <a:rPr lang="zh-CN" altLang="en-US" sz="1100" b="1" dirty="0"/>
              <a:t>）和中断应答线（</a:t>
            </a:r>
            <a:r>
              <a:rPr lang="en-US" altLang="zh-CN" sz="1100" b="1" dirty="0"/>
              <a:t>INTA</a:t>
            </a:r>
            <a:r>
              <a:rPr lang="zh-CN" altLang="en-US" sz="1100" b="1" dirty="0"/>
              <a:t>，</a:t>
            </a:r>
            <a:r>
              <a:rPr lang="en-US" altLang="zh-CN" sz="1100" b="1" dirty="0"/>
              <a:t>Interrupt Acknowledge</a:t>
            </a:r>
            <a:r>
              <a:rPr lang="zh-CN" altLang="en-US" sz="1100" b="1" dirty="0"/>
              <a:t>）。</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2</a:t>
            </a:r>
            <a:r>
              <a:rPr lang="zh-CN" altLang="en-US" sz="1100" b="1" dirty="0"/>
              <a:t>）</a:t>
            </a:r>
            <a:r>
              <a:rPr lang="zh-CN" altLang="en-US" sz="1400" b="1" dirty="0">
                <a:solidFill>
                  <a:srgbClr val="FF0000"/>
                </a:solidFill>
              </a:rPr>
              <a:t>链式请求方式</a:t>
            </a:r>
            <a:r>
              <a:rPr lang="zh-CN" altLang="en-US" sz="1100" b="1" dirty="0"/>
              <a:t>：多个中断源共用一根公共的中断请求线</a:t>
            </a:r>
            <a:r>
              <a:rPr lang="en-US" altLang="zh-CN" sz="1100" b="1" dirty="0"/>
              <a:t>INTR</a:t>
            </a:r>
            <a:r>
              <a:rPr lang="zh-CN" altLang="en-US" sz="1100" b="1" dirty="0"/>
              <a:t>和中断应答线</a:t>
            </a:r>
            <a:r>
              <a:rPr lang="en-US" altLang="zh-CN" sz="1100" b="1" dirty="0"/>
              <a:t>INTA</a:t>
            </a:r>
            <a:r>
              <a:rPr lang="zh-CN" altLang="en-US" sz="1100" b="1" dirty="0"/>
              <a:t>；又分为硬件查询法和软件查询法两种方式。</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3</a:t>
            </a:r>
            <a:r>
              <a:rPr lang="zh-CN" altLang="en-US" sz="1100" b="1" dirty="0"/>
              <a:t>）</a:t>
            </a:r>
            <a:r>
              <a:rPr lang="zh-CN" altLang="en-US" sz="1400" b="1" dirty="0">
                <a:solidFill>
                  <a:srgbClr val="FF0000"/>
                </a:solidFill>
              </a:rPr>
              <a:t>中断控制器方式</a:t>
            </a:r>
            <a:r>
              <a:rPr lang="zh-CN" altLang="en-US" sz="1100" b="1" dirty="0"/>
              <a:t>：所有中断源通过独立请求方式与中断控制器连接，中断控制器与</a:t>
            </a:r>
            <a:r>
              <a:rPr lang="en-US" altLang="zh-CN" sz="1100" b="1" dirty="0"/>
              <a:t>CPU</a:t>
            </a:r>
            <a:r>
              <a:rPr lang="zh-CN" altLang="en-US" sz="1100" b="1" dirty="0"/>
              <a:t>连接，中断控制器分担了</a:t>
            </a:r>
            <a:r>
              <a:rPr lang="en-US" altLang="zh-CN" sz="1100" b="1" dirty="0"/>
              <a:t>CPU</a:t>
            </a:r>
            <a:r>
              <a:rPr lang="zh-CN" altLang="en-US" sz="1100" b="1" dirty="0"/>
              <a:t>的中断控制功能，负责实现外部中断的优先级仲裁逻辑与中断识别；如</a:t>
            </a:r>
            <a:r>
              <a:rPr lang="en-US" altLang="zh-CN" sz="1100" b="1" dirty="0"/>
              <a:t>x86</a:t>
            </a:r>
            <a:r>
              <a:rPr lang="zh-CN" altLang="en-US" sz="1100" b="1" dirty="0"/>
              <a:t>中的</a:t>
            </a:r>
            <a:r>
              <a:rPr lang="en-US" altLang="zh-CN" sz="1100" b="1" dirty="0">
                <a:solidFill>
                  <a:srgbClr val="FF0000"/>
                </a:solidFill>
              </a:rPr>
              <a:t>Intel 8259</a:t>
            </a:r>
            <a:r>
              <a:rPr lang="zh-CN" altLang="en-US" sz="1100" b="1" dirty="0"/>
              <a:t>芯片就是中断控制器。</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4</a:t>
            </a:r>
            <a:r>
              <a:rPr lang="zh-CN" altLang="en-US" sz="1100" b="1" dirty="0"/>
              <a:t>）</a:t>
            </a:r>
            <a:r>
              <a:rPr lang="zh-CN" altLang="en-US" sz="1400" b="1" dirty="0">
                <a:solidFill>
                  <a:srgbClr val="FF0000"/>
                </a:solidFill>
              </a:rPr>
              <a:t>分组链式</a:t>
            </a:r>
            <a:r>
              <a:rPr lang="zh-CN" altLang="en-US" sz="1100" b="1" dirty="0"/>
              <a:t>：是独立请求方式与链式请求方式的折中；对于要求快速响应的中断请求采用独立请求方式，对于不要求快速响应的中断请求则采用链式请求方式。。</a:t>
            </a:r>
            <a:endParaRPr lang="en-US" altLang="zh-CN" sz="1100" b="1" dirty="0"/>
          </a:p>
        </p:txBody>
      </p:sp>
      <p:grpSp>
        <p:nvGrpSpPr>
          <p:cNvPr id="8" name="组合 7">
            <a:extLst>
              <a:ext uri="{FF2B5EF4-FFF2-40B4-BE49-F238E27FC236}">
                <a16:creationId xmlns:a16="http://schemas.microsoft.com/office/drawing/2014/main" id="{AE39B415-1C70-1C86-4FDF-B6CBCF5BA6CB}"/>
              </a:ext>
            </a:extLst>
          </p:cNvPr>
          <p:cNvGrpSpPr/>
          <p:nvPr/>
        </p:nvGrpSpPr>
        <p:grpSpPr>
          <a:xfrm>
            <a:off x="899592" y="4915686"/>
            <a:ext cx="7760611" cy="1753674"/>
            <a:chOff x="899592" y="4915686"/>
            <a:chExt cx="7760611" cy="1753674"/>
          </a:xfrm>
        </p:grpSpPr>
        <p:pic>
          <p:nvPicPr>
            <p:cNvPr id="3" name="图片 2">
              <a:extLst>
                <a:ext uri="{FF2B5EF4-FFF2-40B4-BE49-F238E27FC236}">
                  <a16:creationId xmlns:a16="http://schemas.microsoft.com/office/drawing/2014/main" id="{95E23BC7-EFFB-1541-4287-C7FBE45D3DD2}"/>
                </a:ext>
              </a:extLst>
            </p:cNvPr>
            <p:cNvPicPr>
              <a:picLocks noChangeAspect="1"/>
            </p:cNvPicPr>
            <p:nvPr/>
          </p:nvPicPr>
          <p:blipFill>
            <a:blip r:embed="rId2"/>
            <a:stretch>
              <a:fillRect/>
            </a:stretch>
          </p:blipFill>
          <p:spPr>
            <a:xfrm>
              <a:off x="899592" y="4915686"/>
              <a:ext cx="3998325" cy="1229386"/>
            </a:xfrm>
            <a:prstGeom prst="rect">
              <a:avLst/>
            </a:prstGeom>
          </p:spPr>
        </p:pic>
        <p:pic>
          <p:nvPicPr>
            <p:cNvPr id="6" name="图片 5">
              <a:extLst>
                <a:ext uri="{FF2B5EF4-FFF2-40B4-BE49-F238E27FC236}">
                  <a16:creationId xmlns:a16="http://schemas.microsoft.com/office/drawing/2014/main" id="{4F698D90-F0AF-7590-3721-2E42C9F203D4}"/>
                </a:ext>
              </a:extLst>
            </p:cNvPr>
            <p:cNvPicPr>
              <a:picLocks noChangeAspect="1"/>
            </p:cNvPicPr>
            <p:nvPr/>
          </p:nvPicPr>
          <p:blipFill>
            <a:blip r:embed="rId3"/>
            <a:stretch>
              <a:fillRect/>
            </a:stretch>
          </p:blipFill>
          <p:spPr>
            <a:xfrm>
              <a:off x="5165934" y="4924180"/>
              <a:ext cx="3494269" cy="1212398"/>
            </a:xfrm>
            <a:prstGeom prst="rect">
              <a:avLst/>
            </a:prstGeom>
          </p:spPr>
        </p:pic>
        <p:sp>
          <p:nvSpPr>
            <p:cNvPr id="7" name="文本框 6">
              <a:extLst>
                <a:ext uri="{FF2B5EF4-FFF2-40B4-BE49-F238E27FC236}">
                  <a16:creationId xmlns:a16="http://schemas.microsoft.com/office/drawing/2014/main" id="{A68413D4-00E9-BC8C-7A29-085A2EF70FDF}"/>
                </a:ext>
              </a:extLst>
            </p:cNvPr>
            <p:cNvSpPr txBox="1"/>
            <p:nvPr/>
          </p:nvSpPr>
          <p:spPr>
            <a:xfrm>
              <a:off x="3327108" y="6392361"/>
              <a:ext cx="2449710" cy="276999"/>
            </a:xfrm>
            <a:prstGeom prst="rect">
              <a:avLst/>
            </a:prstGeom>
            <a:noFill/>
          </p:spPr>
          <p:txBody>
            <a:bodyPr wrap="none" rtlCol="0">
              <a:spAutoFit/>
            </a:bodyPr>
            <a:lstStyle/>
            <a:p>
              <a:r>
                <a:rPr lang="zh-CN" altLang="en-US" sz="1200" b="1" dirty="0"/>
                <a:t>图</a:t>
              </a:r>
              <a:r>
                <a:rPr lang="en-US" altLang="zh-CN" sz="1200" b="1" dirty="0"/>
                <a:t>9.15    </a:t>
              </a:r>
              <a:r>
                <a:rPr lang="zh-CN" altLang="en-US" sz="1200" b="1" dirty="0"/>
                <a:t>中断请求信号的传输方式</a:t>
              </a:r>
            </a:p>
          </p:txBody>
        </p:sp>
      </p:grpSp>
    </p:spTree>
    <p:extLst>
      <p:ext uri="{BB962C8B-B14F-4D97-AF65-F5344CB8AC3E}">
        <p14:creationId xmlns:p14="http://schemas.microsoft.com/office/powerpoint/2010/main" val="1180650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271189"/>
            <a:ext cx="8229600" cy="4525963"/>
          </a:xfrm>
        </p:spPr>
        <p:txBody>
          <a:bodyPr/>
          <a:lstStyle/>
          <a:p>
            <a:pPr lvl="1" eaLnBrk="1" hangingPunct="1"/>
            <a:r>
              <a:rPr lang="en-US" altLang="zh-CN" sz="2000" b="1" dirty="0"/>
              <a:t>2</a:t>
            </a:r>
            <a:r>
              <a:rPr lang="zh-CN" altLang="en-US" sz="2000" b="1" dirty="0"/>
              <a:t>、中断请求的硬件支撑（图</a:t>
            </a:r>
            <a:r>
              <a:rPr lang="en-US" altLang="zh-CN" sz="2000" b="1" dirty="0"/>
              <a:t>9.16</a:t>
            </a:r>
            <a:r>
              <a:rPr lang="zh-CN" altLang="en-US" sz="2000" b="1" dirty="0"/>
              <a:t>）</a:t>
            </a:r>
            <a:endParaRPr lang="en-US" altLang="zh-CN" sz="2000" b="1" dirty="0"/>
          </a:p>
          <a:p>
            <a:pPr lvl="1" eaLnBrk="1" hangingPunct="1"/>
            <a:endParaRPr lang="en-US" altLang="zh-CN" sz="800" b="1" dirty="0"/>
          </a:p>
          <a:p>
            <a:pPr lvl="2" eaLnBrk="1" hangingPunct="1"/>
            <a:r>
              <a:rPr lang="zh-CN" altLang="en-US" sz="1100" b="1" dirty="0"/>
              <a:t>（</a:t>
            </a:r>
            <a:r>
              <a:rPr lang="en-US" altLang="zh-CN" sz="1100" b="1" dirty="0"/>
              <a:t>1</a:t>
            </a:r>
            <a:r>
              <a:rPr lang="zh-CN" altLang="en-US" sz="1100" b="1" dirty="0"/>
              <a:t>）</a:t>
            </a:r>
            <a:r>
              <a:rPr lang="zh-CN" altLang="en-US" sz="1400" b="1" dirty="0">
                <a:solidFill>
                  <a:srgbClr val="FF0000"/>
                </a:solidFill>
              </a:rPr>
              <a:t>中断请求寄存器</a:t>
            </a:r>
            <a:r>
              <a:rPr lang="zh-CN" altLang="en-US" sz="1100" b="1" dirty="0"/>
              <a:t>：</a:t>
            </a:r>
            <a:r>
              <a:rPr lang="en-US" altLang="zh-CN" sz="1100" b="1" dirty="0"/>
              <a:t>IRR</a:t>
            </a:r>
            <a:r>
              <a:rPr lang="zh-CN" altLang="en-US" sz="1100" b="1" dirty="0"/>
              <a:t>，</a:t>
            </a:r>
            <a:r>
              <a:rPr lang="en-US" altLang="zh-CN" sz="1100" b="1" dirty="0"/>
              <a:t>Interrupt Request Register</a:t>
            </a:r>
            <a:r>
              <a:rPr lang="zh-CN" altLang="en-US" sz="1100" b="1" dirty="0"/>
              <a:t>，</a:t>
            </a:r>
            <a:r>
              <a:rPr lang="en-US" altLang="zh-CN" sz="1100" b="1" dirty="0"/>
              <a:t>IRR</a:t>
            </a:r>
            <a:r>
              <a:rPr lang="zh-CN" altLang="en-US" sz="1100" b="1" dirty="0"/>
              <a:t>中的内容称为中断字。</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2</a:t>
            </a:r>
            <a:r>
              <a:rPr lang="zh-CN" altLang="en-US" sz="1100" b="1" dirty="0"/>
              <a:t>）</a:t>
            </a:r>
            <a:r>
              <a:rPr lang="zh-CN" altLang="en-US" sz="1400" b="1" dirty="0">
                <a:solidFill>
                  <a:srgbClr val="FF0000"/>
                </a:solidFill>
              </a:rPr>
              <a:t>中断屏蔽寄存器</a:t>
            </a:r>
            <a:r>
              <a:rPr lang="zh-CN" altLang="en-US" sz="1100" b="1" dirty="0"/>
              <a:t>：</a:t>
            </a:r>
            <a:r>
              <a:rPr lang="en-US" altLang="zh-CN" sz="1100" b="1" dirty="0"/>
              <a:t>IMR</a:t>
            </a:r>
            <a:r>
              <a:rPr lang="zh-CN" altLang="en-US" sz="1100" b="1" dirty="0"/>
              <a:t>，</a:t>
            </a:r>
            <a:r>
              <a:rPr lang="en-US" altLang="zh-CN" sz="1100" b="1" dirty="0"/>
              <a:t>Interrupt Mask Register</a:t>
            </a:r>
            <a:r>
              <a:rPr lang="zh-CN" altLang="en-US" sz="1100" b="1" dirty="0"/>
              <a:t>，“</a:t>
            </a:r>
            <a:r>
              <a:rPr lang="en-US" altLang="zh-CN" sz="1100" b="1" dirty="0"/>
              <a:t>1</a:t>
            </a:r>
            <a:r>
              <a:rPr lang="zh-CN" altLang="en-US" sz="1100" b="1" dirty="0"/>
              <a:t>”表示屏蔽，“</a:t>
            </a:r>
            <a:r>
              <a:rPr lang="en-US" altLang="zh-CN" sz="1100" b="1" dirty="0"/>
              <a:t>0</a:t>
            </a:r>
            <a:r>
              <a:rPr lang="zh-CN" altLang="en-US" sz="1100" b="1" dirty="0"/>
              <a:t>”时表示允许（不屏蔽）。</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3</a:t>
            </a:r>
            <a:r>
              <a:rPr lang="zh-CN" altLang="en-US" sz="1100" b="1" dirty="0"/>
              <a:t>）</a:t>
            </a:r>
            <a:r>
              <a:rPr lang="zh-CN" altLang="en-US" sz="1400" b="1" dirty="0">
                <a:solidFill>
                  <a:srgbClr val="FF0000"/>
                </a:solidFill>
              </a:rPr>
              <a:t>中断服务寄存器</a:t>
            </a:r>
            <a:r>
              <a:rPr lang="zh-CN" altLang="en-US" sz="1100" b="1" dirty="0"/>
              <a:t>：</a:t>
            </a:r>
            <a:r>
              <a:rPr lang="en-US" altLang="zh-CN" sz="1100" b="1" dirty="0"/>
              <a:t>ISR</a:t>
            </a:r>
            <a:r>
              <a:rPr lang="zh-CN" altLang="en-US" sz="1100" b="1" dirty="0"/>
              <a:t>，</a:t>
            </a:r>
            <a:r>
              <a:rPr lang="en-US" altLang="zh-CN" sz="1100" b="1" dirty="0"/>
              <a:t>Interrupt Service Register</a:t>
            </a:r>
            <a:r>
              <a:rPr lang="zh-CN" altLang="en-US" sz="1100" b="1" dirty="0"/>
              <a:t>，在多重中断中用于存放正在被服务的中断请求。</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4</a:t>
            </a:r>
            <a:r>
              <a:rPr lang="zh-CN" altLang="en-US" sz="1100" b="1" dirty="0"/>
              <a:t>）</a:t>
            </a:r>
            <a:r>
              <a:rPr lang="zh-CN" altLang="en-US" sz="1400" b="1" dirty="0">
                <a:solidFill>
                  <a:srgbClr val="FF0000"/>
                </a:solidFill>
              </a:rPr>
              <a:t>中断优先级排队电路</a:t>
            </a:r>
            <a:r>
              <a:rPr lang="zh-CN" altLang="en-US" sz="1100" b="1" dirty="0"/>
              <a:t>：</a:t>
            </a:r>
            <a:r>
              <a:rPr lang="en-US" altLang="zh-CN" sz="1100" b="1" dirty="0"/>
              <a:t>PR</a:t>
            </a:r>
            <a:r>
              <a:rPr lang="zh-CN" altLang="en-US" sz="1100" b="1" dirty="0"/>
              <a:t>，</a:t>
            </a:r>
            <a:r>
              <a:rPr lang="en-US" altLang="zh-CN" sz="1100" b="1" dirty="0"/>
              <a:t>Priority Resolver</a:t>
            </a:r>
            <a:r>
              <a:rPr lang="zh-CN" altLang="en-US" sz="1100" b="1" dirty="0"/>
              <a:t>，用于多个外部可屏蔽中断请求的优先级排队。</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5</a:t>
            </a:r>
            <a:r>
              <a:rPr lang="zh-CN" altLang="en-US" sz="1100" b="1" dirty="0"/>
              <a:t>）</a:t>
            </a:r>
            <a:r>
              <a:rPr lang="zh-CN" altLang="en-US" sz="1400" b="1" dirty="0">
                <a:solidFill>
                  <a:srgbClr val="FF0000"/>
                </a:solidFill>
              </a:rPr>
              <a:t>中断允许触发器</a:t>
            </a:r>
            <a:r>
              <a:rPr lang="zh-CN" altLang="en-US" sz="1100" b="1" dirty="0"/>
              <a:t>：</a:t>
            </a:r>
            <a:r>
              <a:rPr lang="en-US" altLang="zh-CN" sz="1100" b="1" dirty="0"/>
              <a:t>IE/IF</a:t>
            </a:r>
            <a:r>
              <a:rPr lang="zh-CN" altLang="en-US" sz="1100" b="1" dirty="0"/>
              <a:t>，</a:t>
            </a:r>
            <a:r>
              <a:rPr lang="en-US" altLang="zh-CN" sz="1100" b="1" dirty="0"/>
              <a:t>Interrupt Enable/Flag</a:t>
            </a:r>
            <a:r>
              <a:rPr lang="zh-CN" altLang="en-US" sz="1100" b="1" dirty="0"/>
              <a:t>，也称中断使能位、中断标志位，用于开、关中断的控制，“</a:t>
            </a:r>
            <a:r>
              <a:rPr lang="en-US" altLang="zh-CN" sz="1100" b="1" dirty="0"/>
              <a:t>1</a:t>
            </a:r>
            <a:r>
              <a:rPr lang="zh-CN" altLang="en-US" sz="1100" b="1" dirty="0"/>
              <a:t>”表示开中断，“</a:t>
            </a:r>
            <a:r>
              <a:rPr lang="en-US" altLang="zh-CN" sz="1100" b="1" dirty="0"/>
              <a:t>0</a:t>
            </a:r>
            <a:r>
              <a:rPr lang="zh-CN" altLang="en-US" sz="1100" b="1" dirty="0"/>
              <a:t>”表示关中断；</a:t>
            </a:r>
            <a:r>
              <a:rPr lang="en-US" altLang="zh-CN" sz="1100" b="1" dirty="0"/>
              <a:t>IE/IF</a:t>
            </a:r>
            <a:r>
              <a:rPr lang="zh-CN" altLang="en-US" sz="1100" b="1" dirty="0"/>
              <a:t>通常设置在</a:t>
            </a:r>
            <a:r>
              <a:rPr lang="en-US" altLang="zh-CN" sz="1100" b="1" dirty="0"/>
              <a:t>CPU</a:t>
            </a:r>
            <a:r>
              <a:rPr lang="zh-CN" altLang="en-US" sz="1100" b="1" dirty="0"/>
              <a:t>内部。</a:t>
            </a:r>
            <a:endParaRPr lang="en-US" altLang="zh-CN" sz="11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100" b="1" dirty="0"/>
          </a:p>
        </p:txBody>
      </p:sp>
      <p:grpSp>
        <p:nvGrpSpPr>
          <p:cNvPr id="10" name="组合 9">
            <a:extLst>
              <a:ext uri="{FF2B5EF4-FFF2-40B4-BE49-F238E27FC236}">
                <a16:creationId xmlns:a16="http://schemas.microsoft.com/office/drawing/2014/main" id="{A7238B1C-2581-EA88-71CD-B99E063E265A}"/>
              </a:ext>
            </a:extLst>
          </p:cNvPr>
          <p:cNvGrpSpPr/>
          <p:nvPr/>
        </p:nvGrpSpPr>
        <p:grpSpPr>
          <a:xfrm>
            <a:off x="1835696" y="3573016"/>
            <a:ext cx="5836000" cy="3157319"/>
            <a:chOff x="1835696" y="3573016"/>
            <a:chExt cx="5836000" cy="3157319"/>
          </a:xfrm>
        </p:grpSpPr>
        <p:pic>
          <p:nvPicPr>
            <p:cNvPr id="5" name="图片 4">
              <a:extLst>
                <a:ext uri="{FF2B5EF4-FFF2-40B4-BE49-F238E27FC236}">
                  <a16:creationId xmlns:a16="http://schemas.microsoft.com/office/drawing/2014/main" id="{A4D155ED-81DD-9CA4-6C3F-D1CD13B68012}"/>
                </a:ext>
              </a:extLst>
            </p:cNvPr>
            <p:cNvPicPr>
              <a:picLocks noChangeAspect="1"/>
            </p:cNvPicPr>
            <p:nvPr/>
          </p:nvPicPr>
          <p:blipFill>
            <a:blip r:embed="rId2"/>
            <a:stretch>
              <a:fillRect/>
            </a:stretch>
          </p:blipFill>
          <p:spPr>
            <a:xfrm>
              <a:off x="1835696" y="3573016"/>
              <a:ext cx="5836000" cy="2736304"/>
            </a:xfrm>
            <a:prstGeom prst="rect">
              <a:avLst/>
            </a:prstGeom>
          </p:spPr>
        </p:pic>
        <p:sp>
          <p:nvSpPr>
            <p:cNvPr id="9" name="文本框 8">
              <a:extLst>
                <a:ext uri="{FF2B5EF4-FFF2-40B4-BE49-F238E27FC236}">
                  <a16:creationId xmlns:a16="http://schemas.microsoft.com/office/drawing/2014/main" id="{70967950-1684-69DF-E3E9-6E970B1578EA}"/>
                </a:ext>
              </a:extLst>
            </p:cNvPr>
            <p:cNvSpPr txBox="1"/>
            <p:nvPr/>
          </p:nvSpPr>
          <p:spPr>
            <a:xfrm>
              <a:off x="3707904" y="6453336"/>
              <a:ext cx="2141933" cy="276999"/>
            </a:xfrm>
            <a:prstGeom prst="rect">
              <a:avLst/>
            </a:prstGeom>
            <a:noFill/>
          </p:spPr>
          <p:txBody>
            <a:bodyPr wrap="none" rtlCol="0">
              <a:spAutoFit/>
            </a:bodyPr>
            <a:lstStyle/>
            <a:p>
              <a:r>
                <a:rPr lang="zh-CN" altLang="en-US" sz="1200" b="1" dirty="0"/>
                <a:t>图</a:t>
              </a:r>
              <a:r>
                <a:rPr lang="en-US" altLang="zh-CN" sz="1200" b="1" dirty="0"/>
                <a:t>9.16    </a:t>
              </a:r>
              <a:r>
                <a:rPr lang="zh-CN" altLang="en-US" sz="1200" b="1" dirty="0"/>
                <a:t>中断请求的硬件支持</a:t>
              </a:r>
            </a:p>
          </p:txBody>
        </p:sp>
      </p:grpSp>
    </p:spTree>
    <p:extLst>
      <p:ext uri="{BB962C8B-B14F-4D97-AF65-F5344CB8AC3E}">
        <p14:creationId xmlns:p14="http://schemas.microsoft.com/office/powerpoint/2010/main" val="3001935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271189"/>
            <a:ext cx="8229600" cy="4525963"/>
          </a:xfrm>
        </p:spPr>
        <p:txBody>
          <a:bodyPr/>
          <a:lstStyle/>
          <a:p>
            <a:pPr eaLnBrk="1" hangingPunct="1"/>
            <a:r>
              <a:rPr lang="zh-CN" altLang="en-US" sz="1600" b="1" dirty="0"/>
              <a:t>中断控制器的工作流程，图</a:t>
            </a:r>
            <a:r>
              <a:rPr lang="en-US" altLang="zh-CN" sz="1600" b="1" dirty="0"/>
              <a:t>9.17</a:t>
            </a:r>
            <a:r>
              <a:rPr lang="zh-CN" altLang="en-US" sz="1600" b="1" dirty="0"/>
              <a:t>。</a:t>
            </a:r>
            <a:endParaRPr lang="en-US" altLang="zh-CN" sz="2000" b="1" dirty="0"/>
          </a:p>
          <a:p>
            <a:pPr lvl="2" eaLnBrk="1" hangingPunct="1"/>
            <a:endParaRPr lang="en-US" altLang="zh-CN" sz="1100" b="1" dirty="0"/>
          </a:p>
        </p:txBody>
      </p:sp>
      <p:grpSp>
        <p:nvGrpSpPr>
          <p:cNvPr id="6" name="组合 5">
            <a:extLst>
              <a:ext uri="{FF2B5EF4-FFF2-40B4-BE49-F238E27FC236}">
                <a16:creationId xmlns:a16="http://schemas.microsoft.com/office/drawing/2014/main" id="{61F989E4-9740-798C-89E6-D8F975C68EFC}"/>
              </a:ext>
            </a:extLst>
          </p:cNvPr>
          <p:cNvGrpSpPr/>
          <p:nvPr/>
        </p:nvGrpSpPr>
        <p:grpSpPr>
          <a:xfrm>
            <a:off x="3220248" y="1124744"/>
            <a:ext cx="5259178" cy="5462067"/>
            <a:chOff x="3220248" y="1124744"/>
            <a:chExt cx="5259178" cy="5462067"/>
          </a:xfrm>
        </p:grpSpPr>
        <p:sp>
          <p:nvSpPr>
            <p:cNvPr id="9" name="文本框 8">
              <a:extLst>
                <a:ext uri="{FF2B5EF4-FFF2-40B4-BE49-F238E27FC236}">
                  <a16:creationId xmlns:a16="http://schemas.microsoft.com/office/drawing/2014/main" id="{70967950-1684-69DF-E3E9-6E970B1578EA}"/>
                </a:ext>
              </a:extLst>
            </p:cNvPr>
            <p:cNvSpPr txBox="1"/>
            <p:nvPr/>
          </p:nvSpPr>
          <p:spPr>
            <a:xfrm>
              <a:off x="4788024" y="6309812"/>
              <a:ext cx="2141933" cy="276999"/>
            </a:xfrm>
            <a:prstGeom prst="rect">
              <a:avLst/>
            </a:prstGeom>
            <a:noFill/>
          </p:spPr>
          <p:txBody>
            <a:bodyPr wrap="none" rtlCol="0">
              <a:spAutoFit/>
            </a:bodyPr>
            <a:lstStyle/>
            <a:p>
              <a:r>
                <a:rPr lang="zh-CN" altLang="en-US" sz="1200" b="1" dirty="0"/>
                <a:t>图</a:t>
              </a:r>
              <a:r>
                <a:rPr lang="en-US" altLang="zh-CN" sz="1200" b="1" dirty="0"/>
                <a:t>9.17    </a:t>
              </a:r>
              <a:r>
                <a:rPr lang="zh-CN" altLang="en-US" sz="1200" b="1" dirty="0"/>
                <a:t>中断控制器工作流程</a:t>
              </a:r>
            </a:p>
          </p:txBody>
        </p:sp>
        <p:pic>
          <p:nvPicPr>
            <p:cNvPr id="3" name="图片 2">
              <a:extLst>
                <a:ext uri="{FF2B5EF4-FFF2-40B4-BE49-F238E27FC236}">
                  <a16:creationId xmlns:a16="http://schemas.microsoft.com/office/drawing/2014/main" id="{24ADE5CE-1569-2B73-4040-BBF4DCF27DA4}"/>
                </a:ext>
              </a:extLst>
            </p:cNvPr>
            <p:cNvPicPr>
              <a:picLocks noChangeAspect="1"/>
            </p:cNvPicPr>
            <p:nvPr/>
          </p:nvPicPr>
          <p:blipFill>
            <a:blip r:embed="rId2"/>
            <a:stretch>
              <a:fillRect/>
            </a:stretch>
          </p:blipFill>
          <p:spPr>
            <a:xfrm>
              <a:off x="3220248" y="1124744"/>
              <a:ext cx="5259178" cy="4824536"/>
            </a:xfrm>
            <a:prstGeom prst="rect">
              <a:avLst/>
            </a:prstGeom>
          </p:spPr>
        </p:pic>
      </p:grpSp>
      <p:sp>
        <p:nvSpPr>
          <p:cNvPr id="7" name="文本框 6">
            <a:extLst>
              <a:ext uri="{FF2B5EF4-FFF2-40B4-BE49-F238E27FC236}">
                <a16:creationId xmlns:a16="http://schemas.microsoft.com/office/drawing/2014/main" id="{B16DF961-D6F4-E1CA-97D4-8178C1877B54}"/>
              </a:ext>
            </a:extLst>
          </p:cNvPr>
          <p:cNvSpPr txBox="1"/>
          <p:nvPr/>
        </p:nvSpPr>
        <p:spPr>
          <a:xfrm>
            <a:off x="395536" y="1268760"/>
            <a:ext cx="2555673" cy="4862870"/>
          </a:xfrm>
          <a:prstGeom prst="rect">
            <a:avLst/>
          </a:prstGeom>
          <a:solidFill>
            <a:srgbClr val="FFFF00"/>
          </a:solidFill>
        </p:spPr>
        <p:txBody>
          <a:bodyPr wrap="square" rtlCol="0">
            <a:spAutoFit/>
          </a:bodyPr>
          <a:lstStyle/>
          <a:p>
            <a:pPr marL="285750" indent="-285750">
              <a:buFont typeface="+mj-ea"/>
              <a:buAutoNum type="circleNumDbPlain"/>
            </a:pPr>
            <a:r>
              <a:rPr lang="en-US" altLang="zh-CN" sz="1000" b="1" dirty="0" err="1"/>
              <a:t>IR</a:t>
            </a:r>
            <a:r>
              <a:rPr lang="en-US" altLang="zh-CN" sz="1000" b="1" baseline="-25000" dirty="0" err="1"/>
              <a:t>i</a:t>
            </a:r>
            <a:r>
              <a:rPr lang="zh-CN" altLang="en-US" sz="1000" b="1" dirty="0"/>
              <a:t>有中断请求，则使</a:t>
            </a:r>
            <a:r>
              <a:rPr lang="en-US" altLang="zh-CN" sz="1000" b="1" dirty="0"/>
              <a:t>IRR[</a:t>
            </a:r>
            <a:r>
              <a:rPr lang="en-US" altLang="zh-CN" sz="1000" b="1" dirty="0" err="1"/>
              <a:t>i</a:t>
            </a:r>
            <a:r>
              <a:rPr lang="en-US" altLang="zh-CN" sz="1000" b="1" dirty="0"/>
              <a:t>]=1</a:t>
            </a:r>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如果</a:t>
            </a:r>
            <a:r>
              <a:rPr lang="en-US" altLang="zh-CN" sz="1000" b="1" dirty="0"/>
              <a:t>IMR[</a:t>
            </a:r>
            <a:r>
              <a:rPr lang="en-US" altLang="zh-CN" sz="1000" b="1" dirty="0" err="1"/>
              <a:t>i</a:t>
            </a:r>
            <a:r>
              <a:rPr lang="en-US" altLang="zh-CN" sz="1000" b="1" dirty="0"/>
              <a:t>]=0</a:t>
            </a:r>
            <a:r>
              <a:rPr lang="zh-CN" altLang="en-US" sz="1000" b="1" dirty="0"/>
              <a:t>，且</a:t>
            </a:r>
            <a:r>
              <a:rPr lang="en-US" altLang="zh-CN" sz="1000" b="1" dirty="0" err="1"/>
              <a:t>i</a:t>
            </a:r>
            <a:r>
              <a:rPr lang="zh-CN" altLang="en-US" sz="1000" b="1" dirty="0"/>
              <a:t>大于</a:t>
            </a:r>
            <a:r>
              <a:rPr lang="en-US" altLang="zh-CN" sz="1000" b="1" dirty="0"/>
              <a:t>ISR</a:t>
            </a:r>
            <a:r>
              <a:rPr lang="zh-CN" altLang="en-US" sz="1000" b="1" dirty="0"/>
              <a:t>中的最高优先级，则使</a:t>
            </a:r>
            <a:r>
              <a:rPr lang="en-US" altLang="zh-CN" sz="1000" b="1" dirty="0"/>
              <a:t>INTR=1</a:t>
            </a:r>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如果</a:t>
            </a:r>
            <a:r>
              <a:rPr lang="en-US" altLang="zh-CN" sz="1000" b="1" dirty="0"/>
              <a:t>IE/IF=1</a:t>
            </a:r>
            <a:r>
              <a:rPr lang="zh-CN" altLang="en-US" sz="1000" b="1" dirty="0"/>
              <a:t>，则</a:t>
            </a:r>
            <a:r>
              <a:rPr lang="en-US" altLang="zh-CN" sz="1000" b="1" dirty="0"/>
              <a:t>CPU</a:t>
            </a:r>
            <a:r>
              <a:rPr lang="zh-CN" altLang="en-US" sz="1000" b="1" dirty="0"/>
              <a:t>进入中断响应周期；否则</a:t>
            </a:r>
            <a:r>
              <a:rPr lang="en-US" altLang="zh-CN" sz="1000" b="1" dirty="0"/>
              <a:t>CPU</a:t>
            </a:r>
            <a:r>
              <a:rPr lang="zh-CN" altLang="en-US" sz="1000" b="1" dirty="0"/>
              <a:t>继续执行主程序（取指令、执行指令）</a:t>
            </a:r>
            <a:endParaRPr lang="en-US" altLang="zh-CN" sz="1000" b="1" dirty="0"/>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中断响应周期：先是关中断、保存断点，然后发出</a:t>
            </a:r>
            <a:r>
              <a:rPr lang="en-US" altLang="zh-CN" sz="1000" b="1" dirty="0"/>
              <a:t>2</a:t>
            </a:r>
            <a:r>
              <a:rPr lang="zh-CN" altLang="en-US" sz="1000" b="1" dirty="0"/>
              <a:t>个</a:t>
            </a:r>
            <a:r>
              <a:rPr lang="en-US" altLang="zh-CN" sz="1000" b="1" dirty="0"/>
              <a:t>INTA</a:t>
            </a:r>
            <a:r>
              <a:rPr lang="zh-CN" altLang="en-US" sz="1000" b="1" dirty="0"/>
              <a:t>脉冲</a:t>
            </a:r>
            <a:endParaRPr lang="en-US" altLang="zh-CN" sz="1000" b="1" dirty="0"/>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第</a:t>
            </a:r>
            <a:r>
              <a:rPr lang="en-US" altLang="zh-CN" sz="1000" b="1" dirty="0"/>
              <a:t>1</a:t>
            </a:r>
            <a:r>
              <a:rPr lang="zh-CN" altLang="en-US" sz="1000" b="1" dirty="0"/>
              <a:t>个</a:t>
            </a:r>
            <a:r>
              <a:rPr lang="en-US" altLang="zh-CN" sz="1000" b="1" dirty="0"/>
              <a:t>INTA</a:t>
            </a:r>
            <a:r>
              <a:rPr lang="zh-CN" altLang="en-US" sz="1000" b="1" dirty="0"/>
              <a:t>脉冲：使</a:t>
            </a:r>
            <a:r>
              <a:rPr lang="en-US" altLang="zh-CN" sz="1000" b="1" dirty="0"/>
              <a:t>IRR[</a:t>
            </a:r>
            <a:r>
              <a:rPr lang="en-US" altLang="zh-CN" sz="1000" b="1" dirty="0" err="1"/>
              <a:t>i</a:t>
            </a:r>
            <a:r>
              <a:rPr lang="en-US" altLang="zh-CN" sz="1000" b="1" dirty="0"/>
              <a:t>]=0</a:t>
            </a:r>
            <a:r>
              <a:rPr lang="zh-CN" altLang="en-US" sz="1000" b="1" dirty="0"/>
              <a:t>、</a:t>
            </a:r>
            <a:r>
              <a:rPr lang="en-US" altLang="zh-CN" sz="1000" b="1" dirty="0"/>
              <a:t>IRR[</a:t>
            </a:r>
            <a:r>
              <a:rPr lang="en-US" altLang="zh-CN" sz="1000" b="1" dirty="0" err="1"/>
              <a:t>i</a:t>
            </a:r>
            <a:r>
              <a:rPr lang="en-US" altLang="zh-CN" sz="1000" b="1" dirty="0"/>
              <a:t>].EN=0</a:t>
            </a:r>
            <a:r>
              <a:rPr lang="zh-CN" altLang="en-US" sz="1000" b="1" dirty="0"/>
              <a:t>，表示不再接收</a:t>
            </a:r>
            <a:r>
              <a:rPr lang="en-US" altLang="zh-CN" sz="1000" b="1" dirty="0" err="1"/>
              <a:t>IR</a:t>
            </a:r>
            <a:r>
              <a:rPr lang="en-US" altLang="zh-CN" sz="1000" b="1" baseline="-25000" dirty="0" err="1"/>
              <a:t>i</a:t>
            </a:r>
            <a:r>
              <a:rPr lang="zh-CN" altLang="en-US" sz="1000" b="1" dirty="0"/>
              <a:t>的新的中断请求；并使</a:t>
            </a:r>
            <a:r>
              <a:rPr lang="en-US" altLang="zh-CN" sz="1000" b="1" dirty="0"/>
              <a:t>ISR[</a:t>
            </a:r>
            <a:r>
              <a:rPr lang="en-US" altLang="zh-CN" sz="1000" b="1" dirty="0" err="1"/>
              <a:t>i</a:t>
            </a:r>
            <a:r>
              <a:rPr lang="en-US" altLang="zh-CN" sz="1000" b="1" dirty="0"/>
              <a:t>]=1</a:t>
            </a:r>
            <a:r>
              <a:rPr lang="zh-CN" altLang="en-US" sz="1000" b="1" dirty="0"/>
              <a:t>，表示</a:t>
            </a:r>
            <a:r>
              <a:rPr lang="en-US" altLang="zh-CN" sz="1000" b="1" dirty="0" err="1"/>
              <a:t>IR</a:t>
            </a:r>
            <a:r>
              <a:rPr lang="en-US" altLang="zh-CN" sz="1000" b="1" baseline="-25000" dirty="0" err="1"/>
              <a:t>i</a:t>
            </a:r>
            <a:r>
              <a:rPr lang="zh-CN" altLang="en-US" sz="1000" b="1" dirty="0"/>
              <a:t>的中断请求正在服务</a:t>
            </a:r>
            <a:endParaRPr lang="en-US" altLang="zh-CN" sz="1000" b="1" dirty="0"/>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第</a:t>
            </a:r>
            <a:r>
              <a:rPr lang="en-US" altLang="zh-CN" sz="1000" b="1" dirty="0"/>
              <a:t>2</a:t>
            </a:r>
            <a:r>
              <a:rPr lang="zh-CN" altLang="en-US" sz="1000" b="1" dirty="0"/>
              <a:t>个</a:t>
            </a:r>
            <a:r>
              <a:rPr lang="en-US" altLang="zh-CN" sz="1000" b="1" dirty="0"/>
              <a:t>INTA</a:t>
            </a:r>
            <a:r>
              <a:rPr lang="zh-CN" altLang="en-US" sz="1000" b="1" dirty="0"/>
              <a:t>脉冲：请求中断控制器将中断编号通过数据总线（</a:t>
            </a:r>
            <a:r>
              <a:rPr lang="en-US" altLang="zh-CN" sz="1000" b="1" dirty="0"/>
              <a:t>DBUS</a:t>
            </a:r>
            <a:r>
              <a:rPr lang="zh-CN" altLang="en-US" sz="1000" b="1" dirty="0"/>
              <a:t>）发送给</a:t>
            </a:r>
            <a:r>
              <a:rPr lang="en-US" altLang="zh-CN" sz="1000" b="1" dirty="0"/>
              <a:t>CPU</a:t>
            </a:r>
          </a:p>
          <a:p>
            <a:pPr marL="285750" indent="-285750">
              <a:buFont typeface="+mj-ea"/>
              <a:buAutoNum type="circleNumDbPlain"/>
            </a:pPr>
            <a:endParaRPr lang="en-US" altLang="zh-CN" sz="1000" b="1" dirty="0"/>
          </a:p>
          <a:p>
            <a:pPr marL="285750" indent="-285750">
              <a:buFont typeface="+mj-ea"/>
              <a:buAutoNum type="circleNumDbPlain"/>
            </a:pPr>
            <a:r>
              <a:rPr lang="en-US" altLang="zh-CN" sz="1000" b="1" dirty="0"/>
              <a:t>CPU</a:t>
            </a:r>
            <a:r>
              <a:rPr lang="zh-CN" altLang="en-US" sz="1000" b="1" dirty="0"/>
              <a:t>收到中断编号（中断服务程序入口地址）后，执行中断服务程序，中断服务程序执行完毕后，发送中断服务结束命令</a:t>
            </a:r>
            <a:r>
              <a:rPr lang="en-US" altLang="zh-CN" sz="1000" b="1" dirty="0"/>
              <a:t>EOI</a:t>
            </a:r>
            <a:r>
              <a:rPr lang="zh-CN" altLang="en-US" sz="1000" b="1" dirty="0"/>
              <a:t>（</a:t>
            </a:r>
            <a:r>
              <a:rPr lang="en-US" altLang="zh-CN" sz="1000" b="1" dirty="0"/>
              <a:t>End Of Interrupt</a:t>
            </a:r>
            <a:r>
              <a:rPr lang="zh-CN" altLang="en-US" sz="1000" b="1" dirty="0"/>
              <a:t>）</a:t>
            </a:r>
            <a:endParaRPr lang="en-US" altLang="zh-CN" sz="1000" b="1" dirty="0"/>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中断控制器接收到</a:t>
            </a:r>
            <a:r>
              <a:rPr lang="en-US" altLang="zh-CN" sz="1000" b="1" dirty="0"/>
              <a:t>EOI</a:t>
            </a:r>
            <a:r>
              <a:rPr lang="zh-CN" altLang="en-US" sz="1000" b="1" dirty="0"/>
              <a:t>命令后，使</a:t>
            </a:r>
            <a:r>
              <a:rPr lang="en-US" altLang="zh-CN" sz="1000" b="1" dirty="0"/>
              <a:t>ISR[</a:t>
            </a:r>
            <a:r>
              <a:rPr lang="en-US" altLang="zh-CN" sz="1000" b="1" dirty="0" err="1"/>
              <a:t>i</a:t>
            </a:r>
            <a:r>
              <a:rPr lang="en-US" altLang="zh-CN" sz="1000" b="1" dirty="0"/>
              <a:t>]=0</a:t>
            </a:r>
            <a:r>
              <a:rPr lang="zh-CN" altLang="en-US" sz="1000" b="1" dirty="0"/>
              <a:t>，表示</a:t>
            </a:r>
            <a:r>
              <a:rPr lang="en-US" altLang="zh-CN" sz="1000" b="1" dirty="0" err="1"/>
              <a:t>IR</a:t>
            </a:r>
            <a:r>
              <a:rPr lang="en-US" altLang="zh-CN" sz="1000" b="1" baseline="-25000" dirty="0" err="1"/>
              <a:t>i</a:t>
            </a:r>
            <a:r>
              <a:rPr lang="zh-CN" altLang="en-US" sz="1000" b="1" dirty="0"/>
              <a:t>的中断服务处理完毕，同时使</a:t>
            </a:r>
            <a:r>
              <a:rPr lang="en-US" altLang="zh-CN" sz="1000" b="1" dirty="0"/>
              <a:t>IRR[</a:t>
            </a:r>
            <a:r>
              <a:rPr lang="en-US" altLang="zh-CN" sz="1000" b="1" dirty="0" err="1"/>
              <a:t>i</a:t>
            </a:r>
            <a:r>
              <a:rPr lang="en-US" altLang="zh-CN" sz="1000" b="1" dirty="0"/>
              <a:t>].EN=1</a:t>
            </a:r>
            <a:r>
              <a:rPr lang="zh-CN" altLang="en-US" sz="1000" b="1" dirty="0"/>
              <a:t>，表示可以接收新的</a:t>
            </a:r>
            <a:r>
              <a:rPr lang="en-US" altLang="zh-CN" sz="1000" b="1" dirty="0" err="1"/>
              <a:t>IR</a:t>
            </a:r>
            <a:r>
              <a:rPr lang="en-US" altLang="zh-CN" sz="1000" b="1" baseline="-25000" dirty="0" err="1"/>
              <a:t>i</a:t>
            </a:r>
            <a:r>
              <a:rPr lang="zh-CN" altLang="en-US" sz="1000" b="1" dirty="0"/>
              <a:t>的中断请求</a:t>
            </a:r>
          </a:p>
        </p:txBody>
      </p:sp>
      <p:sp>
        <p:nvSpPr>
          <p:cNvPr id="8" name="文本框 7">
            <a:extLst>
              <a:ext uri="{FF2B5EF4-FFF2-40B4-BE49-F238E27FC236}">
                <a16:creationId xmlns:a16="http://schemas.microsoft.com/office/drawing/2014/main" id="{DB9CB084-9E49-FA57-A119-B1DC8B1BB2FF}"/>
              </a:ext>
            </a:extLst>
          </p:cNvPr>
          <p:cNvSpPr txBox="1"/>
          <p:nvPr/>
        </p:nvSpPr>
        <p:spPr>
          <a:xfrm>
            <a:off x="4355976" y="1340768"/>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①</a:t>
            </a:r>
            <a:endParaRPr lang="zh-CN" altLang="en-US" sz="1050" b="1" dirty="0">
              <a:solidFill>
                <a:srgbClr val="FF0000"/>
              </a:solidFill>
            </a:endParaRPr>
          </a:p>
        </p:txBody>
      </p:sp>
      <p:sp>
        <p:nvSpPr>
          <p:cNvPr id="11" name="文本框 10">
            <a:extLst>
              <a:ext uri="{FF2B5EF4-FFF2-40B4-BE49-F238E27FC236}">
                <a16:creationId xmlns:a16="http://schemas.microsoft.com/office/drawing/2014/main" id="{756E1480-A972-E859-8323-6147D9E65E5A}"/>
              </a:ext>
            </a:extLst>
          </p:cNvPr>
          <p:cNvSpPr txBox="1"/>
          <p:nvPr/>
        </p:nvSpPr>
        <p:spPr>
          <a:xfrm>
            <a:off x="5004048" y="2280254"/>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②</a:t>
            </a:r>
            <a:endParaRPr lang="zh-CN" altLang="en-US" sz="1050" b="1" dirty="0">
              <a:solidFill>
                <a:srgbClr val="FF0000"/>
              </a:solidFill>
            </a:endParaRPr>
          </a:p>
        </p:txBody>
      </p:sp>
      <p:sp>
        <p:nvSpPr>
          <p:cNvPr id="12" name="文本框 11">
            <a:extLst>
              <a:ext uri="{FF2B5EF4-FFF2-40B4-BE49-F238E27FC236}">
                <a16:creationId xmlns:a16="http://schemas.microsoft.com/office/drawing/2014/main" id="{9C804AFE-ACFC-5F41-A250-5D34D597C94E}"/>
              </a:ext>
            </a:extLst>
          </p:cNvPr>
          <p:cNvSpPr txBox="1"/>
          <p:nvPr/>
        </p:nvSpPr>
        <p:spPr>
          <a:xfrm>
            <a:off x="6929957" y="2780928"/>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③</a:t>
            </a:r>
            <a:endParaRPr lang="zh-CN" altLang="en-US" sz="1050" b="1" dirty="0">
              <a:solidFill>
                <a:srgbClr val="FF0000"/>
              </a:solidFill>
            </a:endParaRPr>
          </a:p>
        </p:txBody>
      </p:sp>
      <p:sp>
        <p:nvSpPr>
          <p:cNvPr id="13" name="文本框 12">
            <a:extLst>
              <a:ext uri="{FF2B5EF4-FFF2-40B4-BE49-F238E27FC236}">
                <a16:creationId xmlns:a16="http://schemas.microsoft.com/office/drawing/2014/main" id="{C5CF546B-B07B-BFB7-946E-E9D4A2615041}"/>
              </a:ext>
            </a:extLst>
          </p:cNvPr>
          <p:cNvSpPr txBox="1"/>
          <p:nvPr/>
        </p:nvSpPr>
        <p:spPr>
          <a:xfrm>
            <a:off x="5530519" y="4850460"/>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⑧</a:t>
            </a:r>
            <a:endParaRPr lang="zh-CN" altLang="en-US" sz="1050" b="1" dirty="0">
              <a:solidFill>
                <a:srgbClr val="FF0000"/>
              </a:solidFill>
            </a:endParaRPr>
          </a:p>
        </p:txBody>
      </p:sp>
      <p:sp>
        <p:nvSpPr>
          <p:cNvPr id="14" name="文本框 13">
            <a:extLst>
              <a:ext uri="{FF2B5EF4-FFF2-40B4-BE49-F238E27FC236}">
                <a16:creationId xmlns:a16="http://schemas.microsoft.com/office/drawing/2014/main" id="{DDC91EF5-9E3B-0F48-2E8F-379FE59DAC8F}"/>
              </a:ext>
            </a:extLst>
          </p:cNvPr>
          <p:cNvSpPr txBox="1"/>
          <p:nvPr/>
        </p:nvSpPr>
        <p:spPr>
          <a:xfrm>
            <a:off x="8167255" y="3537012"/>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④</a:t>
            </a:r>
            <a:endParaRPr lang="zh-CN" altLang="en-US" sz="1050" b="1" dirty="0">
              <a:solidFill>
                <a:srgbClr val="FF0000"/>
              </a:solidFill>
            </a:endParaRPr>
          </a:p>
        </p:txBody>
      </p:sp>
      <p:sp>
        <p:nvSpPr>
          <p:cNvPr id="15" name="文本框 14">
            <a:extLst>
              <a:ext uri="{FF2B5EF4-FFF2-40B4-BE49-F238E27FC236}">
                <a16:creationId xmlns:a16="http://schemas.microsoft.com/office/drawing/2014/main" id="{1E2206A8-44A2-9822-F532-BC867AABBA73}"/>
              </a:ext>
            </a:extLst>
          </p:cNvPr>
          <p:cNvSpPr txBox="1"/>
          <p:nvPr/>
        </p:nvSpPr>
        <p:spPr>
          <a:xfrm>
            <a:off x="4468706" y="3568300"/>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⑤</a:t>
            </a:r>
            <a:endParaRPr lang="zh-CN" altLang="en-US" sz="1050" b="1" dirty="0">
              <a:solidFill>
                <a:srgbClr val="FF0000"/>
              </a:solidFill>
            </a:endParaRPr>
          </a:p>
        </p:txBody>
      </p:sp>
      <p:sp>
        <p:nvSpPr>
          <p:cNvPr id="16" name="文本框 15">
            <a:extLst>
              <a:ext uri="{FF2B5EF4-FFF2-40B4-BE49-F238E27FC236}">
                <a16:creationId xmlns:a16="http://schemas.microsoft.com/office/drawing/2014/main" id="{5B2455F1-4C82-FA50-03A0-56B468FD509A}"/>
              </a:ext>
            </a:extLst>
          </p:cNvPr>
          <p:cNvSpPr txBox="1"/>
          <p:nvPr/>
        </p:nvSpPr>
        <p:spPr>
          <a:xfrm>
            <a:off x="4468706" y="4077282"/>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⑥</a:t>
            </a:r>
            <a:endParaRPr lang="zh-CN" altLang="en-US" sz="1050" b="1" dirty="0">
              <a:solidFill>
                <a:srgbClr val="FF0000"/>
              </a:solidFill>
            </a:endParaRPr>
          </a:p>
        </p:txBody>
      </p:sp>
      <p:sp>
        <p:nvSpPr>
          <p:cNvPr id="17" name="文本框 16">
            <a:extLst>
              <a:ext uri="{FF2B5EF4-FFF2-40B4-BE49-F238E27FC236}">
                <a16:creationId xmlns:a16="http://schemas.microsoft.com/office/drawing/2014/main" id="{A8C30B0E-3EB6-DB0E-827A-2F9D57C59A01}"/>
              </a:ext>
            </a:extLst>
          </p:cNvPr>
          <p:cNvSpPr txBox="1"/>
          <p:nvPr/>
        </p:nvSpPr>
        <p:spPr>
          <a:xfrm>
            <a:off x="8167255" y="5070691"/>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⑦</a:t>
            </a:r>
            <a:endParaRPr lang="zh-CN" altLang="en-US" sz="1050" b="1" dirty="0">
              <a:solidFill>
                <a:srgbClr val="FF0000"/>
              </a:solidFill>
            </a:endParaRPr>
          </a:p>
        </p:txBody>
      </p:sp>
      <p:sp>
        <p:nvSpPr>
          <p:cNvPr id="18" name="文本框 17">
            <a:extLst>
              <a:ext uri="{FF2B5EF4-FFF2-40B4-BE49-F238E27FC236}">
                <a16:creationId xmlns:a16="http://schemas.microsoft.com/office/drawing/2014/main" id="{334D8599-4357-AA04-D676-FA628B76B330}"/>
              </a:ext>
            </a:extLst>
          </p:cNvPr>
          <p:cNvSpPr txBox="1"/>
          <p:nvPr/>
        </p:nvSpPr>
        <p:spPr>
          <a:xfrm>
            <a:off x="4947988" y="1177187"/>
            <a:ext cx="825867" cy="246221"/>
          </a:xfrm>
          <a:prstGeom prst="rect">
            <a:avLst/>
          </a:prstGeom>
          <a:solidFill>
            <a:schemeClr val="bg1"/>
          </a:solidFill>
        </p:spPr>
        <p:txBody>
          <a:bodyPr wrap="none" rtlCol="0">
            <a:spAutoFit/>
          </a:bodyPr>
          <a:lstStyle/>
          <a:p>
            <a:r>
              <a:rPr lang="zh-CN" altLang="en-US" sz="1000" b="1" dirty="0">
                <a:latin typeface="黑体" panose="02010609060101010101" pitchFamily="49" charset="-122"/>
                <a:ea typeface="黑体" panose="02010609060101010101" pitchFamily="49" charset="-122"/>
              </a:rPr>
              <a:t>中断控制器</a:t>
            </a:r>
          </a:p>
        </p:txBody>
      </p:sp>
    </p:spTree>
    <p:extLst>
      <p:ext uri="{BB962C8B-B14F-4D97-AF65-F5344CB8AC3E}">
        <p14:creationId xmlns:p14="http://schemas.microsoft.com/office/powerpoint/2010/main" val="2960378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9.5.3  </a:t>
            </a:r>
            <a:r>
              <a:rPr lang="zh-CN" altLang="en-US" b="1" dirty="0">
                <a:ea typeface="黑体" panose="02010609060101010101" pitchFamily="49" charset="-122"/>
              </a:rPr>
              <a:t>中断响应</a:t>
            </a:r>
            <a:endParaRPr lang="en-US" altLang="zh-CN" b="1" dirty="0"/>
          </a:p>
          <a:p>
            <a:pPr lvl="1" eaLnBrk="1" hangingPunct="1"/>
            <a:endParaRPr lang="en-US" altLang="zh-CN" sz="800" b="1" dirty="0"/>
          </a:p>
          <a:p>
            <a:pPr lvl="1" eaLnBrk="1" hangingPunct="1"/>
            <a:r>
              <a:rPr lang="en-US" altLang="zh-CN" sz="2000" b="1" dirty="0"/>
              <a:t>1</a:t>
            </a:r>
            <a:r>
              <a:rPr lang="zh-CN" altLang="en-US" sz="2000" b="1" dirty="0"/>
              <a:t>、中断的响应条件</a:t>
            </a:r>
            <a:endParaRPr lang="en-US" altLang="zh-CN" sz="2000" b="1" dirty="0"/>
          </a:p>
          <a:p>
            <a:pPr lvl="1" eaLnBrk="1" hangingPunct="1"/>
            <a:endParaRPr lang="en-US" altLang="zh-CN" sz="800" b="1" dirty="0"/>
          </a:p>
          <a:p>
            <a:pPr lvl="2" eaLnBrk="1" hangingPunct="1"/>
            <a:r>
              <a:rPr lang="en-US" altLang="zh-CN" sz="1600" b="1" dirty="0"/>
              <a:t>CPU</a:t>
            </a:r>
            <a:r>
              <a:rPr lang="zh-CN" altLang="en-US" sz="1600" b="1" dirty="0"/>
              <a:t>响应中断的</a:t>
            </a:r>
            <a:r>
              <a:rPr lang="zh-CN" altLang="en-US" sz="1600" b="1" dirty="0">
                <a:solidFill>
                  <a:srgbClr val="FF0000"/>
                </a:solidFill>
              </a:rPr>
              <a:t>条件</a:t>
            </a:r>
            <a:r>
              <a:rPr lang="zh-CN" altLang="en-US" sz="1600" b="1" dirty="0"/>
              <a:t>：</a:t>
            </a:r>
            <a:endParaRPr lang="en-US" altLang="zh-CN" sz="1600" b="1" dirty="0"/>
          </a:p>
          <a:p>
            <a:pPr lvl="3" eaLnBrk="1" hangingPunct="1">
              <a:lnSpc>
                <a:spcPct val="150000"/>
              </a:lnSpc>
              <a:buFont typeface="+mj-ea"/>
              <a:buAutoNum type="circleNumDbPlain"/>
            </a:pPr>
            <a:r>
              <a:rPr lang="zh-CN" altLang="en-US" sz="1200" b="1" dirty="0"/>
              <a:t>对应的中断请求未被屏蔽：</a:t>
            </a:r>
            <a:r>
              <a:rPr lang="en-US" altLang="zh-CN" sz="1200" b="1" dirty="0"/>
              <a:t>IMR[</a:t>
            </a:r>
            <a:r>
              <a:rPr lang="en-US" altLang="zh-CN" sz="1200" b="1" dirty="0" err="1"/>
              <a:t>i</a:t>
            </a:r>
            <a:r>
              <a:rPr lang="en-US" altLang="zh-CN" sz="1200" b="1" dirty="0"/>
              <a:t>]=0</a:t>
            </a:r>
            <a:r>
              <a:rPr lang="zh-CN" altLang="en-US" sz="1200" b="1" dirty="0"/>
              <a:t>。</a:t>
            </a:r>
            <a:endParaRPr lang="en-US" altLang="zh-CN" sz="1200" b="1" dirty="0"/>
          </a:p>
          <a:p>
            <a:pPr lvl="3" eaLnBrk="1" hangingPunct="1">
              <a:lnSpc>
                <a:spcPct val="150000"/>
              </a:lnSpc>
              <a:buFont typeface="+mj-ea"/>
              <a:buAutoNum type="circleNumDbPlain"/>
            </a:pPr>
            <a:r>
              <a:rPr lang="zh-CN" altLang="en-US" sz="1200" b="1" dirty="0"/>
              <a:t>当前没有更高优先级的其他中断请求：</a:t>
            </a:r>
            <a:r>
              <a:rPr lang="en-US" altLang="zh-CN" sz="1200" b="1" dirty="0" err="1"/>
              <a:t>i</a:t>
            </a:r>
            <a:r>
              <a:rPr lang="en-US" altLang="zh-CN" sz="1200" b="1" dirty="0"/>
              <a:t> &gt; ISR</a:t>
            </a:r>
            <a:r>
              <a:rPr lang="zh-CN" altLang="en-US" sz="1200" b="1" dirty="0"/>
              <a:t>。</a:t>
            </a:r>
            <a:endParaRPr lang="en-US" altLang="zh-CN" sz="1200" b="1" dirty="0"/>
          </a:p>
          <a:p>
            <a:pPr lvl="3" eaLnBrk="1" hangingPunct="1">
              <a:lnSpc>
                <a:spcPct val="150000"/>
              </a:lnSpc>
              <a:buFont typeface="+mj-ea"/>
              <a:buAutoNum type="circleNumDbPlain"/>
            </a:pPr>
            <a:r>
              <a:rPr lang="zh-CN" altLang="en-US" sz="1200" b="1" dirty="0"/>
              <a:t>如果</a:t>
            </a:r>
            <a:r>
              <a:rPr lang="en-US" altLang="zh-CN" sz="1200" b="1" dirty="0"/>
              <a:t>CPU</a:t>
            </a:r>
            <a:r>
              <a:rPr lang="zh-CN" altLang="en-US" sz="1200" b="1" dirty="0"/>
              <a:t>正在执行中断服务，则中断请求应符合嵌套条件。</a:t>
            </a:r>
            <a:endParaRPr lang="en-US" altLang="zh-CN" sz="1200" b="1" dirty="0"/>
          </a:p>
          <a:p>
            <a:pPr lvl="3" eaLnBrk="1" hangingPunct="1">
              <a:lnSpc>
                <a:spcPct val="150000"/>
              </a:lnSpc>
              <a:buFont typeface="+mj-ea"/>
              <a:buAutoNum type="circleNumDbPlain"/>
            </a:pPr>
            <a:r>
              <a:rPr lang="zh-CN" altLang="en-US" sz="1200" b="1" dirty="0"/>
              <a:t>中断使能位处于使能状态，也就是开中断状态：</a:t>
            </a:r>
            <a:r>
              <a:rPr lang="en-US" altLang="zh-CN" sz="1200" b="1" dirty="0"/>
              <a:t>IE/IF=1</a:t>
            </a:r>
            <a:r>
              <a:rPr lang="zh-CN" altLang="en-US" sz="1200" b="1" dirty="0"/>
              <a:t>；内部异常和不可屏蔽中断不受此限制。</a:t>
            </a:r>
            <a:endParaRPr lang="en-US" altLang="zh-CN" sz="1200" b="1" dirty="0"/>
          </a:p>
          <a:p>
            <a:pPr lvl="3" eaLnBrk="1" hangingPunct="1">
              <a:lnSpc>
                <a:spcPct val="150000"/>
              </a:lnSpc>
              <a:buFont typeface="+mj-ea"/>
              <a:buAutoNum type="circleNumDbPlain"/>
            </a:pPr>
            <a:r>
              <a:rPr lang="en-US" altLang="zh-CN" sz="1200" b="1" dirty="0"/>
              <a:t>CPU</a:t>
            </a:r>
            <a:r>
              <a:rPr lang="zh-CN" altLang="en-US" sz="1200" b="1" dirty="0"/>
              <a:t>已经执行完一条指令的最后一个状态周期（中断时机）；内部异常指令因为无法执行完毕，因此其中断时机不受此限制。</a:t>
            </a:r>
            <a:endParaRPr lang="en-US" altLang="zh-CN" sz="1200" b="1" dirty="0"/>
          </a:p>
          <a:p>
            <a:pPr lvl="2" eaLnBrk="1" hangingPunct="1"/>
            <a:endParaRPr lang="en-US" altLang="zh-CN" sz="1600" b="1" dirty="0"/>
          </a:p>
          <a:p>
            <a:pPr lvl="1" eaLnBrk="1" hangingPunct="1"/>
            <a:r>
              <a:rPr lang="en-US" altLang="zh-CN" sz="2000" b="1" dirty="0"/>
              <a:t>2</a:t>
            </a:r>
            <a:r>
              <a:rPr lang="zh-CN" altLang="en-US" sz="2000" b="1" dirty="0"/>
              <a:t>、中断响应过程</a:t>
            </a:r>
            <a:endParaRPr lang="en-US" altLang="zh-CN" sz="2000" b="1" dirty="0"/>
          </a:p>
          <a:p>
            <a:pPr lvl="2" eaLnBrk="1" hangingPunct="1"/>
            <a:r>
              <a:rPr lang="en-US" altLang="zh-CN" sz="1600" b="1" dirty="0"/>
              <a:t>CPU</a:t>
            </a:r>
            <a:r>
              <a:rPr lang="zh-CN" altLang="en-US" sz="1600" b="1" dirty="0"/>
              <a:t>的</a:t>
            </a:r>
            <a:r>
              <a:rPr lang="zh-CN" altLang="en-US" sz="1600" b="1" dirty="0">
                <a:solidFill>
                  <a:srgbClr val="FF0000"/>
                </a:solidFill>
              </a:rPr>
              <a:t>中断响应周期</a:t>
            </a:r>
            <a:r>
              <a:rPr lang="zh-CN" altLang="en-US" sz="1600" b="1" dirty="0"/>
              <a:t>要完成以下工作（见</a:t>
            </a:r>
            <a:r>
              <a:rPr lang="en-US" altLang="zh-CN" sz="1600" b="1" dirty="0"/>
              <a:t>6.7.2</a:t>
            </a:r>
            <a:r>
              <a:rPr lang="zh-CN" altLang="en-US" sz="1600" b="1" dirty="0"/>
              <a:t>小节）：</a:t>
            </a:r>
            <a:endParaRPr lang="en-US" altLang="zh-CN" sz="1400" b="1" dirty="0"/>
          </a:p>
          <a:p>
            <a:pPr lvl="3" eaLnBrk="1" hangingPunct="1">
              <a:lnSpc>
                <a:spcPct val="150000"/>
              </a:lnSpc>
              <a:buFont typeface="+mj-ea"/>
              <a:buAutoNum type="circleNumDbPlain"/>
            </a:pPr>
            <a:r>
              <a:rPr lang="zh-CN" altLang="en-US" sz="1200" b="1" dirty="0"/>
              <a:t>关中断</a:t>
            </a:r>
            <a:endParaRPr lang="en-US" altLang="zh-CN" sz="1200" b="1" dirty="0"/>
          </a:p>
          <a:p>
            <a:pPr lvl="3" eaLnBrk="1" hangingPunct="1">
              <a:lnSpc>
                <a:spcPct val="150000"/>
              </a:lnSpc>
              <a:buFont typeface="+mj-ea"/>
              <a:buAutoNum type="circleNumDbPlain"/>
            </a:pPr>
            <a:r>
              <a:rPr lang="zh-CN" altLang="en-US" sz="1200" b="1" dirty="0"/>
              <a:t>保存断点</a:t>
            </a:r>
            <a:endParaRPr lang="en-US" altLang="zh-CN" sz="1200" b="1" dirty="0"/>
          </a:p>
          <a:p>
            <a:pPr lvl="3" eaLnBrk="1" hangingPunct="1">
              <a:lnSpc>
                <a:spcPct val="150000"/>
              </a:lnSpc>
              <a:buFont typeface="+mj-ea"/>
              <a:buAutoNum type="circleNumDbPlain"/>
            </a:pPr>
            <a:r>
              <a:rPr lang="zh-CN" altLang="en-US" sz="1200" b="1" dirty="0"/>
              <a:t>中断识别</a:t>
            </a:r>
            <a:endParaRPr lang="en-US" altLang="zh-CN" sz="1200" b="1" dirty="0"/>
          </a:p>
          <a:p>
            <a:pPr lvl="2" eaLnBrk="1" hangingPunct="1"/>
            <a:endParaRPr lang="en-US" altLang="zh-CN" sz="1100" b="1" dirty="0"/>
          </a:p>
          <a:p>
            <a:pPr lvl="2" eaLnBrk="1" hangingPunct="1"/>
            <a:r>
              <a:rPr lang="zh-CN" altLang="en-US" sz="1600" b="1" dirty="0"/>
              <a:t>由于中断响应过程中</a:t>
            </a:r>
            <a:r>
              <a:rPr lang="en-US" altLang="zh-CN" sz="1600" b="1" dirty="0"/>
              <a:t>CPU</a:t>
            </a:r>
            <a:r>
              <a:rPr lang="zh-CN" altLang="en-US" sz="1600" b="1" dirty="0"/>
              <a:t>不能执行其他任务，因此中断响应过程也可以看作是由</a:t>
            </a:r>
            <a:r>
              <a:rPr lang="en-US" altLang="zh-CN" sz="1600" b="1" dirty="0"/>
              <a:t>CPU</a:t>
            </a:r>
            <a:r>
              <a:rPr lang="zh-CN" altLang="en-US" sz="1600" b="1" dirty="0"/>
              <a:t>执行</a:t>
            </a:r>
            <a:r>
              <a:rPr lang="zh-CN" altLang="en-US" sz="1600" b="1" dirty="0">
                <a:solidFill>
                  <a:srgbClr val="FF0000"/>
                </a:solidFill>
              </a:rPr>
              <a:t>中断隐指令</a:t>
            </a:r>
            <a:r>
              <a:rPr lang="zh-CN" altLang="en-US" sz="1600" b="1" dirty="0"/>
              <a:t>完成的。</a:t>
            </a:r>
            <a:endParaRPr lang="en-US" altLang="zh-CN" sz="1600" b="1" dirty="0"/>
          </a:p>
          <a:p>
            <a:pPr lvl="2" eaLnBrk="1" hangingPunct="1"/>
            <a:endParaRPr lang="en-US" altLang="zh-CN" sz="1100" b="1" dirty="0"/>
          </a:p>
        </p:txBody>
      </p:sp>
    </p:spTree>
    <p:extLst>
      <p:ext uri="{BB962C8B-B14F-4D97-AF65-F5344CB8AC3E}">
        <p14:creationId xmlns:p14="http://schemas.microsoft.com/office/powerpoint/2010/main" val="69809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9.5.4  </a:t>
            </a:r>
            <a:r>
              <a:rPr lang="zh-CN" altLang="en-US" b="1" dirty="0">
                <a:ea typeface="黑体" panose="02010609060101010101" pitchFamily="49" charset="-122"/>
              </a:rPr>
              <a:t>中断识别</a:t>
            </a:r>
            <a:endParaRPr lang="en-US" altLang="zh-CN" b="1" dirty="0"/>
          </a:p>
          <a:p>
            <a:pPr lvl="1" eaLnBrk="1" hangingPunct="1"/>
            <a:endParaRPr lang="en-US" altLang="zh-CN" sz="800" b="1" dirty="0"/>
          </a:p>
          <a:p>
            <a:pPr lvl="1" eaLnBrk="1" hangingPunct="1"/>
            <a:r>
              <a:rPr lang="zh-CN" altLang="en-US" sz="1400" b="1" dirty="0"/>
              <a:t>中断识别的任务是确定中断是由哪个中断源发出的，并获取中断服务程序入口地址；中断识别分为</a:t>
            </a:r>
            <a:r>
              <a:rPr lang="zh-CN" altLang="en-US" sz="1400" b="1" dirty="0">
                <a:solidFill>
                  <a:srgbClr val="FF0000"/>
                </a:solidFill>
              </a:rPr>
              <a:t>非向量中断</a:t>
            </a:r>
            <a:r>
              <a:rPr lang="zh-CN" altLang="en-US" sz="1400" b="1" dirty="0"/>
              <a:t>和</a:t>
            </a:r>
            <a:r>
              <a:rPr lang="zh-CN" altLang="en-US" sz="1400" b="1" dirty="0">
                <a:solidFill>
                  <a:srgbClr val="FF0000"/>
                </a:solidFill>
              </a:rPr>
              <a:t>向量中断</a:t>
            </a:r>
            <a:r>
              <a:rPr lang="zh-CN" altLang="en-US" sz="1400" b="1" dirty="0"/>
              <a:t>两种。</a:t>
            </a:r>
            <a:endParaRPr lang="en-US" altLang="zh-CN" sz="1400" b="1" dirty="0"/>
          </a:p>
          <a:p>
            <a:pPr lvl="1" eaLnBrk="1" hangingPunct="1"/>
            <a:endParaRPr lang="en-US" altLang="zh-CN" sz="1400" b="1" dirty="0"/>
          </a:p>
          <a:p>
            <a:pPr lvl="1" eaLnBrk="1" hangingPunct="1"/>
            <a:r>
              <a:rPr lang="zh-CN" altLang="en-US" sz="1400" b="1" dirty="0">
                <a:solidFill>
                  <a:srgbClr val="FF0000"/>
                </a:solidFill>
              </a:rPr>
              <a:t>非向量中断</a:t>
            </a:r>
            <a:r>
              <a:rPr lang="zh-CN" altLang="en-US" sz="1400" b="1" dirty="0"/>
              <a:t>属于共享中断请求信号的软件查询法；</a:t>
            </a:r>
            <a:r>
              <a:rPr lang="en-US" altLang="zh-CN" sz="1400" b="1" dirty="0"/>
              <a:t>CPU</a:t>
            </a:r>
            <a:r>
              <a:rPr lang="zh-CN" altLang="en-US" sz="1400" b="1" dirty="0"/>
              <a:t>响应中断后，跳转到固定地址去执行中断查询程序，由中断查询程序确定是哪一个设备申请中断，并获取中断服务程序入口地址。</a:t>
            </a:r>
            <a:endParaRPr lang="en-US" altLang="zh-CN" sz="1400" b="1" dirty="0"/>
          </a:p>
          <a:p>
            <a:pPr lvl="1" eaLnBrk="1" hangingPunct="1"/>
            <a:endParaRPr lang="en-US" altLang="zh-CN" sz="800" b="1" dirty="0"/>
          </a:p>
          <a:p>
            <a:pPr lvl="1" eaLnBrk="1" hangingPunct="1"/>
            <a:r>
              <a:rPr lang="en-US" altLang="zh-CN" sz="2000" b="1" dirty="0"/>
              <a:t>1</a:t>
            </a:r>
            <a:r>
              <a:rPr lang="zh-CN" altLang="en-US" sz="2000" b="1" dirty="0"/>
              <a:t>、中断号</a:t>
            </a:r>
            <a:endParaRPr lang="en-US" altLang="zh-CN" sz="1400" b="1" dirty="0"/>
          </a:p>
          <a:p>
            <a:pPr lvl="1" eaLnBrk="1" hangingPunct="1"/>
            <a:endParaRPr lang="en-US" altLang="zh-CN" sz="800" b="1" dirty="0"/>
          </a:p>
          <a:p>
            <a:pPr lvl="2" eaLnBrk="1" hangingPunct="1"/>
            <a:r>
              <a:rPr lang="zh-CN" altLang="en-US" sz="1400" b="1" dirty="0">
                <a:solidFill>
                  <a:srgbClr val="FF0000"/>
                </a:solidFill>
              </a:rPr>
              <a:t>向量中断</a:t>
            </a:r>
            <a:r>
              <a:rPr lang="zh-CN" altLang="en-US" sz="1400" b="1" dirty="0"/>
              <a:t>中每一个设备的中断源都有一个唯一的中断编号，称为</a:t>
            </a:r>
            <a:r>
              <a:rPr lang="zh-CN" altLang="en-US" sz="1400" b="1" dirty="0">
                <a:solidFill>
                  <a:srgbClr val="FF0000"/>
                </a:solidFill>
              </a:rPr>
              <a:t>中断号</a:t>
            </a:r>
            <a:r>
              <a:rPr lang="zh-CN" altLang="en-US" sz="1400" b="1" dirty="0"/>
              <a:t>，</a:t>
            </a:r>
            <a:r>
              <a:rPr lang="en-US" altLang="zh-CN" sz="1400" b="1" dirty="0"/>
              <a:t>CPU</a:t>
            </a:r>
            <a:r>
              <a:rPr lang="zh-CN" altLang="en-US" sz="1400" b="1" dirty="0"/>
              <a:t>根据中断号快速查找中断服务程序入口地址。</a:t>
            </a:r>
            <a:endParaRPr lang="en-US" altLang="zh-CN" sz="1400" b="1" dirty="0"/>
          </a:p>
          <a:p>
            <a:pPr lvl="2" eaLnBrk="1" hangingPunct="1"/>
            <a:endParaRPr lang="en-US" altLang="zh-CN" sz="1400" b="1" dirty="0"/>
          </a:p>
          <a:p>
            <a:pPr lvl="2" eaLnBrk="1" hangingPunct="1"/>
            <a:r>
              <a:rPr lang="zh-CN" altLang="en-US" sz="1400" b="1" dirty="0"/>
              <a:t>中断号是由计算机系统统一分配，通常是固定不变的；</a:t>
            </a:r>
            <a:r>
              <a:rPr lang="en-US" altLang="zh-CN" sz="1400" b="1" dirty="0"/>
              <a:t>x86</a:t>
            </a:r>
            <a:r>
              <a:rPr lang="zh-CN" altLang="en-US" sz="1400" b="1" dirty="0"/>
              <a:t>计算机共有</a:t>
            </a:r>
            <a:r>
              <a:rPr lang="en-US" altLang="zh-CN" sz="1400" b="1" dirty="0"/>
              <a:t>256</a:t>
            </a:r>
            <a:r>
              <a:rPr lang="zh-CN" altLang="en-US" sz="1400" b="1" dirty="0"/>
              <a:t>个中断号（</a:t>
            </a:r>
            <a:r>
              <a:rPr lang="en-US" altLang="zh-CN" sz="1400" b="1" dirty="0"/>
              <a:t>0</a:t>
            </a:r>
            <a:r>
              <a:rPr lang="zh-CN" altLang="en-US" sz="1400" b="1" dirty="0">
                <a:latin typeface="等线" panose="02010600030101010101" pitchFamily="2" charset="-122"/>
                <a:ea typeface="等线" panose="02010600030101010101" pitchFamily="2" charset="-122"/>
              </a:rPr>
              <a:t>～</a:t>
            </a:r>
            <a:r>
              <a:rPr lang="en-US" altLang="zh-CN" sz="1400" b="1" dirty="0"/>
              <a:t>255</a:t>
            </a:r>
            <a:r>
              <a:rPr lang="zh-CN" altLang="en-US" sz="1400" b="1" dirty="0"/>
              <a:t>），表</a:t>
            </a:r>
            <a:r>
              <a:rPr lang="en-US" altLang="zh-CN" sz="1400" b="1" dirty="0"/>
              <a:t>9.4</a:t>
            </a:r>
            <a:r>
              <a:rPr lang="zh-CN" altLang="en-US" sz="1400" b="1" dirty="0"/>
              <a:t>为</a:t>
            </a:r>
            <a:r>
              <a:rPr lang="en-US" altLang="zh-CN" sz="1400" b="1" dirty="0"/>
              <a:t>8086</a:t>
            </a:r>
            <a:r>
              <a:rPr lang="zh-CN" altLang="en-US" sz="1400" b="1" dirty="0"/>
              <a:t>中断号分配。</a:t>
            </a:r>
            <a:endParaRPr lang="en-US" altLang="zh-CN" sz="1000" b="1" dirty="0"/>
          </a:p>
          <a:p>
            <a:pPr lvl="1" eaLnBrk="1" hangingPunct="1"/>
            <a:endParaRPr lang="en-US" altLang="zh-CN" sz="1400" b="1" dirty="0"/>
          </a:p>
          <a:p>
            <a:pPr lvl="1" eaLnBrk="1" hangingPunct="1"/>
            <a:endParaRPr lang="en-US" altLang="zh-CN" sz="1400" b="1" dirty="0"/>
          </a:p>
          <a:p>
            <a:pPr lvl="1" eaLnBrk="1" hangingPunct="1"/>
            <a:endParaRPr lang="en-US" altLang="zh-CN" sz="2000" b="1" dirty="0"/>
          </a:p>
          <a:p>
            <a:pPr lvl="1" eaLnBrk="1" hangingPunct="1"/>
            <a:endParaRPr lang="en-US" altLang="zh-CN" sz="1100" b="1" dirty="0"/>
          </a:p>
        </p:txBody>
      </p:sp>
      <p:graphicFrame>
        <p:nvGraphicFramePr>
          <p:cNvPr id="2" name="表格 2">
            <a:extLst>
              <a:ext uri="{FF2B5EF4-FFF2-40B4-BE49-F238E27FC236}">
                <a16:creationId xmlns:a16="http://schemas.microsoft.com/office/drawing/2014/main" id="{F57DB80D-F49C-18FB-FC75-8885D8A33F10}"/>
              </a:ext>
            </a:extLst>
          </p:cNvPr>
          <p:cNvGraphicFramePr>
            <a:graphicFrameLocks noGrp="1"/>
          </p:cNvGraphicFramePr>
          <p:nvPr>
            <p:extLst>
              <p:ext uri="{D42A27DB-BD31-4B8C-83A1-F6EECF244321}">
                <p14:modId xmlns:p14="http://schemas.microsoft.com/office/powerpoint/2010/main" val="801290969"/>
              </p:ext>
            </p:extLst>
          </p:nvPr>
        </p:nvGraphicFramePr>
        <p:xfrm>
          <a:off x="1187624" y="4474800"/>
          <a:ext cx="7056785" cy="219456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1128038952"/>
                    </a:ext>
                  </a:extLst>
                </a:gridCol>
                <a:gridCol w="1656184">
                  <a:extLst>
                    <a:ext uri="{9D8B030D-6E8A-4147-A177-3AD203B41FA5}">
                      <a16:colId xmlns:a16="http://schemas.microsoft.com/office/drawing/2014/main" val="2471197153"/>
                    </a:ext>
                  </a:extLst>
                </a:gridCol>
                <a:gridCol w="1008112">
                  <a:extLst>
                    <a:ext uri="{9D8B030D-6E8A-4147-A177-3AD203B41FA5}">
                      <a16:colId xmlns:a16="http://schemas.microsoft.com/office/drawing/2014/main" val="964625595"/>
                    </a:ext>
                  </a:extLst>
                </a:gridCol>
                <a:gridCol w="1296144">
                  <a:extLst>
                    <a:ext uri="{9D8B030D-6E8A-4147-A177-3AD203B41FA5}">
                      <a16:colId xmlns:a16="http://schemas.microsoft.com/office/drawing/2014/main" val="1329968901"/>
                    </a:ext>
                  </a:extLst>
                </a:gridCol>
                <a:gridCol w="792088">
                  <a:extLst>
                    <a:ext uri="{9D8B030D-6E8A-4147-A177-3AD203B41FA5}">
                      <a16:colId xmlns:a16="http://schemas.microsoft.com/office/drawing/2014/main" val="4256557712"/>
                    </a:ext>
                  </a:extLst>
                </a:gridCol>
                <a:gridCol w="1512169">
                  <a:extLst>
                    <a:ext uri="{9D8B030D-6E8A-4147-A177-3AD203B41FA5}">
                      <a16:colId xmlns:a16="http://schemas.microsoft.com/office/drawing/2014/main" val="3234699455"/>
                    </a:ext>
                  </a:extLst>
                </a:gridCol>
              </a:tblGrid>
              <a:tr h="192021">
                <a:tc>
                  <a:txBody>
                    <a:bodyPr/>
                    <a:lstStyle/>
                    <a:p>
                      <a:r>
                        <a:rPr lang="zh-CN" altLang="en-US" sz="1000" b="1" dirty="0"/>
                        <a:t>中断号</a:t>
                      </a:r>
                    </a:p>
                  </a:txBody>
                  <a:tcPr anchor="ctr" anchorCtr="1"/>
                </a:tc>
                <a:tc>
                  <a:txBody>
                    <a:bodyPr/>
                    <a:lstStyle/>
                    <a:p>
                      <a:r>
                        <a:rPr lang="zh-CN" altLang="en-US" sz="1000" b="1" dirty="0"/>
                        <a:t>中断功能</a:t>
                      </a:r>
                    </a:p>
                  </a:txBody>
                  <a:tcPr anchor="ctr" anchorCtr="1"/>
                </a:tc>
                <a:tc>
                  <a:txBody>
                    <a:bodyPr/>
                    <a:lstStyle/>
                    <a:p>
                      <a:r>
                        <a:rPr lang="zh-CN" altLang="en-US" sz="1000" b="1" dirty="0"/>
                        <a:t>中断号</a:t>
                      </a:r>
                    </a:p>
                  </a:txBody>
                  <a:tcPr anchor="ctr" anchorCtr="1"/>
                </a:tc>
                <a:tc>
                  <a:txBody>
                    <a:bodyPr/>
                    <a:lstStyle/>
                    <a:p>
                      <a:r>
                        <a:rPr lang="zh-CN" altLang="en-US" sz="1000" b="1" dirty="0"/>
                        <a:t>中断功能</a:t>
                      </a:r>
                    </a:p>
                  </a:txBody>
                  <a:tcPr anchor="ctr" anchorCtr="1"/>
                </a:tc>
                <a:tc>
                  <a:txBody>
                    <a:bodyPr/>
                    <a:lstStyle/>
                    <a:p>
                      <a:r>
                        <a:rPr lang="zh-CN" altLang="en-US" sz="1000" b="1" dirty="0"/>
                        <a:t>中断号</a:t>
                      </a:r>
                    </a:p>
                  </a:txBody>
                  <a:tcPr anchor="ctr" anchorCtr="1"/>
                </a:tc>
                <a:tc>
                  <a:txBody>
                    <a:bodyPr/>
                    <a:lstStyle/>
                    <a:p>
                      <a:r>
                        <a:rPr lang="zh-CN" altLang="en-US" sz="1000" b="1" dirty="0"/>
                        <a:t>中断功能</a:t>
                      </a:r>
                    </a:p>
                  </a:txBody>
                  <a:tcPr anchor="ctr" anchorCtr="1"/>
                </a:tc>
                <a:extLst>
                  <a:ext uri="{0D108BD9-81ED-4DB2-BD59-A6C34878D82A}">
                    <a16:rowId xmlns:a16="http://schemas.microsoft.com/office/drawing/2014/main" val="2914405731"/>
                  </a:ext>
                </a:extLst>
              </a:tr>
              <a:tr h="192021">
                <a:tc>
                  <a:txBody>
                    <a:bodyPr/>
                    <a:lstStyle/>
                    <a:p>
                      <a:r>
                        <a:rPr lang="en-US" altLang="zh-CN" sz="1000" b="1" dirty="0"/>
                        <a:t>00</a:t>
                      </a:r>
                      <a:endParaRPr lang="zh-CN" altLang="en-US" sz="1000" b="1" dirty="0"/>
                    </a:p>
                  </a:txBody>
                  <a:tcPr anchor="ctr" anchorCtr="1"/>
                </a:tc>
                <a:tc>
                  <a:txBody>
                    <a:bodyPr/>
                    <a:lstStyle/>
                    <a:p>
                      <a:r>
                        <a:rPr lang="zh-CN" altLang="en-US" sz="1000" b="1" dirty="0"/>
                        <a:t>除零异常</a:t>
                      </a:r>
                    </a:p>
                  </a:txBody>
                  <a:tcPr anchor="ctr" anchorCtr="1"/>
                </a:tc>
                <a:tc>
                  <a:txBody>
                    <a:bodyPr/>
                    <a:lstStyle/>
                    <a:p>
                      <a:r>
                        <a:rPr lang="en-US" altLang="zh-CN" sz="1000" b="1" dirty="0"/>
                        <a:t>08</a:t>
                      </a:r>
                      <a:endParaRPr lang="zh-CN" altLang="en-US" sz="1000" b="1" dirty="0"/>
                    </a:p>
                  </a:txBody>
                  <a:tcPr anchor="ctr" anchorCtr="1"/>
                </a:tc>
                <a:tc>
                  <a:txBody>
                    <a:bodyPr/>
                    <a:lstStyle/>
                    <a:p>
                      <a:r>
                        <a:rPr lang="zh-CN" altLang="en-US" sz="1000" b="1" dirty="0"/>
                        <a:t>定时器</a:t>
                      </a:r>
                    </a:p>
                  </a:txBody>
                  <a:tcPr anchor="ctr" anchorCtr="1"/>
                </a:tc>
                <a:tc>
                  <a:txBody>
                    <a:bodyPr/>
                    <a:lstStyle/>
                    <a:p>
                      <a:r>
                        <a:rPr lang="en-US" altLang="zh-CN" sz="1000" b="1" dirty="0"/>
                        <a:t>10</a:t>
                      </a:r>
                      <a:r>
                        <a:rPr lang="zh-CN" altLang="en-US" sz="1000" b="1" dirty="0">
                          <a:latin typeface="等线" panose="02010600030101010101" pitchFamily="2" charset="-122"/>
                          <a:ea typeface="等线" panose="02010600030101010101" pitchFamily="2" charset="-122"/>
                        </a:rPr>
                        <a:t>～</a:t>
                      </a:r>
                      <a:r>
                        <a:rPr lang="en-US" altLang="zh-CN" sz="1000" b="1" dirty="0"/>
                        <a:t>1F</a:t>
                      </a:r>
                      <a:endParaRPr lang="zh-CN" altLang="en-US" sz="1000" b="1" dirty="0"/>
                    </a:p>
                  </a:txBody>
                  <a:tcPr anchor="ctr" anchorCtr="1"/>
                </a:tc>
                <a:tc>
                  <a:txBody>
                    <a:bodyPr/>
                    <a:lstStyle/>
                    <a:p>
                      <a:r>
                        <a:rPr lang="en-US" altLang="zh-CN" sz="1000" b="1" dirty="0"/>
                        <a:t>BIOS</a:t>
                      </a:r>
                      <a:r>
                        <a:rPr lang="zh-CN" altLang="en-US" sz="1000" b="1" dirty="0"/>
                        <a:t>中断调用</a:t>
                      </a:r>
                    </a:p>
                  </a:txBody>
                  <a:tcPr anchor="ctr" anchorCtr="1"/>
                </a:tc>
                <a:extLst>
                  <a:ext uri="{0D108BD9-81ED-4DB2-BD59-A6C34878D82A}">
                    <a16:rowId xmlns:a16="http://schemas.microsoft.com/office/drawing/2014/main" val="955874334"/>
                  </a:ext>
                </a:extLst>
              </a:tr>
              <a:tr h="192021">
                <a:tc>
                  <a:txBody>
                    <a:bodyPr/>
                    <a:lstStyle/>
                    <a:p>
                      <a:r>
                        <a:rPr lang="en-US" altLang="zh-CN" sz="1000" b="1" dirty="0"/>
                        <a:t>01</a:t>
                      </a:r>
                      <a:endParaRPr lang="zh-CN" altLang="en-US" sz="1000" b="1" dirty="0"/>
                    </a:p>
                  </a:txBody>
                  <a:tcPr anchor="ctr" anchorCtr="1"/>
                </a:tc>
                <a:tc>
                  <a:txBody>
                    <a:bodyPr/>
                    <a:lstStyle/>
                    <a:p>
                      <a:r>
                        <a:rPr lang="zh-CN" altLang="en-US" sz="1000" b="1" dirty="0"/>
                        <a:t>单步中断</a:t>
                      </a:r>
                    </a:p>
                  </a:txBody>
                  <a:tcPr anchor="ctr" anchorCtr="1"/>
                </a:tc>
                <a:tc>
                  <a:txBody>
                    <a:bodyPr/>
                    <a:lstStyle/>
                    <a:p>
                      <a:r>
                        <a:rPr lang="en-US" altLang="zh-CN" sz="1000" b="1" dirty="0"/>
                        <a:t>09</a:t>
                      </a:r>
                      <a:endParaRPr lang="zh-CN" altLang="en-US" sz="1000" b="1" dirty="0"/>
                    </a:p>
                  </a:txBody>
                  <a:tcPr anchor="ctr" anchorCtr="1"/>
                </a:tc>
                <a:tc>
                  <a:txBody>
                    <a:bodyPr/>
                    <a:lstStyle/>
                    <a:p>
                      <a:r>
                        <a:rPr lang="zh-CN" altLang="en-US" sz="1000" b="1" dirty="0"/>
                        <a:t>键盘</a:t>
                      </a:r>
                    </a:p>
                  </a:txBody>
                  <a:tcPr anchor="ctr" anchorCtr="1"/>
                </a:tc>
                <a:tc>
                  <a:txBody>
                    <a:bodyPr/>
                    <a:lstStyle/>
                    <a:p>
                      <a:r>
                        <a:rPr lang="en-US" altLang="zh-CN" sz="1000" b="1" dirty="0"/>
                        <a:t>10</a:t>
                      </a:r>
                      <a:endParaRPr lang="zh-CN" altLang="en-US" sz="1000" b="1" dirty="0"/>
                    </a:p>
                  </a:txBody>
                  <a:tcPr anchor="ctr" anchorCtr="1"/>
                </a:tc>
                <a:tc>
                  <a:txBody>
                    <a:bodyPr/>
                    <a:lstStyle/>
                    <a:p>
                      <a:r>
                        <a:rPr lang="zh-CN" altLang="en-US" sz="1000" b="1" dirty="0"/>
                        <a:t>视频显示</a:t>
                      </a:r>
                      <a:r>
                        <a:rPr lang="en-US" altLang="zh-CN" sz="1000" b="1" dirty="0"/>
                        <a:t>I/O</a:t>
                      </a:r>
                      <a:r>
                        <a:rPr lang="zh-CN" altLang="en-US" sz="1000" b="1" dirty="0"/>
                        <a:t>调用</a:t>
                      </a:r>
                    </a:p>
                  </a:txBody>
                  <a:tcPr anchor="ctr" anchorCtr="1"/>
                </a:tc>
                <a:extLst>
                  <a:ext uri="{0D108BD9-81ED-4DB2-BD59-A6C34878D82A}">
                    <a16:rowId xmlns:a16="http://schemas.microsoft.com/office/drawing/2014/main" val="1004238309"/>
                  </a:ext>
                </a:extLst>
              </a:tr>
              <a:tr h="192021">
                <a:tc>
                  <a:txBody>
                    <a:bodyPr/>
                    <a:lstStyle/>
                    <a:p>
                      <a:r>
                        <a:rPr lang="en-US" altLang="zh-CN" sz="1000" b="1" dirty="0"/>
                        <a:t>02</a:t>
                      </a:r>
                      <a:endParaRPr lang="zh-CN" altLang="en-US" sz="1000" b="1" dirty="0"/>
                    </a:p>
                  </a:txBody>
                  <a:tcPr anchor="ctr" anchorCtr="1"/>
                </a:tc>
                <a:tc>
                  <a:txBody>
                    <a:bodyPr/>
                    <a:lstStyle/>
                    <a:p>
                      <a:r>
                        <a:rPr lang="zh-CN" altLang="en-US" sz="1000" b="1" dirty="0"/>
                        <a:t>不可屏蔽中断</a:t>
                      </a:r>
                    </a:p>
                  </a:txBody>
                  <a:tcPr anchor="ctr" anchorCtr="1"/>
                </a:tc>
                <a:tc>
                  <a:txBody>
                    <a:bodyPr/>
                    <a:lstStyle/>
                    <a:p>
                      <a:r>
                        <a:rPr lang="en-US" altLang="zh-CN" sz="1000" b="1" dirty="0"/>
                        <a:t>0A</a:t>
                      </a:r>
                      <a:endParaRPr lang="zh-CN" altLang="en-US" sz="1000" b="1" dirty="0"/>
                    </a:p>
                  </a:txBody>
                  <a:tcPr anchor="ctr" anchorCtr="1"/>
                </a:tc>
                <a:tc>
                  <a:txBody>
                    <a:bodyPr/>
                    <a:lstStyle/>
                    <a:p>
                      <a:r>
                        <a:rPr lang="zh-CN" altLang="en-US" sz="1000" b="1" dirty="0"/>
                        <a:t>保留</a:t>
                      </a:r>
                    </a:p>
                  </a:txBody>
                  <a:tcPr anchor="ctr" anchorCtr="1"/>
                </a:tc>
                <a:tc>
                  <a:txBody>
                    <a:bodyPr/>
                    <a:lstStyle/>
                    <a:p>
                      <a:r>
                        <a:rPr lang="en-US" altLang="zh-CN" sz="1000" b="1" dirty="0"/>
                        <a:t>11</a:t>
                      </a:r>
                      <a:endParaRPr lang="zh-CN" altLang="en-US" sz="1000" b="1" dirty="0"/>
                    </a:p>
                  </a:txBody>
                  <a:tcPr anchor="ctr" anchorCtr="1"/>
                </a:tc>
                <a:tc>
                  <a:txBody>
                    <a:bodyPr/>
                    <a:lstStyle/>
                    <a:p>
                      <a:r>
                        <a:rPr lang="zh-CN" altLang="en-US" sz="1000" b="1" dirty="0"/>
                        <a:t>设备配置检查调用</a:t>
                      </a:r>
                    </a:p>
                  </a:txBody>
                  <a:tcPr anchor="ctr" anchorCtr="1"/>
                </a:tc>
                <a:extLst>
                  <a:ext uri="{0D108BD9-81ED-4DB2-BD59-A6C34878D82A}">
                    <a16:rowId xmlns:a16="http://schemas.microsoft.com/office/drawing/2014/main" val="1797600000"/>
                  </a:ext>
                </a:extLst>
              </a:tr>
              <a:tr h="192021">
                <a:tc>
                  <a:txBody>
                    <a:bodyPr/>
                    <a:lstStyle/>
                    <a:p>
                      <a:r>
                        <a:rPr lang="en-US" altLang="zh-CN" sz="1000" b="1" dirty="0"/>
                        <a:t>03</a:t>
                      </a:r>
                      <a:endParaRPr lang="zh-CN" altLang="en-US" sz="1000" b="1" dirty="0"/>
                    </a:p>
                  </a:txBody>
                  <a:tcPr anchor="ctr" anchorCtr="1"/>
                </a:tc>
                <a:tc>
                  <a:txBody>
                    <a:bodyPr/>
                    <a:lstStyle/>
                    <a:p>
                      <a:r>
                        <a:rPr lang="zh-CN" altLang="en-US" sz="1000" b="1" dirty="0"/>
                        <a:t>断点中断</a:t>
                      </a:r>
                    </a:p>
                  </a:txBody>
                  <a:tcPr anchor="ctr" anchorCtr="1"/>
                </a:tc>
                <a:tc>
                  <a:txBody>
                    <a:bodyPr/>
                    <a:lstStyle/>
                    <a:p>
                      <a:r>
                        <a:rPr lang="en-US" altLang="zh-CN" sz="1000" b="1" dirty="0"/>
                        <a:t>0B</a:t>
                      </a:r>
                      <a:endParaRPr lang="zh-CN" altLang="en-US" sz="1000" b="1" dirty="0"/>
                    </a:p>
                  </a:txBody>
                  <a:tcPr anchor="ctr" anchorCtr="1"/>
                </a:tc>
                <a:tc>
                  <a:txBody>
                    <a:bodyPr/>
                    <a:lstStyle/>
                    <a:p>
                      <a:r>
                        <a:rPr lang="zh-CN" altLang="en-US" sz="1000" b="1" dirty="0"/>
                        <a:t>串口</a:t>
                      </a:r>
                      <a:r>
                        <a:rPr lang="en-US" altLang="zh-CN" sz="1000" b="1" dirty="0"/>
                        <a:t>2</a:t>
                      </a:r>
                      <a:endParaRPr lang="zh-CN" altLang="en-US" sz="1000" b="1" dirty="0"/>
                    </a:p>
                  </a:txBody>
                  <a:tcPr anchor="ctr" anchorCtr="1"/>
                </a:tc>
                <a:tc>
                  <a:txBody>
                    <a:bodyPr/>
                    <a:lstStyle/>
                    <a:p>
                      <a:r>
                        <a:rPr lang="en-US" altLang="zh-CN" sz="1000" b="1" dirty="0"/>
                        <a:t>12</a:t>
                      </a:r>
                      <a:endParaRPr lang="zh-CN" altLang="en-US" sz="1000" b="1" dirty="0"/>
                    </a:p>
                  </a:txBody>
                  <a:tcPr anchor="ctr" anchorCtr="1"/>
                </a:tc>
                <a:tc>
                  <a:txBody>
                    <a:bodyPr/>
                    <a:lstStyle/>
                    <a:p>
                      <a:r>
                        <a:rPr lang="zh-CN" altLang="en-US" sz="1000" b="1" dirty="0"/>
                        <a:t>存储器容量检查</a:t>
                      </a:r>
                    </a:p>
                  </a:txBody>
                  <a:tcPr anchor="ctr" anchorCtr="1"/>
                </a:tc>
                <a:extLst>
                  <a:ext uri="{0D108BD9-81ED-4DB2-BD59-A6C34878D82A}">
                    <a16:rowId xmlns:a16="http://schemas.microsoft.com/office/drawing/2014/main" val="557629826"/>
                  </a:ext>
                </a:extLst>
              </a:tr>
              <a:tr h="192021">
                <a:tc>
                  <a:txBody>
                    <a:bodyPr/>
                    <a:lstStyle/>
                    <a:p>
                      <a:r>
                        <a:rPr lang="en-US" altLang="zh-CN" sz="1000" b="1" dirty="0"/>
                        <a:t>04</a:t>
                      </a:r>
                      <a:endParaRPr lang="zh-CN" altLang="en-US" sz="1000" b="1" dirty="0"/>
                    </a:p>
                  </a:txBody>
                  <a:tcPr anchor="ctr" anchorCtr="1"/>
                </a:tc>
                <a:tc>
                  <a:txBody>
                    <a:bodyPr/>
                    <a:lstStyle/>
                    <a:p>
                      <a:r>
                        <a:rPr lang="zh-CN" altLang="en-US" sz="1000" b="1" dirty="0"/>
                        <a:t>溢出异常</a:t>
                      </a:r>
                    </a:p>
                  </a:txBody>
                  <a:tcPr anchor="ctr" anchorCtr="1"/>
                </a:tc>
                <a:tc>
                  <a:txBody>
                    <a:bodyPr/>
                    <a:lstStyle/>
                    <a:p>
                      <a:r>
                        <a:rPr lang="en-US" altLang="zh-CN" sz="1000" b="1" dirty="0"/>
                        <a:t>0C</a:t>
                      </a:r>
                      <a:endParaRPr lang="zh-CN" altLang="en-US" sz="1000" b="1" dirty="0"/>
                    </a:p>
                  </a:txBody>
                  <a:tcPr anchor="ctr" anchorCtr="1"/>
                </a:tc>
                <a:tc>
                  <a:txBody>
                    <a:bodyPr/>
                    <a:lstStyle/>
                    <a:p>
                      <a:r>
                        <a:rPr lang="zh-CN" altLang="en-US" sz="1000" b="1" dirty="0"/>
                        <a:t>串口</a:t>
                      </a:r>
                      <a:r>
                        <a:rPr lang="en-US" altLang="zh-CN" sz="1000" b="1" dirty="0"/>
                        <a:t>1</a:t>
                      </a:r>
                      <a:endParaRPr lang="zh-CN" altLang="en-US" sz="1000" b="1" dirty="0"/>
                    </a:p>
                  </a:txBody>
                  <a:tcPr anchor="ctr" anchorCtr="1"/>
                </a:tc>
                <a:tc>
                  <a:txBody>
                    <a:bodyPr/>
                    <a:lstStyle/>
                    <a:p>
                      <a:r>
                        <a:rPr lang="en-US" altLang="zh-CN" sz="1000" b="1" dirty="0"/>
                        <a:t>13</a:t>
                      </a:r>
                      <a:endParaRPr lang="zh-CN" altLang="en-US" sz="1000" b="1" dirty="0"/>
                    </a:p>
                  </a:txBody>
                  <a:tcPr anchor="ctr" anchorCtr="1"/>
                </a:tc>
                <a:tc>
                  <a:txBody>
                    <a:bodyPr/>
                    <a:lstStyle/>
                    <a:p>
                      <a:r>
                        <a:rPr lang="zh-CN" altLang="en-US" sz="1000" b="1" dirty="0"/>
                        <a:t>磁盘</a:t>
                      </a:r>
                      <a:r>
                        <a:rPr lang="en-US" altLang="zh-CN" sz="1000" b="1" dirty="0"/>
                        <a:t>I/O</a:t>
                      </a:r>
                      <a:r>
                        <a:rPr lang="zh-CN" altLang="en-US" sz="1000" b="1" dirty="0"/>
                        <a:t>调用</a:t>
                      </a:r>
                    </a:p>
                  </a:txBody>
                  <a:tcPr anchor="ctr" anchorCtr="1"/>
                </a:tc>
                <a:extLst>
                  <a:ext uri="{0D108BD9-81ED-4DB2-BD59-A6C34878D82A}">
                    <a16:rowId xmlns:a16="http://schemas.microsoft.com/office/drawing/2014/main" val="2979184270"/>
                  </a:ext>
                </a:extLst>
              </a:tr>
              <a:tr h="192021">
                <a:tc>
                  <a:txBody>
                    <a:bodyPr/>
                    <a:lstStyle/>
                    <a:p>
                      <a:r>
                        <a:rPr lang="en-US" altLang="zh-CN" sz="1000" b="1" dirty="0"/>
                        <a:t>05</a:t>
                      </a:r>
                      <a:endParaRPr lang="zh-CN" altLang="en-US" sz="1000" b="1" dirty="0"/>
                    </a:p>
                  </a:txBody>
                  <a:tcPr anchor="ctr" anchorCtr="1"/>
                </a:tc>
                <a:tc>
                  <a:txBody>
                    <a:bodyPr/>
                    <a:lstStyle/>
                    <a:p>
                      <a:r>
                        <a:rPr lang="zh-CN" altLang="en-US" sz="1000" b="1" dirty="0"/>
                        <a:t>打印屏幕</a:t>
                      </a:r>
                    </a:p>
                  </a:txBody>
                  <a:tcPr anchor="ctr" anchorCtr="1"/>
                </a:tc>
                <a:tc>
                  <a:txBody>
                    <a:bodyPr/>
                    <a:lstStyle/>
                    <a:p>
                      <a:r>
                        <a:rPr lang="en-US" altLang="zh-CN" sz="1000" b="1" dirty="0"/>
                        <a:t>0D</a:t>
                      </a:r>
                      <a:endParaRPr lang="zh-CN" altLang="en-US" sz="1000" b="1" dirty="0"/>
                    </a:p>
                  </a:txBody>
                  <a:tcPr anchor="ctr" anchorCtr="1"/>
                </a:tc>
                <a:tc>
                  <a:txBody>
                    <a:bodyPr/>
                    <a:lstStyle/>
                    <a:p>
                      <a:r>
                        <a:rPr lang="zh-CN" altLang="en-US" sz="1000" b="1" dirty="0"/>
                        <a:t>硬盘</a:t>
                      </a:r>
                    </a:p>
                  </a:txBody>
                  <a:tcPr anchor="ctr" anchorCtr="1"/>
                </a:tc>
                <a:tc>
                  <a:txBody>
                    <a:bodyPr/>
                    <a:lstStyle/>
                    <a:p>
                      <a:r>
                        <a:rPr lang="en-US" altLang="zh-CN" sz="1000" b="1" dirty="0"/>
                        <a:t>1B</a:t>
                      </a:r>
                      <a:endParaRPr lang="zh-CN" altLang="en-US" sz="1000" b="1" dirty="0"/>
                    </a:p>
                  </a:txBody>
                  <a:tcPr anchor="ctr" anchorCtr="1"/>
                </a:tc>
                <a:tc>
                  <a:txBody>
                    <a:bodyPr/>
                    <a:lstStyle/>
                    <a:p>
                      <a:r>
                        <a:rPr lang="en-US" altLang="zh-CN" sz="1000" b="1" dirty="0" err="1"/>
                        <a:t>Ctrl+Break</a:t>
                      </a:r>
                      <a:r>
                        <a:rPr lang="zh-CN" altLang="en-US" sz="1000" b="1" dirty="0"/>
                        <a:t>控制</a:t>
                      </a:r>
                    </a:p>
                  </a:txBody>
                  <a:tcPr anchor="ctr" anchorCtr="1"/>
                </a:tc>
                <a:extLst>
                  <a:ext uri="{0D108BD9-81ED-4DB2-BD59-A6C34878D82A}">
                    <a16:rowId xmlns:a16="http://schemas.microsoft.com/office/drawing/2014/main" val="1837417852"/>
                  </a:ext>
                </a:extLst>
              </a:tr>
              <a:tr h="192021">
                <a:tc>
                  <a:txBody>
                    <a:bodyPr/>
                    <a:lstStyle/>
                    <a:p>
                      <a:r>
                        <a:rPr lang="en-US" altLang="zh-CN" sz="1000" b="1" dirty="0"/>
                        <a:t>06</a:t>
                      </a:r>
                      <a:r>
                        <a:rPr lang="zh-CN" altLang="en-US" sz="1000" b="1" dirty="0">
                          <a:latin typeface="等线" panose="02010600030101010101" pitchFamily="2" charset="-122"/>
                          <a:ea typeface="等线" panose="02010600030101010101" pitchFamily="2" charset="-122"/>
                        </a:rPr>
                        <a:t>～</a:t>
                      </a:r>
                      <a:r>
                        <a:rPr lang="en-US" altLang="zh-CN" sz="1000" b="1" dirty="0"/>
                        <a:t>07</a:t>
                      </a:r>
                      <a:endParaRPr lang="zh-CN" altLang="en-US" sz="1000" b="1" dirty="0"/>
                    </a:p>
                  </a:txBody>
                  <a:tcPr anchor="ctr" anchorCtr="1"/>
                </a:tc>
                <a:tc>
                  <a:txBody>
                    <a:bodyPr/>
                    <a:lstStyle/>
                    <a:p>
                      <a:r>
                        <a:rPr lang="zh-CN" altLang="en-US" sz="1000" b="1" dirty="0"/>
                        <a:t>保留</a:t>
                      </a:r>
                    </a:p>
                  </a:txBody>
                  <a:tcPr anchor="ctr" anchorCtr="1"/>
                </a:tc>
                <a:tc>
                  <a:txBody>
                    <a:bodyPr/>
                    <a:lstStyle/>
                    <a:p>
                      <a:r>
                        <a:rPr lang="en-US" altLang="zh-CN" sz="1000" b="1" dirty="0"/>
                        <a:t>0E</a:t>
                      </a:r>
                      <a:endParaRPr lang="zh-CN" altLang="en-US" sz="1000" b="1" dirty="0"/>
                    </a:p>
                  </a:txBody>
                  <a:tcPr anchor="ctr" anchorCtr="1"/>
                </a:tc>
                <a:tc>
                  <a:txBody>
                    <a:bodyPr/>
                    <a:lstStyle/>
                    <a:p>
                      <a:r>
                        <a:rPr lang="zh-CN" altLang="en-US" sz="1000" b="1" dirty="0"/>
                        <a:t>软盘</a:t>
                      </a:r>
                    </a:p>
                  </a:txBody>
                  <a:tcPr anchor="ctr" anchorCtr="1"/>
                </a:tc>
                <a:tc>
                  <a:txBody>
                    <a:bodyPr/>
                    <a:lstStyle/>
                    <a:p>
                      <a:r>
                        <a:rPr lang="en-US" altLang="zh-CN" sz="1000" b="1" dirty="0"/>
                        <a:t>28</a:t>
                      </a:r>
                      <a:r>
                        <a:rPr lang="zh-CN" altLang="en-US" sz="1000" b="1" dirty="0">
                          <a:latin typeface="等线" panose="02010600030101010101" pitchFamily="2" charset="-122"/>
                          <a:ea typeface="等线" panose="02010600030101010101" pitchFamily="2" charset="-122"/>
                        </a:rPr>
                        <a:t>～</a:t>
                      </a:r>
                      <a:r>
                        <a:rPr lang="en-US" altLang="zh-CN" sz="1000" b="1" dirty="0"/>
                        <a:t>3F</a:t>
                      </a:r>
                      <a:endParaRPr lang="zh-CN" altLang="en-US" sz="1000" b="1" dirty="0"/>
                    </a:p>
                  </a:txBody>
                  <a:tcPr anchor="ctr" anchorCtr="1"/>
                </a:tc>
                <a:tc>
                  <a:txBody>
                    <a:bodyPr/>
                    <a:lstStyle/>
                    <a:p>
                      <a:r>
                        <a:rPr lang="en-US" altLang="zh-CN" sz="1000" b="1" dirty="0"/>
                        <a:t>DOS</a:t>
                      </a:r>
                      <a:r>
                        <a:rPr lang="zh-CN" altLang="en-US" sz="1000" b="1" dirty="0"/>
                        <a:t>保留</a:t>
                      </a:r>
                    </a:p>
                  </a:txBody>
                  <a:tcPr anchor="ctr" anchorCtr="1"/>
                </a:tc>
                <a:extLst>
                  <a:ext uri="{0D108BD9-81ED-4DB2-BD59-A6C34878D82A}">
                    <a16:rowId xmlns:a16="http://schemas.microsoft.com/office/drawing/2014/main" val="645930506"/>
                  </a:ext>
                </a:extLst>
              </a:tr>
              <a:tr h="192021">
                <a:tc>
                  <a:txBody>
                    <a:bodyPr/>
                    <a:lstStyle/>
                    <a:p>
                      <a:r>
                        <a:rPr lang="en-US" altLang="zh-CN" sz="1000" b="1" dirty="0"/>
                        <a:t>08</a:t>
                      </a:r>
                      <a:r>
                        <a:rPr lang="zh-CN" altLang="en-US" sz="1000" b="1" dirty="0">
                          <a:latin typeface="等线" panose="02010600030101010101" pitchFamily="2" charset="-122"/>
                          <a:ea typeface="等线" panose="02010600030101010101" pitchFamily="2" charset="-122"/>
                        </a:rPr>
                        <a:t>～</a:t>
                      </a:r>
                      <a:r>
                        <a:rPr lang="en-US" altLang="zh-CN" sz="1000" b="1" dirty="0"/>
                        <a:t>0F</a:t>
                      </a:r>
                      <a:endParaRPr lang="zh-CN" altLang="en-US" sz="1000" b="1" dirty="0"/>
                    </a:p>
                  </a:txBody>
                  <a:tcPr anchor="ctr" anchorCtr="1"/>
                </a:tc>
                <a:tc>
                  <a:txBody>
                    <a:bodyPr/>
                    <a:lstStyle/>
                    <a:p>
                      <a:r>
                        <a:rPr lang="zh-CN" altLang="en-US" sz="1000" b="1" dirty="0"/>
                        <a:t>可屏蔽外部中断</a:t>
                      </a:r>
                    </a:p>
                  </a:txBody>
                  <a:tcPr anchor="ctr" anchorCtr="1"/>
                </a:tc>
                <a:tc>
                  <a:txBody>
                    <a:bodyPr/>
                    <a:lstStyle/>
                    <a:p>
                      <a:r>
                        <a:rPr lang="en-US" altLang="zh-CN" sz="1000" b="1" dirty="0"/>
                        <a:t>0F</a:t>
                      </a:r>
                      <a:endParaRPr lang="zh-CN" altLang="en-US" sz="1000" b="1" dirty="0"/>
                    </a:p>
                  </a:txBody>
                  <a:tcPr anchor="ctr" anchorCtr="1"/>
                </a:tc>
                <a:tc>
                  <a:txBody>
                    <a:bodyPr/>
                    <a:lstStyle/>
                    <a:p>
                      <a:r>
                        <a:rPr lang="zh-CN" altLang="en-US" sz="1000" b="1" dirty="0"/>
                        <a:t>打印机</a:t>
                      </a:r>
                    </a:p>
                  </a:txBody>
                  <a:tcPr anchor="ctr" anchorCtr="1"/>
                </a:tc>
                <a:tc>
                  <a:txBody>
                    <a:bodyPr/>
                    <a:lstStyle/>
                    <a:p>
                      <a:r>
                        <a:rPr lang="en-US" altLang="zh-CN" sz="1000" b="1" dirty="0"/>
                        <a:t>60</a:t>
                      </a:r>
                      <a:r>
                        <a:rPr lang="zh-CN" altLang="en-US" sz="1000" b="1" dirty="0">
                          <a:latin typeface="等线" panose="02010600030101010101" pitchFamily="2" charset="-122"/>
                          <a:ea typeface="等线" panose="02010600030101010101" pitchFamily="2" charset="-122"/>
                        </a:rPr>
                        <a:t>～</a:t>
                      </a:r>
                      <a:r>
                        <a:rPr lang="en-US" altLang="zh-CN" sz="1000" b="1" dirty="0"/>
                        <a:t>67</a:t>
                      </a:r>
                      <a:endParaRPr lang="zh-CN" altLang="en-US" sz="1000" b="1" dirty="0"/>
                    </a:p>
                  </a:txBody>
                  <a:tcPr anchor="ctr" anchorCtr="1"/>
                </a:tc>
                <a:tc>
                  <a:txBody>
                    <a:bodyPr/>
                    <a:lstStyle/>
                    <a:p>
                      <a:r>
                        <a:rPr lang="zh-CN" altLang="en-US" sz="1000" b="1" dirty="0"/>
                        <a:t>用户软中断保留</a:t>
                      </a:r>
                    </a:p>
                  </a:txBody>
                  <a:tcPr anchor="ctr" anchorCtr="1"/>
                </a:tc>
                <a:extLst>
                  <a:ext uri="{0D108BD9-81ED-4DB2-BD59-A6C34878D82A}">
                    <a16:rowId xmlns:a16="http://schemas.microsoft.com/office/drawing/2014/main" val="4213855566"/>
                  </a:ext>
                </a:extLst>
              </a:tr>
            </a:tbl>
          </a:graphicData>
        </a:graphic>
      </p:graphicFrame>
      <p:sp>
        <p:nvSpPr>
          <p:cNvPr id="5" name="文本框 4">
            <a:extLst>
              <a:ext uri="{FF2B5EF4-FFF2-40B4-BE49-F238E27FC236}">
                <a16:creationId xmlns:a16="http://schemas.microsoft.com/office/drawing/2014/main" id="{9BAF84E9-A7AD-10B9-3967-73C80E98A129}"/>
              </a:ext>
            </a:extLst>
          </p:cNvPr>
          <p:cNvSpPr txBox="1"/>
          <p:nvPr/>
        </p:nvSpPr>
        <p:spPr>
          <a:xfrm>
            <a:off x="3690989" y="4149080"/>
            <a:ext cx="1762021" cy="276999"/>
          </a:xfrm>
          <a:prstGeom prst="rect">
            <a:avLst/>
          </a:prstGeom>
          <a:noFill/>
        </p:spPr>
        <p:txBody>
          <a:bodyPr wrap="none" rtlCol="0">
            <a:spAutoFit/>
          </a:bodyPr>
          <a:lstStyle/>
          <a:p>
            <a:r>
              <a:rPr lang="zh-CN" altLang="en-US" sz="1200" b="1" dirty="0"/>
              <a:t>表</a:t>
            </a:r>
            <a:r>
              <a:rPr lang="en-US" altLang="zh-CN" sz="1200" b="1" dirty="0"/>
              <a:t>9.4    8086</a:t>
            </a:r>
            <a:r>
              <a:rPr lang="zh-CN" altLang="en-US" sz="1200" b="1" dirty="0"/>
              <a:t>中断号分配</a:t>
            </a:r>
          </a:p>
        </p:txBody>
      </p:sp>
    </p:spTree>
    <p:extLst>
      <p:ext uri="{BB962C8B-B14F-4D97-AF65-F5344CB8AC3E}">
        <p14:creationId xmlns:p14="http://schemas.microsoft.com/office/powerpoint/2010/main" val="3127065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2</a:t>
            </a:r>
            <a:r>
              <a:rPr lang="zh-CN" altLang="en-US" sz="2000" b="1" dirty="0"/>
              <a:t>、获得中断服务程序入口地址</a:t>
            </a:r>
            <a:endParaRPr lang="en-US" altLang="zh-CN" sz="2000" b="1" dirty="0"/>
          </a:p>
          <a:p>
            <a:pPr lvl="1" eaLnBrk="1" hangingPunct="1"/>
            <a:endParaRPr lang="en-US" altLang="zh-CN" sz="1600" b="1" dirty="0"/>
          </a:p>
          <a:p>
            <a:pPr lvl="2" eaLnBrk="1" hangingPunct="1"/>
            <a:r>
              <a:rPr lang="zh-CN" altLang="en-US" sz="1400" b="1" dirty="0"/>
              <a:t>根据中断号，在</a:t>
            </a:r>
            <a:r>
              <a:rPr lang="zh-CN" altLang="en-US" sz="1400" b="1" dirty="0">
                <a:solidFill>
                  <a:srgbClr val="FF0000"/>
                </a:solidFill>
              </a:rPr>
              <a:t>中断向量表</a:t>
            </a:r>
            <a:r>
              <a:rPr lang="zh-CN" altLang="en-US" sz="1400" b="1" dirty="0"/>
              <a:t>中，可以查找得到</a:t>
            </a:r>
            <a:r>
              <a:rPr lang="zh-CN" altLang="en-US" sz="1400" b="1" dirty="0">
                <a:solidFill>
                  <a:srgbClr val="FF0000"/>
                </a:solidFill>
              </a:rPr>
              <a:t>中断服务程序入口地址</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中断向量表通常存放在内存中，中断向量表中存放的内容称为</a:t>
            </a:r>
            <a:r>
              <a:rPr lang="zh-CN" altLang="en-US" sz="1400" b="1" dirty="0">
                <a:solidFill>
                  <a:srgbClr val="FF0000"/>
                </a:solidFill>
              </a:rPr>
              <a:t>中断向量</a:t>
            </a:r>
            <a:r>
              <a:rPr lang="zh-CN" altLang="en-US" sz="1400" b="1" dirty="0"/>
              <a:t>，即中断服务程序入口地址；有些计算机将中断服务程序入口地址和程序状态字合在一起称为中断向量。</a:t>
            </a:r>
            <a:endParaRPr lang="en-US" altLang="zh-CN" sz="1400" b="1" dirty="0"/>
          </a:p>
          <a:p>
            <a:pPr lvl="2" eaLnBrk="1" hangingPunct="1"/>
            <a:endParaRPr lang="en-US" altLang="zh-CN" sz="1400" b="1" dirty="0"/>
          </a:p>
          <a:p>
            <a:pPr lvl="2" eaLnBrk="1" hangingPunct="1"/>
            <a:r>
              <a:rPr lang="zh-CN" altLang="en-US" sz="1400" b="1" dirty="0"/>
              <a:t>中断向量在中断向量表中的地址称为</a:t>
            </a:r>
            <a:r>
              <a:rPr lang="zh-CN" altLang="en-US" sz="1400" b="1" dirty="0">
                <a:solidFill>
                  <a:srgbClr val="FF0000"/>
                </a:solidFill>
              </a:rPr>
              <a:t>向量地址</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9.18</a:t>
            </a:r>
            <a:r>
              <a:rPr lang="zh-CN" altLang="en-US" sz="1400" b="1" dirty="0"/>
              <a:t>为</a:t>
            </a:r>
            <a:r>
              <a:rPr lang="zh-CN" altLang="en-US" sz="1400" b="1" dirty="0">
                <a:solidFill>
                  <a:srgbClr val="FF0000"/>
                </a:solidFill>
              </a:rPr>
              <a:t>中断向量表、中断向量、向量地址</a:t>
            </a:r>
            <a:r>
              <a:rPr lang="zh-CN" altLang="en-US" sz="1400" b="1" dirty="0"/>
              <a:t>之间的关系；其中</a:t>
            </a:r>
            <a:r>
              <a:rPr lang="en-US" altLang="zh-CN" sz="1400" b="1" dirty="0" err="1"/>
              <a:t>PCi</a:t>
            </a:r>
            <a:r>
              <a:rPr lang="zh-CN" altLang="en-US" sz="1400" b="1" dirty="0"/>
              <a:t>和</a:t>
            </a:r>
            <a:r>
              <a:rPr lang="en-US" altLang="zh-CN" sz="1400" b="1" dirty="0" err="1"/>
              <a:t>PSWi</a:t>
            </a:r>
            <a:r>
              <a:rPr lang="zh-CN" altLang="en-US" sz="1400" b="1" dirty="0"/>
              <a:t>为第</a:t>
            </a:r>
            <a:r>
              <a:rPr lang="en-US" altLang="zh-CN" sz="1400" b="1" dirty="0" err="1"/>
              <a:t>i</a:t>
            </a:r>
            <a:r>
              <a:rPr lang="zh-CN" altLang="en-US" sz="1400" b="1" dirty="0"/>
              <a:t>个中断源的中断服务程序入口地址和程序状态字。</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9.19</a:t>
            </a:r>
            <a:r>
              <a:rPr lang="zh-CN" altLang="en-US" sz="1400" b="1" dirty="0"/>
              <a:t>为</a:t>
            </a:r>
            <a:r>
              <a:rPr lang="en-US" altLang="zh-CN" sz="1400" b="1" dirty="0"/>
              <a:t>8086</a:t>
            </a:r>
            <a:r>
              <a:rPr lang="zh-CN" altLang="en-US" sz="1400" b="1" dirty="0"/>
              <a:t>计算机的</a:t>
            </a:r>
            <a:r>
              <a:rPr lang="zh-CN" altLang="en-US" sz="1400" b="1" dirty="0">
                <a:solidFill>
                  <a:srgbClr val="FF0000"/>
                </a:solidFill>
              </a:rPr>
              <a:t>中断向量表</a:t>
            </a:r>
            <a:r>
              <a:rPr lang="zh-CN" altLang="en-US" sz="1400" b="1" dirty="0"/>
              <a:t>，每个</a:t>
            </a:r>
            <a:r>
              <a:rPr lang="zh-CN" altLang="en-US" sz="1400" b="1" dirty="0">
                <a:solidFill>
                  <a:srgbClr val="FF0000"/>
                </a:solidFill>
              </a:rPr>
              <a:t>中断向量</a:t>
            </a:r>
            <a:r>
              <a:rPr lang="zh-CN" altLang="en-US" sz="1400" b="1" dirty="0"/>
              <a:t>占</a:t>
            </a:r>
            <a:r>
              <a:rPr lang="en-US" altLang="zh-CN" sz="1400" b="1" dirty="0"/>
              <a:t>4</a:t>
            </a:r>
            <a:r>
              <a:rPr lang="zh-CN" altLang="en-US" sz="1400" b="1" dirty="0"/>
              <a:t>个字节（段地址</a:t>
            </a:r>
            <a:r>
              <a:rPr lang="en-US" altLang="zh-CN" sz="1400" b="1" dirty="0"/>
              <a:t>CS=16</a:t>
            </a:r>
            <a:r>
              <a:rPr lang="zh-CN" altLang="en-US" sz="1400" b="1" dirty="0"/>
              <a:t>位、</a:t>
            </a:r>
            <a:r>
              <a:rPr lang="en-US" altLang="zh-CN" sz="1400" b="1" dirty="0"/>
              <a:t>2</a:t>
            </a:r>
            <a:r>
              <a:rPr lang="zh-CN" altLang="en-US" sz="1400" b="1" dirty="0"/>
              <a:t>个字节，段内偏移地址</a:t>
            </a:r>
            <a:r>
              <a:rPr lang="en-US" altLang="zh-CN" sz="1400" b="1" dirty="0"/>
              <a:t>IP=16</a:t>
            </a:r>
            <a:r>
              <a:rPr lang="zh-CN" altLang="en-US" sz="1400" b="1" dirty="0"/>
              <a:t>位、</a:t>
            </a:r>
            <a:r>
              <a:rPr lang="en-US" altLang="zh-CN" sz="1400" b="1" dirty="0"/>
              <a:t>2</a:t>
            </a:r>
            <a:r>
              <a:rPr lang="zh-CN" altLang="en-US" sz="1400" b="1" dirty="0"/>
              <a:t>个字节），</a:t>
            </a:r>
            <a:r>
              <a:rPr lang="en-US" altLang="zh-CN" sz="1400" b="1" dirty="0"/>
              <a:t>256</a:t>
            </a:r>
            <a:r>
              <a:rPr lang="zh-CN" altLang="en-US" sz="1400" b="1" dirty="0"/>
              <a:t>个中断号，共</a:t>
            </a:r>
            <a:r>
              <a:rPr lang="en-US" altLang="zh-CN" sz="1400" b="1" dirty="0"/>
              <a:t>256x4=1024=1K</a:t>
            </a:r>
            <a:r>
              <a:rPr lang="zh-CN" altLang="en-US" sz="1400" b="1" dirty="0"/>
              <a:t>字节，存放在主存地址为</a:t>
            </a:r>
            <a:r>
              <a:rPr lang="en-US" altLang="zh-CN" sz="1400" b="1" dirty="0"/>
              <a:t>0000H</a:t>
            </a:r>
            <a:r>
              <a:rPr lang="zh-CN" altLang="en-US" sz="1400" b="1" dirty="0">
                <a:latin typeface="等线" panose="02010600030101010101" pitchFamily="2" charset="-122"/>
                <a:ea typeface="等线" panose="02010600030101010101" pitchFamily="2" charset="-122"/>
              </a:rPr>
              <a:t>～</a:t>
            </a:r>
            <a:r>
              <a:rPr lang="en-US" altLang="zh-CN" sz="1400" b="1" dirty="0"/>
              <a:t>03FFH</a:t>
            </a:r>
            <a:r>
              <a:rPr lang="zh-CN" altLang="en-US" sz="1400" b="1" dirty="0"/>
              <a:t>单元中；假设中断号为</a:t>
            </a:r>
            <a:r>
              <a:rPr lang="en-US" altLang="zh-CN" sz="1400" b="1" dirty="0"/>
              <a:t>n</a:t>
            </a:r>
            <a:r>
              <a:rPr lang="zh-CN" altLang="en-US" sz="1400" b="1" dirty="0"/>
              <a:t>，则</a:t>
            </a:r>
            <a:r>
              <a:rPr lang="zh-CN" altLang="en-US" sz="1400" b="1" dirty="0">
                <a:solidFill>
                  <a:srgbClr val="FF0000"/>
                </a:solidFill>
              </a:rPr>
              <a:t>向量地址</a:t>
            </a:r>
            <a:r>
              <a:rPr lang="zh-CN" altLang="en-US" sz="1400" b="1" dirty="0"/>
              <a:t> </a:t>
            </a:r>
            <a:r>
              <a:rPr lang="en-US" altLang="zh-CN" sz="1400" b="1" dirty="0"/>
              <a:t>= nx4</a:t>
            </a:r>
            <a:r>
              <a:rPr lang="zh-CN" altLang="en-US" sz="1400" b="1" dirty="0"/>
              <a:t>。</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100" b="1" dirty="0"/>
          </a:p>
          <a:p>
            <a:pPr lvl="2" eaLnBrk="1" hangingPunct="1"/>
            <a:endParaRPr lang="en-US" altLang="zh-CN" sz="1100" b="1" dirty="0"/>
          </a:p>
          <a:p>
            <a:pPr lvl="2" eaLnBrk="1" hangingPunct="1"/>
            <a:endParaRPr lang="en-US" altLang="zh-CN" sz="1100" b="1" dirty="0"/>
          </a:p>
        </p:txBody>
      </p:sp>
      <p:grpSp>
        <p:nvGrpSpPr>
          <p:cNvPr id="12" name="组合 11">
            <a:extLst>
              <a:ext uri="{FF2B5EF4-FFF2-40B4-BE49-F238E27FC236}">
                <a16:creationId xmlns:a16="http://schemas.microsoft.com/office/drawing/2014/main" id="{52216646-23BF-1EAF-C2BE-C5B4DF5ADB66}"/>
              </a:ext>
            </a:extLst>
          </p:cNvPr>
          <p:cNvGrpSpPr/>
          <p:nvPr/>
        </p:nvGrpSpPr>
        <p:grpSpPr>
          <a:xfrm>
            <a:off x="737296" y="4293096"/>
            <a:ext cx="3834704" cy="2399491"/>
            <a:chOff x="377256" y="4330844"/>
            <a:chExt cx="3834704" cy="2399491"/>
          </a:xfrm>
        </p:grpSpPr>
        <p:pic>
          <p:nvPicPr>
            <p:cNvPr id="6" name="图片 5">
              <a:extLst>
                <a:ext uri="{FF2B5EF4-FFF2-40B4-BE49-F238E27FC236}">
                  <a16:creationId xmlns:a16="http://schemas.microsoft.com/office/drawing/2014/main" id="{892A68E6-B92F-0EFE-E403-36596D2C891C}"/>
                </a:ext>
              </a:extLst>
            </p:cNvPr>
            <p:cNvPicPr>
              <a:picLocks noChangeAspect="1"/>
            </p:cNvPicPr>
            <p:nvPr/>
          </p:nvPicPr>
          <p:blipFill>
            <a:blip r:embed="rId2"/>
            <a:stretch>
              <a:fillRect/>
            </a:stretch>
          </p:blipFill>
          <p:spPr>
            <a:xfrm>
              <a:off x="1115616" y="4330844"/>
              <a:ext cx="2254884" cy="2050484"/>
            </a:xfrm>
            <a:prstGeom prst="rect">
              <a:avLst/>
            </a:prstGeom>
          </p:spPr>
        </p:pic>
        <p:sp>
          <p:nvSpPr>
            <p:cNvPr id="9" name="文本框 8">
              <a:extLst>
                <a:ext uri="{FF2B5EF4-FFF2-40B4-BE49-F238E27FC236}">
                  <a16:creationId xmlns:a16="http://schemas.microsoft.com/office/drawing/2014/main" id="{A27994C0-BC55-FAF5-446E-D34006E7C5E0}"/>
                </a:ext>
              </a:extLst>
            </p:cNvPr>
            <p:cNvSpPr txBox="1"/>
            <p:nvPr/>
          </p:nvSpPr>
          <p:spPr>
            <a:xfrm>
              <a:off x="377256" y="6453336"/>
              <a:ext cx="3834704" cy="276999"/>
            </a:xfrm>
            <a:prstGeom prst="rect">
              <a:avLst/>
            </a:prstGeom>
            <a:noFill/>
          </p:spPr>
          <p:txBody>
            <a:bodyPr wrap="none" rtlCol="0">
              <a:spAutoFit/>
            </a:bodyPr>
            <a:lstStyle/>
            <a:p>
              <a:r>
                <a:rPr lang="zh-CN" altLang="en-US" sz="1200" b="1" dirty="0"/>
                <a:t>图</a:t>
              </a:r>
              <a:r>
                <a:rPr lang="en-US" altLang="zh-CN" sz="1200" b="1" dirty="0"/>
                <a:t>9.18    </a:t>
              </a:r>
              <a:r>
                <a:rPr lang="zh-CN" altLang="en-US" sz="1200" b="1" dirty="0"/>
                <a:t>中断向量表、中断向量、向量地址之间的关系</a:t>
              </a:r>
            </a:p>
          </p:txBody>
        </p:sp>
      </p:grpSp>
      <p:grpSp>
        <p:nvGrpSpPr>
          <p:cNvPr id="11" name="组合 10">
            <a:extLst>
              <a:ext uri="{FF2B5EF4-FFF2-40B4-BE49-F238E27FC236}">
                <a16:creationId xmlns:a16="http://schemas.microsoft.com/office/drawing/2014/main" id="{0D3923C0-F71E-A978-5F9D-F7EBBDC5BA56}"/>
              </a:ext>
            </a:extLst>
          </p:cNvPr>
          <p:cNvGrpSpPr/>
          <p:nvPr/>
        </p:nvGrpSpPr>
        <p:grpSpPr>
          <a:xfrm>
            <a:off x="5837171" y="4221088"/>
            <a:ext cx="1975189" cy="2493918"/>
            <a:chOff x="5491605" y="4364284"/>
            <a:chExt cx="1975189" cy="2493918"/>
          </a:xfrm>
        </p:grpSpPr>
        <p:pic>
          <p:nvPicPr>
            <p:cNvPr id="8" name="图片 7">
              <a:extLst>
                <a:ext uri="{FF2B5EF4-FFF2-40B4-BE49-F238E27FC236}">
                  <a16:creationId xmlns:a16="http://schemas.microsoft.com/office/drawing/2014/main" id="{90B6EC6D-18B5-93EC-AF3C-FAC038807896}"/>
                </a:ext>
              </a:extLst>
            </p:cNvPr>
            <p:cNvPicPr>
              <a:picLocks noChangeAspect="1"/>
            </p:cNvPicPr>
            <p:nvPr/>
          </p:nvPicPr>
          <p:blipFill>
            <a:blip r:embed="rId3"/>
            <a:stretch>
              <a:fillRect/>
            </a:stretch>
          </p:blipFill>
          <p:spPr>
            <a:xfrm>
              <a:off x="5491605" y="4364284"/>
              <a:ext cx="1975189" cy="2161060"/>
            </a:xfrm>
            <a:prstGeom prst="rect">
              <a:avLst/>
            </a:prstGeom>
          </p:spPr>
        </p:pic>
        <p:sp>
          <p:nvSpPr>
            <p:cNvPr id="10" name="文本框 9">
              <a:extLst>
                <a:ext uri="{FF2B5EF4-FFF2-40B4-BE49-F238E27FC236}">
                  <a16:creationId xmlns:a16="http://schemas.microsoft.com/office/drawing/2014/main" id="{139314B9-E45D-4D80-5426-1272FE51E3B2}"/>
                </a:ext>
              </a:extLst>
            </p:cNvPr>
            <p:cNvSpPr txBox="1"/>
            <p:nvPr/>
          </p:nvSpPr>
          <p:spPr>
            <a:xfrm>
              <a:off x="5592904" y="6581203"/>
              <a:ext cx="1840568" cy="276999"/>
            </a:xfrm>
            <a:prstGeom prst="rect">
              <a:avLst/>
            </a:prstGeom>
            <a:noFill/>
          </p:spPr>
          <p:txBody>
            <a:bodyPr wrap="none" rtlCol="0">
              <a:spAutoFit/>
            </a:bodyPr>
            <a:lstStyle/>
            <a:p>
              <a:r>
                <a:rPr lang="zh-CN" altLang="en-US" sz="1200" b="1" dirty="0"/>
                <a:t>图</a:t>
              </a:r>
              <a:r>
                <a:rPr lang="en-US" altLang="zh-CN" sz="1200" b="1" dirty="0"/>
                <a:t>9.19    8086</a:t>
              </a:r>
              <a:r>
                <a:rPr lang="zh-CN" altLang="en-US" sz="1200" b="1" dirty="0"/>
                <a:t>中断向量表</a:t>
              </a:r>
            </a:p>
          </p:txBody>
        </p:sp>
      </p:grpSp>
    </p:spTree>
    <p:extLst>
      <p:ext uri="{BB962C8B-B14F-4D97-AF65-F5344CB8AC3E}">
        <p14:creationId xmlns:p14="http://schemas.microsoft.com/office/powerpoint/2010/main" val="3823310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487213"/>
            <a:ext cx="8229600" cy="4525963"/>
          </a:xfrm>
        </p:spPr>
        <p:txBody>
          <a:bodyPr/>
          <a:lstStyle/>
          <a:p>
            <a:pPr eaLnBrk="1" hangingPunct="1"/>
            <a:r>
              <a:rPr lang="en-US" altLang="zh-CN" b="1" dirty="0">
                <a:ea typeface="黑体" panose="02010609060101010101" pitchFamily="49" charset="-122"/>
              </a:rPr>
              <a:t>9.5.5  </a:t>
            </a:r>
            <a:r>
              <a:rPr lang="zh-CN" altLang="en-US" b="1" dirty="0">
                <a:ea typeface="黑体" panose="02010609060101010101" pitchFamily="49" charset="-122"/>
              </a:rPr>
              <a:t>中断处理</a:t>
            </a:r>
            <a:endParaRPr lang="en-US" altLang="zh-CN" b="1" dirty="0"/>
          </a:p>
          <a:p>
            <a:pPr lvl="1" eaLnBrk="1" hangingPunct="1"/>
            <a:endParaRPr lang="en-US" altLang="zh-CN" sz="800" b="1" dirty="0"/>
          </a:p>
          <a:p>
            <a:pPr lvl="1" eaLnBrk="1" hangingPunct="1"/>
            <a:r>
              <a:rPr lang="zh-CN" altLang="en-US" sz="1600" b="1" dirty="0"/>
              <a:t>中断处理的过程就是执行中断服务程序的过程。</a:t>
            </a:r>
            <a:endParaRPr lang="en-US" altLang="zh-CN" sz="1400" b="1" dirty="0"/>
          </a:p>
          <a:p>
            <a:pPr lvl="1" eaLnBrk="1" hangingPunct="1"/>
            <a:endParaRPr lang="en-US" altLang="zh-CN" sz="1400" b="1" dirty="0"/>
          </a:p>
          <a:p>
            <a:pPr lvl="1" eaLnBrk="1" hangingPunct="1"/>
            <a:r>
              <a:rPr lang="en-US" altLang="zh-CN" sz="2000" b="1" dirty="0"/>
              <a:t>1</a:t>
            </a:r>
            <a:r>
              <a:rPr lang="zh-CN" altLang="en-US" sz="2000" b="1" dirty="0"/>
              <a:t>、中断服务程序与子函数的差异</a:t>
            </a:r>
            <a:endParaRPr lang="en-US" altLang="zh-CN" sz="2000" b="1" dirty="0"/>
          </a:p>
          <a:p>
            <a:pPr lvl="1" eaLnBrk="1" hangingPunct="1"/>
            <a:endParaRPr lang="en-US" altLang="zh-CN" sz="1400" b="1" dirty="0"/>
          </a:p>
          <a:p>
            <a:pPr marL="1257300" lvl="2" indent="-342900" eaLnBrk="1" hangingPunct="1">
              <a:buFont typeface="+mj-ea"/>
              <a:buAutoNum type="circleNumDbPlain"/>
            </a:pPr>
            <a:r>
              <a:rPr lang="zh-CN" altLang="en-US" sz="1400" b="1" dirty="0">
                <a:solidFill>
                  <a:srgbClr val="FF0000"/>
                </a:solidFill>
              </a:rPr>
              <a:t>调用方式不一样</a:t>
            </a:r>
            <a:r>
              <a:rPr lang="zh-CN" altLang="en-US" sz="1400" b="1" dirty="0"/>
              <a:t>：子函数（子程序）在程序中显式调用（</a:t>
            </a:r>
            <a:r>
              <a:rPr lang="en-US" altLang="zh-CN" sz="1400" b="1" dirty="0"/>
              <a:t>x86</a:t>
            </a:r>
            <a:r>
              <a:rPr lang="zh-CN" altLang="en-US" sz="1400" b="1" dirty="0"/>
              <a:t>为</a:t>
            </a:r>
            <a:r>
              <a:rPr lang="en-US" altLang="zh-CN" sz="1400" b="1" dirty="0"/>
              <a:t>call</a:t>
            </a:r>
            <a:r>
              <a:rPr lang="zh-CN" altLang="en-US" sz="1400" b="1" dirty="0"/>
              <a:t>指令，</a:t>
            </a:r>
            <a:r>
              <a:rPr lang="en-US" altLang="zh-CN" sz="1400" b="1" dirty="0"/>
              <a:t>MIPS</a:t>
            </a:r>
            <a:r>
              <a:rPr lang="zh-CN" altLang="en-US" sz="1400" b="1" dirty="0"/>
              <a:t>为</a:t>
            </a:r>
            <a:r>
              <a:rPr lang="en-US" altLang="zh-CN" sz="1400" b="1" dirty="0" err="1"/>
              <a:t>jal</a:t>
            </a:r>
            <a:r>
              <a:rPr lang="zh-CN" altLang="en-US" sz="1400" b="1" dirty="0"/>
              <a:t>指令），而中断服务程序大多是随机调用的。</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solidFill>
                  <a:srgbClr val="FF0000"/>
                </a:solidFill>
              </a:rPr>
              <a:t>保存并修改</a:t>
            </a:r>
            <a:r>
              <a:rPr lang="en-US" altLang="zh-CN" sz="1400" b="1" dirty="0">
                <a:solidFill>
                  <a:srgbClr val="FF0000"/>
                </a:solidFill>
              </a:rPr>
              <a:t>PC</a:t>
            </a:r>
            <a:r>
              <a:rPr lang="zh-CN" altLang="en-US" sz="1400" b="1" dirty="0">
                <a:solidFill>
                  <a:srgbClr val="FF0000"/>
                </a:solidFill>
              </a:rPr>
              <a:t>的方式不同</a:t>
            </a:r>
            <a:r>
              <a:rPr lang="zh-CN" altLang="en-US" sz="1400" b="1" dirty="0"/>
              <a:t>：中断服务程序保存并修改</a:t>
            </a:r>
            <a:r>
              <a:rPr lang="en-US" altLang="zh-CN" sz="1400" b="1" dirty="0"/>
              <a:t>PC</a:t>
            </a:r>
            <a:r>
              <a:rPr lang="zh-CN" altLang="en-US" sz="1400" b="1" dirty="0"/>
              <a:t>是由中断隐指令完成的，而子函数保存并修改</a:t>
            </a:r>
            <a:r>
              <a:rPr lang="en-US" altLang="zh-CN" sz="1400" b="1" dirty="0"/>
              <a:t>PC</a:t>
            </a:r>
            <a:r>
              <a:rPr lang="zh-CN" altLang="en-US" sz="1400" b="1" dirty="0"/>
              <a:t>是由调用指令（</a:t>
            </a:r>
            <a:r>
              <a:rPr lang="en-US" altLang="zh-CN" sz="1400" b="1" dirty="0"/>
              <a:t>call</a:t>
            </a:r>
            <a:r>
              <a:rPr lang="zh-CN" altLang="en-US" sz="1400" b="1" dirty="0"/>
              <a:t>指令，</a:t>
            </a:r>
            <a:r>
              <a:rPr lang="en-US" altLang="zh-CN" sz="1400" b="1" dirty="0" err="1"/>
              <a:t>jal</a:t>
            </a:r>
            <a:r>
              <a:rPr lang="zh-CN" altLang="en-US" sz="1400" b="1" dirty="0"/>
              <a:t>指令）实现的；中断服务程序入口地址是由中断识别给出的，而子函数入口地址是由调用指令给出的。</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solidFill>
                  <a:srgbClr val="FF0000"/>
                </a:solidFill>
              </a:rPr>
              <a:t>现场的内容不同</a:t>
            </a:r>
            <a:r>
              <a:rPr lang="zh-CN" altLang="en-US" sz="1400" b="1" dirty="0"/>
              <a:t>：因为中断服务程序没有调用者，所以需要保存</a:t>
            </a:r>
            <a:r>
              <a:rPr lang="en-US" altLang="zh-CN" sz="1400" b="1" dirty="0"/>
              <a:t>ABI</a:t>
            </a:r>
            <a:r>
              <a:rPr lang="zh-CN" altLang="en-US" sz="1400" b="1" dirty="0"/>
              <a:t>（</a:t>
            </a:r>
            <a:r>
              <a:rPr lang="en-US" altLang="zh-CN" sz="1400" b="1" dirty="0"/>
              <a:t>Application Binary Interface</a:t>
            </a:r>
            <a:r>
              <a:rPr lang="zh-CN" altLang="en-US" sz="1400" b="1" dirty="0"/>
              <a:t>）中约定的由调用者函数保存的寄存器，因此中断服务程序的现场包含的寄存器更多；而子函数只需要保存可能被改写的被调用者保存的寄存器。</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solidFill>
                  <a:srgbClr val="FF0000"/>
                </a:solidFill>
              </a:rPr>
              <a:t>返回主程序的方式不同</a:t>
            </a:r>
            <a:r>
              <a:rPr lang="zh-CN" altLang="en-US" sz="1400" b="1" dirty="0"/>
              <a:t>：</a:t>
            </a:r>
            <a:r>
              <a:rPr lang="en-US" altLang="zh-CN" sz="1400" b="1" dirty="0"/>
              <a:t>x86</a:t>
            </a:r>
            <a:r>
              <a:rPr lang="zh-CN" altLang="en-US" sz="1400" b="1" dirty="0"/>
              <a:t>中，子函数返回指令为</a:t>
            </a:r>
            <a:r>
              <a:rPr lang="en-US" altLang="zh-CN" sz="1400" b="1" dirty="0"/>
              <a:t>ret</a:t>
            </a:r>
            <a:r>
              <a:rPr lang="zh-CN" altLang="en-US" sz="1400" b="1" dirty="0"/>
              <a:t>，而中断返回指令为</a:t>
            </a:r>
            <a:r>
              <a:rPr lang="en-US" altLang="zh-CN" sz="1400" b="1" dirty="0" err="1"/>
              <a:t>iret</a:t>
            </a:r>
            <a:r>
              <a:rPr lang="zh-CN" altLang="en-US" sz="1400" b="1" dirty="0"/>
              <a:t>；</a:t>
            </a:r>
            <a:r>
              <a:rPr lang="en-US" altLang="zh-CN" sz="1400" b="1" dirty="0"/>
              <a:t>MIPS</a:t>
            </a:r>
            <a:r>
              <a:rPr lang="zh-CN" altLang="en-US" sz="1400" b="1" dirty="0"/>
              <a:t>中子函数返回指令为</a:t>
            </a:r>
            <a:r>
              <a:rPr lang="en-US" altLang="zh-CN" sz="1400" b="1" dirty="0" err="1"/>
              <a:t>jr</a:t>
            </a:r>
            <a:r>
              <a:rPr lang="en-US" altLang="zh-CN" sz="1400" b="1" dirty="0"/>
              <a:t> $</a:t>
            </a:r>
            <a:r>
              <a:rPr lang="en-US" altLang="zh-CN" sz="1400" b="1" dirty="0" err="1"/>
              <a:t>ra</a:t>
            </a:r>
            <a:r>
              <a:rPr lang="zh-CN" altLang="en-US" sz="1400" b="1" dirty="0"/>
              <a:t>，而中断返回指令为</a:t>
            </a:r>
            <a:r>
              <a:rPr lang="en-US" altLang="zh-CN" sz="1400" b="1" dirty="0" err="1"/>
              <a:t>eret</a:t>
            </a:r>
            <a:r>
              <a:rPr lang="zh-CN" altLang="en-US" sz="1400" b="1" dirty="0"/>
              <a:t>。</a:t>
            </a:r>
            <a:endParaRPr lang="en-US" altLang="zh-CN" sz="1400" b="1" dirty="0"/>
          </a:p>
          <a:p>
            <a:pPr lvl="2" eaLnBrk="1" hangingPunct="1"/>
            <a:endParaRPr lang="en-US" altLang="zh-CN" sz="1400" b="1" dirty="0"/>
          </a:p>
          <a:p>
            <a:pPr lvl="1" eaLnBrk="1" hangingPunct="1"/>
            <a:endParaRPr lang="en-US" altLang="zh-CN" sz="1100" b="1" dirty="0"/>
          </a:p>
        </p:txBody>
      </p:sp>
    </p:spTree>
    <p:extLst>
      <p:ext uri="{BB962C8B-B14F-4D97-AF65-F5344CB8AC3E}">
        <p14:creationId xmlns:p14="http://schemas.microsoft.com/office/powerpoint/2010/main" val="264083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2</a:t>
            </a:r>
            <a:r>
              <a:rPr lang="zh-CN" altLang="en-US" sz="2000" b="1" dirty="0"/>
              <a:t>、单级中断处理流程</a:t>
            </a:r>
            <a:endParaRPr lang="en-US" altLang="zh-CN" sz="2000" b="1" dirty="0"/>
          </a:p>
          <a:p>
            <a:pPr lvl="1" eaLnBrk="1" hangingPunct="1"/>
            <a:endParaRPr lang="en-US" altLang="zh-CN" sz="1400" b="1" dirty="0"/>
          </a:p>
          <a:p>
            <a:pPr lvl="2" eaLnBrk="1" hangingPunct="1"/>
            <a:r>
              <a:rPr lang="zh-CN" altLang="en-US" sz="1400" b="1" dirty="0"/>
              <a:t>单级中断处理流程如图</a:t>
            </a:r>
            <a:r>
              <a:rPr lang="en-US" altLang="zh-CN" sz="1400" b="1" dirty="0"/>
              <a:t>9.20a</a:t>
            </a:r>
            <a:r>
              <a:rPr lang="zh-CN" altLang="en-US" sz="1400" b="1" dirty="0"/>
              <a:t>所示；</a:t>
            </a:r>
            <a:r>
              <a:rPr lang="en-US" altLang="zh-CN" sz="1400" b="1" dirty="0"/>
              <a:t>CPU</a:t>
            </a:r>
            <a:r>
              <a:rPr lang="zh-CN" altLang="en-US" sz="1400" b="1" dirty="0"/>
              <a:t>在指令执行阶段的最后，检查是否有中断请求，如果有中断请求，则进入中断响应周期。</a:t>
            </a:r>
            <a:endParaRPr lang="en-US" altLang="zh-CN" sz="1100" b="1" dirty="0"/>
          </a:p>
        </p:txBody>
      </p:sp>
      <p:sp>
        <p:nvSpPr>
          <p:cNvPr id="5" name="文本框 4">
            <a:extLst>
              <a:ext uri="{FF2B5EF4-FFF2-40B4-BE49-F238E27FC236}">
                <a16:creationId xmlns:a16="http://schemas.microsoft.com/office/drawing/2014/main" id="{054561FA-0BF5-7A91-C2EB-2FDC89F994E6}"/>
              </a:ext>
            </a:extLst>
          </p:cNvPr>
          <p:cNvSpPr txBox="1"/>
          <p:nvPr/>
        </p:nvSpPr>
        <p:spPr>
          <a:xfrm>
            <a:off x="683568" y="1977806"/>
            <a:ext cx="3993551" cy="4154984"/>
          </a:xfrm>
          <a:prstGeom prst="rect">
            <a:avLst/>
          </a:prstGeom>
          <a:solidFill>
            <a:srgbClr val="FFFF00"/>
          </a:solidFill>
        </p:spPr>
        <p:txBody>
          <a:bodyPr wrap="square" rtlCol="0">
            <a:spAutoFit/>
          </a:bodyPr>
          <a:lstStyle/>
          <a:p>
            <a:pPr marL="285750" indent="-285750">
              <a:buFont typeface="+mj-ea"/>
              <a:buAutoNum type="circleNumDbPlain"/>
            </a:pPr>
            <a:r>
              <a:rPr lang="zh-CN" altLang="en-US" sz="1200" b="1" dirty="0">
                <a:solidFill>
                  <a:srgbClr val="FF0000"/>
                </a:solidFill>
              </a:rPr>
              <a:t>中断响应</a:t>
            </a:r>
            <a:r>
              <a:rPr lang="zh-CN" altLang="en-US" sz="1200" b="1" dirty="0"/>
              <a:t>：由硬件自动完成，即所谓的中断隐指令；包括</a:t>
            </a:r>
            <a:r>
              <a:rPr lang="zh-CN" altLang="en-US" sz="1200" b="1" dirty="0">
                <a:solidFill>
                  <a:srgbClr val="FF0000"/>
                </a:solidFill>
              </a:rPr>
              <a:t>关中断</a:t>
            </a:r>
            <a:r>
              <a:rPr lang="zh-CN" altLang="en-US" sz="1200" b="1" dirty="0"/>
              <a:t>、</a:t>
            </a:r>
            <a:r>
              <a:rPr lang="zh-CN" altLang="en-US" sz="1200" b="1" dirty="0">
                <a:solidFill>
                  <a:srgbClr val="FF0000"/>
                </a:solidFill>
              </a:rPr>
              <a:t>保存断点</a:t>
            </a:r>
            <a:r>
              <a:rPr lang="zh-CN" altLang="en-US" sz="1200" b="1" dirty="0"/>
              <a:t>、</a:t>
            </a:r>
            <a:r>
              <a:rPr lang="zh-CN" altLang="en-US" sz="1200" b="1" dirty="0">
                <a:solidFill>
                  <a:srgbClr val="FF0000"/>
                </a:solidFill>
              </a:rPr>
              <a:t>中断识别</a:t>
            </a:r>
            <a:r>
              <a:rPr lang="zh-CN" altLang="en-US" sz="1200" b="1" dirty="0"/>
              <a:t>等</a:t>
            </a:r>
            <a:r>
              <a:rPr lang="en-US" altLang="zh-CN" sz="1200" b="1" dirty="0"/>
              <a:t>3</a:t>
            </a:r>
            <a:r>
              <a:rPr lang="zh-CN" altLang="en-US" sz="1200" b="1" dirty="0"/>
              <a:t>个工作（见</a:t>
            </a:r>
            <a:r>
              <a:rPr lang="en-US" altLang="zh-CN" sz="1200" b="1" dirty="0"/>
              <a:t>6.7.2</a:t>
            </a:r>
            <a:r>
              <a:rPr lang="zh-CN" altLang="en-US" sz="1200" b="1" dirty="0"/>
              <a:t>小节和</a:t>
            </a:r>
            <a:r>
              <a:rPr lang="en-US" altLang="zh-CN" sz="1200" b="1" dirty="0"/>
              <a:t>9.5.3</a:t>
            </a:r>
            <a:r>
              <a:rPr lang="zh-CN" altLang="en-US" sz="1200" b="1" dirty="0"/>
              <a:t>小节）。</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保护现场</a:t>
            </a:r>
            <a:r>
              <a:rPr lang="zh-CN" altLang="en-US" sz="1200" b="1" dirty="0"/>
              <a:t>：主要是保存中断服务程序中用到的（会被修改的）寄存器，通常用压栈指令（</a:t>
            </a:r>
            <a:r>
              <a:rPr lang="en-US" altLang="zh-CN" sz="1200" b="1" dirty="0"/>
              <a:t>push</a:t>
            </a:r>
            <a:r>
              <a:rPr lang="zh-CN" altLang="en-US" sz="1200" b="1" dirty="0"/>
              <a:t>）实现。</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中断服务</a:t>
            </a:r>
            <a:r>
              <a:rPr lang="zh-CN" altLang="en-US" sz="1200" b="1" dirty="0"/>
              <a:t>：进行实际的中断事务处理，如数据传输、唤醒等待进程等操作。</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恢复现场</a:t>
            </a:r>
            <a:r>
              <a:rPr lang="zh-CN" altLang="en-US" sz="1200" b="1" dirty="0"/>
              <a:t>：就是将保护现场中保存的寄存器释放出来，通常用出栈指令（</a:t>
            </a:r>
            <a:r>
              <a:rPr lang="en-US" altLang="zh-CN" sz="1200" b="1" dirty="0"/>
              <a:t>pop</a:t>
            </a:r>
            <a:r>
              <a:rPr lang="zh-CN" altLang="en-US" sz="1200" b="1" dirty="0"/>
              <a:t>）实现，需要注意的是出栈指令的顺序必须与压栈指令的顺序相反（先进后出）。</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开中断</a:t>
            </a:r>
            <a:r>
              <a:rPr lang="zh-CN" altLang="en-US" sz="1200" b="1" dirty="0"/>
              <a:t>：通过执行开中断指令（如</a:t>
            </a:r>
            <a:r>
              <a:rPr lang="en-US" altLang="zh-CN" sz="1200" b="1" dirty="0"/>
              <a:t>x86</a:t>
            </a:r>
            <a:r>
              <a:rPr lang="zh-CN" altLang="en-US" sz="1200" b="1" dirty="0"/>
              <a:t>的</a:t>
            </a:r>
            <a:r>
              <a:rPr lang="en-US" altLang="zh-CN" sz="1200" b="1" dirty="0" err="1"/>
              <a:t>sti</a:t>
            </a:r>
            <a:r>
              <a:rPr lang="zh-CN" altLang="en-US" sz="1200" b="1" dirty="0"/>
              <a:t>指令），将中断允许触发器</a:t>
            </a:r>
            <a:r>
              <a:rPr lang="en-US" altLang="zh-CN" sz="1200" b="1" dirty="0"/>
              <a:t>IE/IF</a:t>
            </a:r>
            <a:r>
              <a:rPr lang="zh-CN" altLang="en-US" sz="1200" b="1" dirty="0"/>
              <a:t>设置为“</a:t>
            </a:r>
            <a:r>
              <a:rPr lang="en-US" altLang="zh-CN" sz="1200" b="1" dirty="0"/>
              <a:t>1</a:t>
            </a:r>
            <a:r>
              <a:rPr lang="zh-CN" altLang="en-US" sz="1200" b="1" dirty="0"/>
              <a:t>”，使</a:t>
            </a:r>
            <a:r>
              <a:rPr lang="en-US" altLang="zh-CN" sz="1200" b="1" dirty="0"/>
              <a:t>CPU</a:t>
            </a:r>
            <a:r>
              <a:rPr lang="zh-CN" altLang="en-US" sz="1200" b="1" dirty="0"/>
              <a:t>可以接收新的中断请求。</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中断返回</a:t>
            </a:r>
            <a:r>
              <a:rPr lang="zh-CN" altLang="en-US" sz="1200" b="1" dirty="0"/>
              <a:t>：中断服务程序的最后一条指令是中断返回指令（</a:t>
            </a:r>
            <a:r>
              <a:rPr lang="en-US" altLang="zh-CN" sz="1200" b="1" dirty="0"/>
              <a:t> x86</a:t>
            </a:r>
            <a:r>
              <a:rPr lang="zh-CN" altLang="en-US" sz="1200" b="1" dirty="0"/>
              <a:t>的</a:t>
            </a:r>
            <a:r>
              <a:rPr lang="en-US" altLang="zh-CN" sz="1200" b="1" dirty="0" err="1"/>
              <a:t>iret</a:t>
            </a:r>
            <a:r>
              <a:rPr lang="zh-CN" altLang="en-US" sz="1200" b="1" dirty="0"/>
              <a:t>，</a:t>
            </a:r>
            <a:r>
              <a:rPr lang="en-US" altLang="zh-CN" sz="1200" b="1" dirty="0"/>
              <a:t>MIPS</a:t>
            </a:r>
            <a:r>
              <a:rPr lang="zh-CN" altLang="en-US" sz="1200" b="1" dirty="0"/>
              <a:t>的</a:t>
            </a:r>
            <a:r>
              <a:rPr lang="en-US" altLang="zh-CN" sz="1200" b="1" dirty="0" err="1"/>
              <a:t>eret</a:t>
            </a:r>
            <a:r>
              <a:rPr lang="zh-CN" altLang="en-US" sz="1200" b="1" dirty="0"/>
              <a:t>），将程序返回到主程序的断点处继续执行。</a:t>
            </a:r>
          </a:p>
        </p:txBody>
      </p:sp>
      <p:grpSp>
        <p:nvGrpSpPr>
          <p:cNvPr id="11" name="组合 10">
            <a:extLst>
              <a:ext uri="{FF2B5EF4-FFF2-40B4-BE49-F238E27FC236}">
                <a16:creationId xmlns:a16="http://schemas.microsoft.com/office/drawing/2014/main" id="{B1CB4C71-722D-1C54-E633-DBD448EAD49B}"/>
              </a:ext>
            </a:extLst>
          </p:cNvPr>
          <p:cNvGrpSpPr/>
          <p:nvPr/>
        </p:nvGrpSpPr>
        <p:grpSpPr>
          <a:xfrm>
            <a:off x="5386924" y="1844824"/>
            <a:ext cx="2588893" cy="4680520"/>
            <a:chOff x="5386924" y="1844824"/>
            <a:chExt cx="2588893" cy="4680520"/>
          </a:xfrm>
        </p:grpSpPr>
        <p:pic>
          <p:nvPicPr>
            <p:cNvPr id="9" name="图片 8">
              <a:extLst>
                <a:ext uri="{FF2B5EF4-FFF2-40B4-BE49-F238E27FC236}">
                  <a16:creationId xmlns:a16="http://schemas.microsoft.com/office/drawing/2014/main" id="{6E7FA343-75C6-7F75-E827-5FFA6610D998}"/>
                </a:ext>
              </a:extLst>
            </p:cNvPr>
            <p:cNvPicPr>
              <a:picLocks noChangeAspect="1"/>
            </p:cNvPicPr>
            <p:nvPr/>
          </p:nvPicPr>
          <p:blipFill>
            <a:blip r:embed="rId2"/>
            <a:stretch>
              <a:fillRect/>
            </a:stretch>
          </p:blipFill>
          <p:spPr>
            <a:xfrm>
              <a:off x="5386924" y="1844824"/>
              <a:ext cx="2588893" cy="4231923"/>
            </a:xfrm>
            <a:prstGeom prst="rect">
              <a:avLst/>
            </a:prstGeom>
          </p:spPr>
        </p:pic>
        <p:sp>
          <p:nvSpPr>
            <p:cNvPr id="10" name="文本框 9">
              <a:extLst>
                <a:ext uri="{FF2B5EF4-FFF2-40B4-BE49-F238E27FC236}">
                  <a16:creationId xmlns:a16="http://schemas.microsoft.com/office/drawing/2014/main" id="{C2F605EF-2F36-8297-AFF4-118F7FF6B5F8}"/>
                </a:ext>
              </a:extLst>
            </p:cNvPr>
            <p:cNvSpPr txBox="1"/>
            <p:nvPr/>
          </p:nvSpPr>
          <p:spPr>
            <a:xfrm>
              <a:off x="5724128" y="6248345"/>
              <a:ext cx="2063385" cy="276999"/>
            </a:xfrm>
            <a:prstGeom prst="rect">
              <a:avLst/>
            </a:prstGeom>
            <a:noFill/>
          </p:spPr>
          <p:txBody>
            <a:bodyPr wrap="none" rtlCol="0">
              <a:spAutoFit/>
            </a:bodyPr>
            <a:lstStyle/>
            <a:p>
              <a:r>
                <a:rPr lang="zh-CN" altLang="en-US" sz="1200" b="1" dirty="0"/>
                <a:t>图</a:t>
              </a:r>
              <a:r>
                <a:rPr lang="en-US" altLang="zh-CN" sz="1200" b="1" dirty="0"/>
                <a:t>9.20a    </a:t>
              </a:r>
              <a:r>
                <a:rPr lang="zh-CN" altLang="en-US" sz="1200" b="1" dirty="0"/>
                <a:t>单级中断处理流程</a:t>
              </a:r>
            </a:p>
          </p:txBody>
        </p:sp>
      </p:grpSp>
    </p:spTree>
    <p:extLst>
      <p:ext uri="{BB962C8B-B14F-4D97-AF65-F5344CB8AC3E}">
        <p14:creationId xmlns:p14="http://schemas.microsoft.com/office/powerpoint/2010/main" val="264141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3</a:t>
            </a:r>
            <a:r>
              <a:rPr lang="zh-CN" altLang="en-US" sz="2000" b="1" dirty="0"/>
              <a:t>、多重中断处理流程</a:t>
            </a:r>
            <a:endParaRPr lang="en-US" altLang="zh-CN" sz="2000" b="1" dirty="0"/>
          </a:p>
          <a:p>
            <a:pPr lvl="1" eaLnBrk="1" hangingPunct="1"/>
            <a:endParaRPr lang="en-US" altLang="zh-CN" sz="1400" b="1" dirty="0"/>
          </a:p>
          <a:p>
            <a:pPr lvl="2" eaLnBrk="1" hangingPunct="1"/>
            <a:r>
              <a:rPr lang="zh-CN" altLang="en-US" sz="1400" b="1" dirty="0"/>
              <a:t>多重中断处理流程如图</a:t>
            </a:r>
            <a:r>
              <a:rPr lang="en-US" altLang="zh-CN" sz="1400" b="1" dirty="0"/>
              <a:t>9.20b</a:t>
            </a:r>
            <a:r>
              <a:rPr lang="zh-CN" altLang="en-US" sz="1400" b="1" dirty="0"/>
              <a:t>所示，与单级中断相比，中断服务程序有几处变化。</a:t>
            </a:r>
            <a:endParaRPr lang="en-US" altLang="zh-CN" sz="1100" b="1" dirty="0"/>
          </a:p>
        </p:txBody>
      </p:sp>
      <p:sp>
        <p:nvSpPr>
          <p:cNvPr id="5" name="文本框 4">
            <a:extLst>
              <a:ext uri="{FF2B5EF4-FFF2-40B4-BE49-F238E27FC236}">
                <a16:creationId xmlns:a16="http://schemas.microsoft.com/office/drawing/2014/main" id="{054561FA-0BF5-7A91-C2EB-2FDC89F994E6}"/>
              </a:ext>
            </a:extLst>
          </p:cNvPr>
          <p:cNvSpPr txBox="1"/>
          <p:nvPr/>
        </p:nvSpPr>
        <p:spPr>
          <a:xfrm>
            <a:off x="611560" y="1556792"/>
            <a:ext cx="4536504" cy="4708981"/>
          </a:xfrm>
          <a:prstGeom prst="rect">
            <a:avLst/>
          </a:prstGeom>
          <a:solidFill>
            <a:srgbClr val="FFFF00"/>
          </a:solidFill>
        </p:spPr>
        <p:txBody>
          <a:bodyPr wrap="square" rtlCol="0">
            <a:spAutoFit/>
          </a:bodyPr>
          <a:lstStyle/>
          <a:p>
            <a:pPr marL="285750" indent="-285750">
              <a:buFont typeface="+mj-ea"/>
              <a:buAutoNum type="circleNumDbPlain"/>
            </a:pPr>
            <a:r>
              <a:rPr lang="zh-CN" altLang="en-US" sz="1200" b="1" dirty="0"/>
              <a:t>中断响应：与单级中断相同。</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保护现场、设置屏蔽字</a:t>
            </a:r>
            <a:r>
              <a:rPr lang="zh-CN" altLang="en-US" sz="1200" b="1" dirty="0"/>
              <a:t>：这里除了要保护现场（寄存器）外，还要保护中断屏蔽字；并要设置新的屏蔽字，从而改变中断处理的优先级，实现多重中断（中断嵌套）。</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开中断</a:t>
            </a:r>
            <a:r>
              <a:rPr lang="zh-CN" altLang="en-US" sz="1200" b="1" dirty="0"/>
              <a:t>：目的是使优先级更高的中断服务程序，可以中断当前的中断服务程序。</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t>中断服务：与单级中断相同。</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关中断</a:t>
            </a:r>
            <a:r>
              <a:rPr lang="zh-CN" altLang="en-US" sz="1200" b="1" dirty="0"/>
              <a:t>：利用关中断指令（如</a:t>
            </a:r>
            <a:r>
              <a:rPr lang="en-US" altLang="zh-CN" sz="1200" b="1" dirty="0"/>
              <a:t>x86</a:t>
            </a:r>
            <a:r>
              <a:rPr lang="zh-CN" altLang="en-US" sz="1200" b="1" dirty="0"/>
              <a:t>的</a:t>
            </a:r>
            <a:r>
              <a:rPr lang="en-US" altLang="zh-CN" sz="1200" b="1" dirty="0"/>
              <a:t>cli</a:t>
            </a:r>
            <a:r>
              <a:rPr lang="zh-CN" altLang="en-US" sz="1200" b="1" dirty="0"/>
              <a:t>指令）关中断，保证恢复现场任务的完整性。</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恢复现场和屏蔽字</a:t>
            </a:r>
            <a:r>
              <a:rPr lang="zh-CN" altLang="en-US" sz="1200" b="1" dirty="0"/>
              <a:t>：这里除了恢复现场（寄存器）外，还要恢复中断屏蔽字。</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发送中断结束命令</a:t>
            </a:r>
            <a:r>
              <a:rPr lang="zh-CN" altLang="en-US" sz="1200" b="1" dirty="0"/>
              <a:t>：</a:t>
            </a:r>
            <a:r>
              <a:rPr lang="en-US" altLang="zh-CN" sz="1200" b="1" dirty="0"/>
              <a:t>CPU</a:t>
            </a:r>
            <a:r>
              <a:rPr lang="zh-CN" altLang="en-US" sz="1200" b="1" dirty="0"/>
              <a:t>向中断控制器发送中断结束命令</a:t>
            </a:r>
            <a:r>
              <a:rPr lang="en-US" altLang="zh-CN" sz="1200" b="1" dirty="0"/>
              <a:t>EOI</a:t>
            </a:r>
            <a:r>
              <a:rPr lang="zh-CN" altLang="en-US" sz="1200" b="1" dirty="0"/>
              <a:t>（</a:t>
            </a:r>
            <a:r>
              <a:rPr lang="en-US" altLang="zh-CN" sz="1200" b="1" dirty="0"/>
              <a:t>End Of Interrupt</a:t>
            </a:r>
            <a:r>
              <a:rPr lang="zh-CN" altLang="en-US" sz="1200" b="1" dirty="0"/>
              <a:t>），通知中断控制器当前中断处理完毕，请求中断控制器清除中断服务寄存器</a:t>
            </a:r>
            <a:r>
              <a:rPr lang="en-US" altLang="zh-CN" sz="1200" b="1" dirty="0"/>
              <a:t>ISR</a:t>
            </a:r>
            <a:r>
              <a:rPr lang="zh-CN" altLang="en-US" sz="1200" b="1" dirty="0"/>
              <a:t>中最高优先级的中断位（图</a:t>
            </a:r>
            <a:r>
              <a:rPr lang="en-US" altLang="zh-CN" sz="1200" b="1" dirty="0"/>
              <a:t>9.16</a:t>
            </a:r>
            <a:r>
              <a:rPr lang="zh-CN" altLang="en-US" sz="1200" b="1" dirty="0"/>
              <a:t>）。</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t>开中断：与单级中断相同。</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t>中断返回：与单级中断相同。</a:t>
            </a:r>
          </a:p>
        </p:txBody>
      </p:sp>
      <p:grpSp>
        <p:nvGrpSpPr>
          <p:cNvPr id="10" name="组合 9">
            <a:extLst>
              <a:ext uri="{FF2B5EF4-FFF2-40B4-BE49-F238E27FC236}">
                <a16:creationId xmlns:a16="http://schemas.microsoft.com/office/drawing/2014/main" id="{C4485556-CF46-DE97-0390-0D83AA5245A3}"/>
              </a:ext>
            </a:extLst>
          </p:cNvPr>
          <p:cNvGrpSpPr/>
          <p:nvPr/>
        </p:nvGrpSpPr>
        <p:grpSpPr>
          <a:xfrm>
            <a:off x="5796136" y="1484784"/>
            <a:ext cx="2537745" cy="4990525"/>
            <a:chOff x="5796136" y="1606827"/>
            <a:chExt cx="2537745" cy="4990525"/>
          </a:xfrm>
        </p:grpSpPr>
        <p:pic>
          <p:nvPicPr>
            <p:cNvPr id="8" name="图片 7">
              <a:extLst>
                <a:ext uri="{FF2B5EF4-FFF2-40B4-BE49-F238E27FC236}">
                  <a16:creationId xmlns:a16="http://schemas.microsoft.com/office/drawing/2014/main" id="{365990BE-E006-187E-389C-7999C9131557}"/>
                </a:ext>
              </a:extLst>
            </p:cNvPr>
            <p:cNvPicPr>
              <a:picLocks noChangeAspect="1"/>
            </p:cNvPicPr>
            <p:nvPr/>
          </p:nvPicPr>
          <p:blipFill>
            <a:blip r:embed="rId2"/>
            <a:stretch>
              <a:fillRect/>
            </a:stretch>
          </p:blipFill>
          <p:spPr>
            <a:xfrm>
              <a:off x="5796136" y="1606827"/>
              <a:ext cx="2537745" cy="4575998"/>
            </a:xfrm>
            <a:prstGeom prst="rect">
              <a:avLst/>
            </a:prstGeom>
          </p:spPr>
        </p:pic>
        <p:sp>
          <p:nvSpPr>
            <p:cNvPr id="9" name="文本框 8">
              <a:extLst>
                <a:ext uri="{FF2B5EF4-FFF2-40B4-BE49-F238E27FC236}">
                  <a16:creationId xmlns:a16="http://schemas.microsoft.com/office/drawing/2014/main" id="{E1007523-CCF0-F51C-C302-FEE36D75CB10}"/>
                </a:ext>
              </a:extLst>
            </p:cNvPr>
            <p:cNvSpPr txBox="1"/>
            <p:nvPr/>
          </p:nvSpPr>
          <p:spPr>
            <a:xfrm>
              <a:off x="6084168" y="6320353"/>
              <a:ext cx="2071401" cy="276999"/>
            </a:xfrm>
            <a:prstGeom prst="rect">
              <a:avLst/>
            </a:prstGeom>
            <a:noFill/>
          </p:spPr>
          <p:txBody>
            <a:bodyPr wrap="none" rtlCol="0">
              <a:spAutoFit/>
            </a:bodyPr>
            <a:lstStyle/>
            <a:p>
              <a:r>
                <a:rPr lang="zh-CN" altLang="en-US" sz="1200" b="1" dirty="0"/>
                <a:t>图</a:t>
              </a:r>
              <a:r>
                <a:rPr lang="en-US" altLang="zh-CN" sz="1200" b="1" dirty="0"/>
                <a:t>9.20b    </a:t>
              </a:r>
              <a:r>
                <a:rPr lang="zh-CN" altLang="en-US" sz="1200" b="1" dirty="0"/>
                <a:t>多重中断处理流程</a:t>
              </a:r>
            </a:p>
          </p:txBody>
        </p:sp>
      </p:grpSp>
    </p:spTree>
    <p:extLst>
      <p:ext uri="{BB962C8B-B14F-4D97-AF65-F5344CB8AC3E}">
        <p14:creationId xmlns:p14="http://schemas.microsoft.com/office/powerpoint/2010/main" val="2638485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9.1  </a:t>
            </a:r>
            <a:r>
              <a:rPr lang="zh-CN" altLang="en-US" b="1" dirty="0">
                <a:solidFill>
                  <a:srgbClr val="002060"/>
                </a:solidFill>
                <a:latin typeface="+mn-lt"/>
                <a:ea typeface="黑体" pitchFamily="49" charset="-122"/>
              </a:rPr>
              <a:t>输入输出设备与特性</a:t>
            </a:r>
            <a:endParaRPr lang="zh-CN" altLang="en-US" dirty="0">
              <a:solidFill>
                <a:srgbClr val="002060"/>
              </a:solidFill>
              <a:latin typeface="+mn-lt"/>
              <a:ea typeface="黑体" pitchFamily="49" charset="-122"/>
            </a:endParaRPr>
          </a:p>
        </p:txBody>
      </p:sp>
      <p:sp>
        <p:nvSpPr>
          <p:cNvPr id="29" name="内容占位符 2">
            <a:extLst>
              <a:ext uri="{FF2B5EF4-FFF2-40B4-BE49-F238E27FC236}">
                <a16:creationId xmlns:a16="http://schemas.microsoft.com/office/drawing/2014/main" id="{561DF42D-E2DA-77C4-C511-E19CACD1A62F}"/>
              </a:ext>
            </a:extLst>
          </p:cNvPr>
          <p:cNvSpPr>
            <a:spLocks noGrp="1" noChangeArrowheads="1"/>
          </p:cNvSpPr>
          <p:nvPr>
            <p:ph idx="1"/>
          </p:nvPr>
        </p:nvSpPr>
        <p:spPr>
          <a:xfrm>
            <a:off x="457200" y="1484784"/>
            <a:ext cx="8229600" cy="4525963"/>
          </a:xfrm>
        </p:spPr>
        <p:txBody>
          <a:bodyPr/>
          <a:lstStyle/>
          <a:p>
            <a:pPr eaLnBrk="1" hangingPunct="1"/>
            <a:r>
              <a:rPr lang="zh-CN" altLang="en-US" sz="1600" b="1" dirty="0">
                <a:solidFill>
                  <a:srgbClr val="FF0000"/>
                </a:solidFill>
              </a:rPr>
              <a:t>输入输出系统</a:t>
            </a:r>
            <a:r>
              <a:rPr lang="zh-CN" altLang="en-US" sz="1600" b="1" dirty="0"/>
              <a:t>主要用于实现</a:t>
            </a:r>
            <a:r>
              <a:rPr lang="en-US" altLang="zh-CN" sz="1600" b="1" dirty="0"/>
              <a:t>CPU</a:t>
            </a:r>
            <a:r>
              <a:rPr lang="zh-CN" altLang="en-US" sz="1600" b="1" dirty="0"/>
              <a:t>与外部设备、外部设备与主存之间的信息交换。</a:t>
            </a:r>
            <a:endParaRPr lang="en-US" altLang="zh-CN" sz="1600" b="1" dirty="0"/>
          </a:p>
          <a:p>
            <a:pPr eaLnBrk="1" hangingPunct="1"/>
            <a:endParaRPr lang="en-US" altLang="zh-CN" sz="1600" b="1" dirty="0"/>
          </a:p>
          <a:p>
            <a:pPr eaLnBrk="1" hangingPunct="1"/>
            <a:r>
              <a:rPr lang="zh-CN" altLang="en-US" sz="1600" b="1" dirty="0"/>
              <a:t>输入输出系统是典型的</a:t>
            </a:r>
            <a:r>
              <a:rPr lang="zh-CN" altLang="en-US" sz="1600" b="1" dirty="0">
                <a:solidFill>
                  <a:srgbClr val="FF0000"/>
                </a:solidFill>
              </a:rPr>
              <a:t>软硬件协同系统</a:t>
            </a:r>
            <a:r>
              <a:rPr lang="zh-CN" altLang="en-US" sz="1600" b="1" dirty="0"/>
              <a:t>，既包括</a:t>
            </a:r>
            <a:r>
              <a:rPr lang="en-US" altLang="zh-CN" sz="1600" b="1" dirty="0"/>
              <a:t>I/O</a:t>
            </a:r>
            <a:r>
              <a:rPr lang="zh-CN" altLang="en-US" sz="1600" b="1" dirty="0"/>
              <a:t>设备、</a:t>
            </a:r>
            <a:r>
              <a:rPr lang="en-US" altLang="zh-CN" sz="1600" b="1" dirty="0"/>
              <a:t>I/O</a:t>
            </a:r>
            <a:r>
              <a:rPr lang="zh-CN" altLang="en-US" sz="1600" b="1" dirty="0"/>
              <a:t>接口、总线、</a:t>
            </a:r>
            <a:r>
              <a:rPr lang="en-US" altLang="zh-CN" sz="1600" b="1" dirty="0"/>
              <a:t>I/O</a:t>
            </a:r>
            <a:r>
              <a:rPr lang="zh-CN" altLang="en-US" sz="1600" b="1" dirty="0"/>
              <a:t>管理部件等</a:t>
            </a:r>
            <a:r>
              <a:rPr lang="en-US" altLang="zh-CN" sz="1600" b="1" dirty="0"/>
              <a:t>I/O</a:t>
            </a:r>
            <a:r>
              <a:rPr lang="zh-CN" altLang="en-US" sz="1600" b="1" dirty="0"/>
              <a:t>硬件系统，也包括驱动程序、软件访问接口、用户程序等</a:t>
            </a:r>
            <a:r>
              <a:rPr lang="en-US" altLang="zh-CN" sz="1600" b="1" dirty="0"/>
              <a:t>I/O</a:t>
            </a:r>
            <a:r>
              <a:rPr lang="zh-CN" altLang="en-US" sz="1600" b="1" dirty="0"/>
              <a:t>软件系统。</a:t>
            </a:r>
            <a:endParaRPr lang="en-US" altLang="zh-CN" sz="1600" b="1" dirty="0"/>
          </a:p>
          <a:p>
            <a:pPr eaLnBrk="1" hangingPunct="1"/>
            <a:endParaRPr lang="en-US" altLang="zh-CN" sz="1600" b="1" dirty="0"/>
          </a:p>
          <a:p>
            <a:pPr eaLnBrk="1" hangingPunct="1"/>
            <a:r>
              <a:rPr lang="zh-CN" altLang="en-US" sz="1600" b="1" dirty="0">
                <a:solidFill>
                  <a:srgbClr val="FF0000"/>
                </a:solidFill>
              </a:rPr>
              <a:t>输入输出设备</a:t>
            </a:r>
            <a:r>
              <a:rPr lang="zh-CN" altLang="en-US" sz="1600" b="1" dirty="0"/>
              <a:t>（外部设备）：</a:t>
            </a:r>
            <a:endParaRPr lang="en-US" altLang="zh-CN" sz="1600" b="1" dirty="0"/>
          </a:p>
          <a:p>
            <a:pPr lvl="1" eaLnBrk="1" hangingPunct="1">
              <a:buFont typeface="+mj-ea"/>
              <a:buAutoNum type="circleNumDbPlain"/>
            </a:pPr>
            <a:r>
              <a:rPr lang="zh-CN" altLang="en-US" sz="1200" b="1" dirty="0"/>
              <a:t>输入设备：键盘、鼠标、扫描仪、摄像头等。</a:t>
            </a:r>
            <a:endParaRPr lang="en-US" altLang="zh-CN" sz="1200" b="1" dirty="0"/>
          </a:p>
          <a:p>
            <a:pPr lvl="1" eaLnBrk="1" hangingPunct="1">
              <a:buFont typeface="+mj-ea"/>
              <a:buAutoNum type="circleNumDbPlain"/>
            </a:pPr>
            <a:endParaRPr lang="en-US" altLang="zh-CN" sz="800" b="1" dirty="0"/>
          </a:p>
          <a:p>
            <a:pPr lvl="1" eaLnBrk="1" hangingPunct="1">
              <a:buFont typeface="+mj-ea"/>
              <a:buAutoNum type="circleNumDbPlain"/>
            </a:pPr>
            <a:r>
              <a:rPr lang="zh-CN" altLang="en-US" sz="1200" b="1" dirty="0"/>
              <a:t>输出设备：显示器、打印机等。</a:t>
            </a:r>
            <a:endParaRPr lang="en-US" altLang="zh-CN" sz="1200" b="1" dirty="0"/>
          </a:p>
          <a:p>
            <a:pPr lvl="1" eaLnBrk="1" hangingPunct="1">
              <a:buFont typeface="+mj-ea"/>
              <a:buAutoNum type="circleNumDbPlain"/>
            </a:pPr>
            <a:endParaRPr lang="en-US" altLang="zh-CN" sz="800" b="1" dirty="0"/>
          </a:p>
          <a:p>
            <a:pPr lvl="1" eaLnBrk="1" hangingPunct="1">
              <a:buFont typeface="+mj-ea"/>
              <a:buAutoNum type="circleNumDbPlain"/>
            </a:pPr>
            <a:r>
              <a:rPr lang="zh-CN" altLang="en-US" sz="1200" b="1" dirty="0"/>
              <a:t>输入输出设备：磁盘、网卡等。</a:t>
            </a:r>
            <a:endParaRPr lang="en-US" altLang="zh-CN" sz="1200" b="1" dirty="0"/>
          </a:p>
          <a:p>
            <a:pPr lvl="1" eaLnBrk="1" hangingPunct="1"/>
            <a:endParaRPr lang="en-US" altLang="zh-CN" sz="1200" b="1" dirty="0"/>
          </a:p>
          <a:p>
            <a:pPr eaLnBrk="1" hangingPunct="1"/>
            <a:r>
              <a:rPr lang="zh-CN" altLang="en-US" sz="1600" b="1" dirty="0"/>
              <a:t>输入输出设备的特性：</a:t>
            </a:r>
            <a:endParaRPr lang="en-US" altLang="zh-CN" sz="1600" b="1" dirty="0"/>
          </a:p>
          <a:p>
            <a:pPr marL="800100" lvl="1" indent="-342900" eaLnBrk="1" hangingPunct="1">
              <a:buFont typeface="+mj-ea"/>
              <a:buAutoNum type="circleNumDbPlain"/>
            </a:pPr>
            <a:r>
              <a:rPr lang="zh-CN" altLang="en-US" sz="1600" b="1" dirty="0">
                <a:solidFill>
                  <a:srgbClr val="FF0000"/>
                </a:solidFill>
              </a:rPr>
              <a:t>异步性</a:t>
            </a:r>
            <a:r>
              <a:rPr lang="zh-CN" altLang="en-US" sz="1200" b="1" dirty="0"/>
              <a:t>：</a:t>
            </a:r>
            <a:r>
              <a:rPr lang="en-US" altLang="zh-CN" sz="1200" b="1" dirty="0"/>
              <a:t>CPU</a:t>
            </a:r>
            <a:r>
              <a:rPr lang="zh-CN" altLang="en-US" sz="1200" b="1" dirty="0"/>
              <a:t>与外部设备速度相差巨大，两者之间必须采用异步的方式进行数据交换。</a:t>
            </a:r>
            <a:endParaRPr lang="en-US" altLang="zh-CN" sz="1200" b="1" dirty="0"/>
          </a:p>
          <a:p>
            <a:pPr lvl="1" eaLnBrk="1" hangingPunct="1">
              <a:buFont typeface="+mj-ea"/>
              <a:buAutoNum type="circleNumDbPlain"/>
            </a:pPr>
            <a:endParaRPr lang="en-US" altLang="zh-CN" sz="800" b="1" dirty="0"/>
          </a:p>
          <a:p>
            <a:pPr marL="800100" lvl="1" indent="-342900" eaLnBrk="1" hangingPunct="1">
              <a:buFont typeface="+mj-ea"/>
              <a:buAutoNum type="circleNumDbPlain"/>
            </a:pPr>
            <a:r>
              <a:rPr lang="zh-CN" altLang="en-US" sz="1600" b="1" dirty="0">
                <a:solidFill>
                  <a:srgbClr val="FF0000"/>
                </a:solidFill>
              </a:rPr>
              <a:t>实时性</a:t>
            </a:r>
            <a:r>
              <a:rPr lang="zh-CN" altLang="en-US" sz="1200" b="1" dirty="0"/>
              <a:t>：不论是慢速的设备，还是高速的设备，设备准备好数据后，</a:t>
            </a:r>
            <a:r>
              <a:rPr lang="en-US" altLang="zh-CN" sz="1200" b="1" dirty="0"/>
              <a:t>CPU</a:t>
            </a:r>
            <a:r>
              <a:rPr lang="zh-CN" altLang="en-US" sz="1200" b="1" dirty="0"/>
              <a:t>都应及时处理；如键盘、鼠标按下后，</a:t>
            </a:r>
            <a:r>
              <a:rPr lang="en-US" altLang="zh-CN" sz="1200" b="1" dirty="0"/>
              <a:t>CPU</a:t>
            </a:r>
            <a:r>
              <a:rPr lang="zh-CN" altLang="en-US" sz="1200" b="1" dirty="0"/>
              <a:t>应及时响应；高速设备的数据如果得不到及时处理就会丢失；现场测试和实时控制设备的信息如果不能及时处理，可能会导致严重的灾难。</a:t>
            </a:r>
            <a:endParaRPr lang="en-US" altLang="zh-CN" sz="1200" b="1" dirty="0"/>
          </a:p>
          <a:p>
            <a:pPr lvl="1" eaLnBrk="1" hangingPunct="1">
              <a:buFont typeface="+mj-ea"/>
              <a:buAutoNum type="circleNumDbPlain"/>
            </a:pPr>
            <a:endParaRPr lang="en-US" altLang="zh-CN" sz="800" b="1" dirty="0"/>
          </a:p>
          <a:p>
            <a:pPr marL="800100" lvl="1" indent="-342900" eaLnBrk="1" hangingPunct="1">
              <a:buFont typeface="+mj-ea"/>
              <a:buAutoNum type="circleNumDbPlain"/>
            </a:pPr>
            <a:r>
              <a:rPr lang="zh-CN" altLang="en-US" sz="1600" b="1" dirty="0">
                <a:solidFill>
                  <a:srgbClr val="FF0000"/>
                </a:solidFill>
              </a:rPr>
              <a:t>独立性</a:t>
            </a:r>
            <a:r>
              <a:rPr lang="zh-CN" altLang="en-US" sz="1200" b="1" dirty="0"/>
              <a:t>：外部设备应采用标准的总线接口与</a:t>
            </a:r>
            <a:r>
              <a:rPr lang="en-US" altLang="zh-CN" sz="1200" b="1" dirty="0"/>
              <a:t>CPU</a:t>
            </a:r>
            <a:r>
              <a:rPr lang="zh-CN" altLang="en-US" sz="1200" b="1" dirty="0"/>
              <a:t>进行连接，使输入输出与具体的设备类型无关，这便是输入输出的独立性。</a:t>
            </a:r>
            <a:endParaRPr lang="en-US" altLang="zh-CN" sz="1200" b="1" dirty="0"/>
          </a:p>
          <a:p>
            <a:pPr eaLnBrk="1" hangingPunct="1"/>
            <a:endParaRPr lang="en-US" altLang="zh-CN" sz="1600" b="1" dirty="0"/>
          </a:p>
          <a:p>
            <a:pPr eaLnBrk="1" hangingPunct="1"/>
            <a:endParaRPr lang="en-US" altLang="zh-CN" sz="1800" b="1" dirty="0"/>
          </a:p>
        </p:txBody>
      </p:sp>
    </p:spTree>
    <p:extLst>
      <p:ext uri="{BB962C8B-B14F-4D97-AF65-F5344CB8AC3E}">
        <p14:creationId xmlns:p14="http://schemas.microsoft.com/office/powerpoint/2010/main" val="15849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4</a:t>
            </a:r>
            <a:r>
              <a:rPr lang="zh-CN" altLang="en-US" sz="2000" b="1" dirty="0"/>
              <a:t>、多重中断服务程序实例</a:t>
            </a:r>
            <a:endParaRPr lang="en-US" altLang="zh-CN" sz="2000" b="1" dirty="0"/>
          </a:p>
          <a:p>
            <a:pPr lvl="1" eaLnBrk="1" hangingPunct="1"/>
            <a:endParaRPr lang="en-US" altLang="zh-CN" sz="1400" b="1" dirty="0"/>
          </a:p>
          <a:p>
            <a:pPr lvl="2" eaLnBrk="1" hangingPunct="1"/>
            <a:r>
              <a:rPr lang="zh-CN" altLang="en-US" sz="1400" b="1" dirty="0"/>
              <a:t>以下为</a:t>
            </a:r>
            <a:r>
              <a:rPr lang="en-US" altLang="zh-CN" sz="1400" b="1" dirty="0"/>
              <a:t>80x86</a:t>
            </a:r>
            <a:r>
              <a:rPr lang="zh-CN" altLang="en-US" sz="1400" b="1" dirty="0"/>
              <a:t>计算机中，多重中断嵌套的中断服务程序实例：</a:t>
            </a:r>
            <a:endParaRPr lang="en-US" altLang="zh-CN" sz="1400" b="1" dirty="0"/>
          </a:p>
        </p:txBody>
      </p:sp>
      <p:grpSp>
        <p:nvGrpSpPr>
          <p:cNvPr id="18" name="组合 17">
            <a:extLst>
              <a:ext uri="{FF2B5EF4-FFF2-40B4-BE49-F238E27FC236}">
                <a16:creationId xmlns:a16="http://schemas.microsoft.com/office/drawing/2014/main" id="{E3EA69DE-738C-D3B2-1164-DDDADA3EFF69}"/>
              </a:ext>
            </a:extLst>
          </p:cNvPr>
          <p:cNvGrpSpPr/>
          <p:nvPr/>
        </p:nvGrpSpPr>
        <p:grpSpPr>
          <a:xfrm>
            <a:off x="323528" y="1474151"/>
            <a:ext cx="5834876" cy="5170646"/>
            <a:chOff x="516875" y="1474151"/>
            <a:chExt cx="5834876" cy="5170646"/>
          </a:xfrm>
        </p:grpSpPr>
        <p:sp>
          <p:nvSpPr>
            <p:cNvPr id="3" name="文本框 2">
              <a:extLst>
                <a:ext uri="{FF2B5EF4-FFF2-40B4-BE49-F238E27FC236}">
                  <a16:creationId xmlns:a16="http://schemas.microsoft.com/office/drawing/2014/main" id="{44CA5D53-D46C-E484-128F-FA05539EFA6A}"/>
                </a:ext>
              </a:extLst>
            </p:cNvPr>
            <p:cNvSpPr txBox="1"/>
            <p:nvPr/>
          </p:nvSpPr>
          <p:spPr>
            <a:xfrm>
              <a:off x="1599223" y="1474151"/>
              <a:ext cx="4752528" cy="5170646"/>
            </a:xfrm>
            <a:prstGeom prst="rect">
              <a:avLst/>
            </a:prstGeom>
            <a:solidFill>
              <a:srgbClr val="FFFF00"/>
            </a:solidFill>
          </p:spPr>
          <p:txBody>
            <a:bodyPr wrap="square">
              <a:spAutoFit/>
            </a:bodyPr>
            <a:lstStyle/>
            <a:p>
              <a:r>
                <a:rPr lang="en-US" altLang="zh-CN" sz="1000" b="1" dirty="0"/>
                <a:t>#</a:t>
              </a:r>
              <a:r>
                <a:rPr lang="zh-CN" altLang="en-US" sz="1000" b="1" dirty="0"/>
                <a:t>代码</a:t>
              </a:r>
              <a:r>
                <a:rPr lang="en-US" altLang="zh-CN" sz="1000" b="1" dirty="0"/>
                <a:t>		#</a:t>
              </a:r>
              <a:r>
                <a:rPr lang="zh-CN" altLang="en-US" sz="1000" b="1" dirty="0"/>
                <a:t>功能说明</a:t>
              </a:r>
              <a:endParaRPr lang="en-US" altLang="zh-CN" sz="1000" b="1" dirty="0"/>
            </a:p>
            <a:p>
              <a:endParaRPr lang="en-US" altLang="zh-CN" sz="1000" b="1" dirty="0"/>
            </a:p>
            <a:p>
              <a:r>
                <a:rPr lang="en-US" altLang="zh-CN" sz="1000" b="1" dirty="0"/>
                <a:t>PUSH  AX</a:t>
              </a:r>
              <a:r>
                <a:rPr lang="zh-CN" altLang="en-US" sz="1000" b="1" dirty="0"/>
                <a:t>	</a:t>
              </a:r>
              <a:r>
                <a:rPr lang="en-US" altLang="zh-CN" sz="1000" b="1" dirty="0"/>
                <a:t>	</a:t>
              </a:r>
              <a:r>
                <a:rPr lang="zh-CN" altLang="en-US" sz="1000" b="1" dirty="0"/>
                <a:t>#保护现场</a:t>
              </a:r>
              <a:endParaRPr lang="en-US" altLang="zh-CN" sz="1000" b="1" dirty="0"/>
            </a:p>
            <a:p>
              <a:r>
                <a:rPr lang="en-US" altLang="zh-CN" sz="1000" b="1" dirty="0"/>
                <a:t>……</a:t>
              </a:r>
            </a:p>
            <a:p>
              <a:r>
                <a:rPr lang="en-US" altLang="zh-CN" sz="1000" b="1" dirty="0"/>
                <a:t>PUSH  DX		#</a:t>
              </a:r>
              <a:r>
                <a:rPr lang="zh-CN" altLang="en-US" sz="1000" b="1" dirty="0"/>
                <a:t>保护现场</a:t>
              </a:r>
              <a:endParaRPr lang="en-US" altLang="zh-CN" sz="1000" b="1" dirty="0"/>
            </a:p>
            <a:p>
              <a:endParaRPr lang="en-US" altLang="zh-CN" sz="1000" b="1" dirty="0"/>
            </a:p>
            <a:p>
              <a:r>
                <a:rPr lang="en-US" altLang="zh-CN" sz="1000" b="1" dirty="0">
                  <a:solidFill>
                    <a:srgbClr val="FF0000"/>
                  </a:solidFill>
                </a:rPr>
                <a:t>IN  AL, 8259_IMR_PORT	#</a:t>
              </a:r>
              <a:r>
                <a:rPr lang="zh-CN" altLang="en-US" sz="1000" b="1" dirty="0">
                  <a:solidFill>
                    <a:srgbClr val="FF0000"/>
                  </a:solidFill>
                </a:rPr>
                <a:t>访问</a:t>
              </a:r>
              <a:r>
                <a:rPr lang="en-US" altLang="zh-CN" sz="1000" b="1" dirty="0">
                  <a:solidFill>
                    <a:srgbClr val="FF0000"/>
                  </a:solidFill>
                </a:rPr>
                <a:t>8259</a:t>
              </a:r>
              <a:r>
                <a:rPr lang="zh-CN" altLang="en-US" sz="1000" b="1" dirty="0">
                  <a:solidFill>
                    <a:srgbClr val="FF0000"/>
                  </a:solidFill>
                </a:rPr>
                <a:t>（中断控制器）的中断屏蔽寄存器</a:t>
              </a:r>
              <a:r>
                <a:rPr lang="en-US" altLang="zh-CN" sz="1000" b="1" dirty="0">
                  <a:solidFill>
                    <a:srgbClr val="FF0000"/>
                  </a:solidFill>
                </a:rPr>
                <a:t>IMR</a:t>
              </a:r>
            </a:p>
            <a:p>
              <a:r>
                <a:rPr lang="en-US" altLang="zh-CN" sz="1000" b="1" dirty="0">
                  <a:solidFill>
                    <a:srgbClr val="FF0000"/>
                  </a:solidFill>
                </a:rPr>
                <a:t>PUSH  AX		#</a:t>
              </a:r>
              <a:r>
                <a:rPr lang="zh-CN" altLang="en-US" sz="1000" b="1" dirty="0">
                  <a:solidFill>
                    <a:srgbClr val="FF0000"/>
                  </a:solidFill>
                </a:rPr>
                <a:t>保护中断屏蔽寄存器的内容</a:t>
              </a:r>
              <a:endParaRPr lang="en-US" altLang="zh-CN" sz="1000" b="1" dirty="0">
                <a:solidFill>
                  <a:srgbClr val="FF0000"/>
                </a:solidFill>
              </a:endParaRPr>
            </a:p>
            <a:p>
              <a:endParaRPr lang="en-US" altLang="zh-CN" sz="1000" b="1" dirty="0"/>
            </a:p>
            <a:p>
              <a:r>
                <a:rPr lang="en-US" altLang="zh-CN" sz="1000" b="1" dirty="0">
                  <a:solidFill>
                    <a:srgbClr val="FF0000"/>
                  </a:solidFill>
                </a:rPr>
                <a:t>MOV  AL, </a:t>
              </a:r>
              <a:r>
                <a:rPr lang="en-US" altLang="zh-CN" sz="1000" b="1" dirty="0" err="1">
                  <a:solidFill>
                    <a:srgbClr val="FF0000"/>
                  </a:solidFill>
                </a:rPr>
                <a:t>Curr_Dev_IMR</a:t>
              </a:r>
              <a:r>
                <a:rPr lang="en-US" altLang="zh-CN" sz="1000" b="1" dirty="0">
                  <a:solidFill>
                    <a:srgbClr val="FF0000"/>
                  </a:solidFill>
                </a:rPr>
                <a:t>	#</a:t>
              </a:r>
              <a:r>
                <a:rPr lang="zh-CN" altLang="en-US" sz="1000" b="1" dirty="0">
                  <a:solidFill>
                    <a:srgbClr val="FF0000"/>
                  </a:solidFill>
                </a:rPr>
                <a:t>设置新的中断屏蔽字</a:t>
              </a:r>
              <a:endParaRPr lang="en-US" altLang="zh-CN" sz="1000" b="1" dirty="0">
                <a:solidFill>
                  <a:srgbClr val="FF0000"/>
                </a:solidFill>
              </a:endParaRPr>
            </a:p>
            <a:p>
              <a:r>
                <a:rPr lang="en-US" altLang="zh-CN" sz="1000" b="1" dirty="0">
                  <a:solidFill>
                    <a:srgbClr val="FF0000"/>
                  </a:solidFill>
                </a:rPr>
                <a:t>OUT 8259_IMR_PORT, AL	#</a:t>
              </a:r>
              <a:r>
                <a:rPr lang="zh-CN" altLang="en-US" sz="1000" b="1" dirty="0">
                  <a:solidFill>
                    <a:srgbClr val="FF0000"/>
                  </a:solidFill>
                </a:rPr>
                <a:t>输出新的中断屏蔽字到</a:t>
              </a:r>
              <a:r>
                <a:rPr lang="en-US" altLang="zh-CN" sz="1000" b="1" dirty="0">
                  <a:solidFill>
                    <a:srgbClr val="FF0000"/>
                  </a:solidFill>
                </a:rPr>
                <a:t>8259</a:t>
              </a:r>
              <a:r>
                <a:rPr lang="zh-CN" altLang="en-US" sz="1000" b="1" dirty="0">
                  <a:solidFill>
                    <a:srgbClr val="FF0000"/>
                  </a:solidFill>
                </a:rPr>
                <a:t>的</a:t>
              </a:r>
              <a:r>
                <a:rPr lang="en-US" altLang="zh-CN" sz="1000" b="1" dirty="0">
                  <a:solidFill>
                    <a:srgbClr val="FF0000"/>
                  </a:solidFill>
                </a:rPr>
                <a:t>IMR</a:t>
              </a:r>
            </a:p>
            <a:p>
              <a:endParaRPr lang="en-US" altLang="zh-CN" sz="1000" b="1" dirty="0"/>
            </a:p>
            <a:p>
              <a:r>
                <a:rPr lang="en-US" altLang="zh-CN" sz="1000" b="1" dirty="0"/>
                <a:t>STI		#</a:t>
              </a:r>
              <a:r>
                <a:rPr lang="zh-CN" altLang="en-US" sz="1000" b="1" dirty="0"/>
                <a:t>开中断</a:t>
              </a:r>
              <a:endParaRPr lang="en-US" altLang="zh-CN" sz="1000" b="1" dirty="0"/>
            </a:p>
            <a:p>
              <a:endParaRPr lang="en-US" altLang="zh-CN" sz="1000" b="1" dirty="0"/>
            </a:p>
            <a:p>
              <a:endParaRPr lang="en-US" altLang="zh-CN" sz="1000" b="1" dirty="0"/>
            </a:p>
            <a:p>
              <a:r>
                <a:rPr lang="en-US" altLang="zh-CN" sz="1000" b="1" dirty="0"/>
                <a:t>……		#</a:t>
              </a:r>
              <a:r>
                <a:rPr lang="zh-CN" altLang="en-US" sz="1000" b="1" dirty="0"/>
                <a:t>中断服务</a:t>
              </a:r>
              <a:endParaRPr lang="en-US" altLang="zh-CN" sz="1000" b="1" dirty="0"/>
            </a:p>
            <a:p>
              <a:endParaRPr lang="en-US" altLang="zh-CN" sz="1000" b="1" dirty="0"/>
            </a:p>
            <a:p>
              <a:endParaRPr lang="en-US" altLang="zh-CN" sz="1000" b="1" dirty="0"/>
            </a:p>
            <a:p>
              <a:r>
                <a:rPr lang="en-US" altLang="zh-CN" sz="1000" b="1" dirty="0"/>
                <a:t>CLI		#</a:t>
              </a:r>
              <a:r>
                <a:rPr lang="zh-CN" altLang="en-US" sz="1000" b="1" dirty="0"/>
                <a:t>关中断</a:t>
              </a:r>
              <a:endParaRPr lang="en-US" altLang="zh-CN" sz="1000" b="1" dirty="0"/>
            </a:p>
            <a:p>
              <a:endParaRPr lang="en-US" altLang="zh-CN" sz="1000" b="1" dirty="0"/>
            </a:p>
            <a:p>
              <a:r>
                <a:rPr lang="en-US" altLang="zh-CN" sz="1000" b="1" dirty="0">
                  <a:solidFill>
                    <a:srgbClr val="FF0000"/>
                  </a:solidFill>
                </a:rPr>
                <a:t>POP  AX		#</a:t>
              </a:r>
              <a:r>
                <a:rPr lang="zh-CN" altLang="en-US" sz="1000" b="1" dirty="0">
                  <a:solidFill>
                    <a:srgbClr val="FF0000"/>
                  </a:solidFill>
                </a:rPr>
                <a:t>恢复中断屏蔽字</a:t>
              </a:r>
              <a:endParaRPr lang="en-US" altLang="zh-CN" sz="1000" b="1" dirty="0">
                <a:solidFill>
                  <a:srgbClr val="FF0000"/>
                </a:solidFill>
              </a:endParaRPr>
            </a:p>
            <a:p>
              <a:r>
                <a:rPr lang="en-US" altLang="zh-CN" sz="1000" b="1" dirty="0">
                  <a:solidFill>
                    <a:srgbClr val="FF0000"/>
                  </a:solidFill>
                </a:rPr>
                <a:t>OUT  8259_IMR_PORT, AL	#</a:t>
              </a:r>
              <a:r>
                <a:rPr lang="zh-CN" altLang="en-US" sz="1000" b="1" dirty="0">
                  <a:solidFill>
                    <a:srgbClr val="FF0000"/>
                  </a:solidFill>
                </a:rPr>
                <a:t>恢复中断屏蔽字</a:t>
              </a:r>
              <a:endParaRPr lang="en-US" altLang="zh-CN" sz="1000" b="1" dirty="0">
                <a:solidFill>
                  <a:srgbClr val="FF0000"/>
                </a:solidFill>
              </a:endParaRPr>
            </a:p>
            <a:p>
              <a:endParaRPr lang="en-US" altLang="zh-CN" sz="1000" b="1" dirty="0"/>
            </a:p>
            <a:p>
              <a:r>
                <a:rPr lang="en-US" altLang="zh-CN" sz="1000" b="1" dirty="0"/>
                <a:t>POP DX		#</a:t>
              </a:r>
              <a:r>
                <a:rPr lang="zh-CN" altLang="en-US" sz="1000" b="1" dirty="0"/>
                <a:t>恢复现场</a:t>
              </a:r>
              <a:endParaRPr lang="en-US" altLang="zh-CN" sz="1000" b="1" dirty="0"/>
            </a:p>
            <a:p>
              <a:r>
                <a:rPr lang="en-US" altLang="zh-CN" sz="1000" b="1" dirty="0"/>
                <a:t>……</a:t>
              </a:r>
            </a:p>
            <a:p>
              <a:r>
                <a:rPr lang="en-US" altLang="zh-CN" sz="1000" b="1" dirty="0"/>
                <a:t>POP  AX		#</a:t>
              </a:r>
              <a:r>
                <a:rPr lang="zh-CN" altLang="en-US" sz="1000" b="1" dirty="0"/>
                <a:t>恢复现场</a:t>
              </a:r>
              <a:endParaRPr lang="en-US" altLang="zh-CN" sz="1000" b="1" dirty="0"/>
            </a:p>
            <a:p>
              <a:endParaRPr lang="en-US" altLang="zh-CN" sz="1000" b="1" dirty="0"/>
            </a:p>
            <a:p>
              <a:r>
                <a:rPr lang="en-US" altLang="zh-CN" sz="1000" b="1" dirty="0">
                  <a:solidFill>
                    <a:srgbClr val="FF0000"/>
                  </a:solidFill>
                </a:rPr>
                <a:t>MOV AL, 20H		#</a:t>
              </a:r>
              <a:r>
                <a:rPr lang="zh-CN" altLang="en-US" sz="1000" b="1" dirty="0">
                  <a:solidFill>
                    <a:srgbClr val="FF0000"/>
                  </a:solidFill>
                </a:rPr>
                <a:t>发送</a:t>
              </a:r>
              <a:r>
                <a:rPr lang="en-US" altLang="zh-CN" sz="1000" b="1" dirty="0">
                  <a:solidFill>
                    <a:srgbClr val="FF0000"/>
                  </a:solidFill>
                </a:rPr>
                <a:t>EOI</a:t>
              </a:r>
              <a:r>
                <a:rPr lang="zh-CN" altLang="en-US" sz="1000" b="1" dirty="0">
                  <a:solidFill>
                    <a:srgbClr val="FF0000"/>
                  </a:solidFill>
                </a:rPr>
                <a:t>命令</a:t>
              </a:r>
              <a:endParaRPr lang="en-US" altLang="zh-CN" sz="1000" b="1" dirty="0">
                <a:solidFill>
                  <a:srgbClr val="FF0000"/>
                </a:solidFill>
              </a:endParaRPr>
            </a:p>
            <a:p>
              <a:r>
                <a:rPr lang="en-US" altLang="zh-CN" sz="1000" b="1" dirty="0">
                  <a:solidFill>
                    <a:srgbClr val="FF0000"/>
                  </a:solidFill>
                </a:rPr>
                <a:t>OUT 8259_CMD_PORT, AL	#</a:t>
              </a:r>
              <a:r>
                <a:rPr lang="zh-CN" altLang="en-US" sz="1000" b="1" dirty="0">
                  <a:solidFill>
                    <a:srgbClr val="FF0000"/>
                  </a:solidFill>
                </a:rPr>
                <a:t>发送</a:t>
              </a:r>
              <a:r>
                <a:rPr lang="en-US" altLang="zh-CN" sz="1000" b="1" dirty="0">
                  <a:solidFill>
                    <a:srgbClr val="FF0000"/>
                  </a:solidFill>
                </a:rPr>
                <a:t>EOI</a:t>
              </a:r>
              <a:r>
                <a:rPr lang="zh-CN" altLang="en-US" sz="1000" b="1" dirty="0">
                  <a:solidFill>
                    <a:srgbClr val="FF0000"/>
                  </a:solidFill>
                </a:rPr>
                <a:t>命令到</a:t>
              </a:r>
              <a:r>
                <a:rPr lang="en-US" altLang="zh-CN" sz="1000" b="1" dirty="0">
                  <a:solidFill>
                    <a:srgbClr val="FF0000"/>
                  </a:solidFill>
                </a:rPr>
                <a:t>8259</a:t>
              </a:r>
              <a:r>
                <a:rPr lang="zh-CN" altLang="en-US" sz="1000" b="1" dirty="0">
                  <a:solidFill>
                    <a:srgbClr val="FF0000"/>
                  </a:solidFill>
                </a:rPr>
                <a:t>的命令口</a:t>
              </a:r>
              <a:endParaRPr lang="en-US" altLang="zh-CN" sz="1000" b="1" dirty="0">
                <a:solidFill>
                  <a:srgbClr val="FF0000"/>
                </a:solidFill>
              </a:endParaRPr>
            </a:p>
            <a:p>
              <a:endParaRPr lang="en-US" altLang="zh-CN" sz="1000" b="1" dirty="0"/>
            </a:p>
            <a:p>
              <a:r>
                <a:rPr lang="en-US" altLang="zh-CN" sz="1000" b="1" dirty="0"/>
                <a:t>STI		#</a:t>
              </a:r>
              <a:r>
                <a:rPr lang="zh-CN" altLang="en-US" sz="1000" b="1" dirty="0"/>
                <a:t>开中断</a:t>
              </a:r>
              <a:endParaRPr lang="en-US" altLang="zh-CN" sz="1000" b="1" dirty="0"/>
            </a:p>
            <a:p>
              <a:endParaRPr lang="en-US" altLang="zh-CN" sz="1000" b="1" dirty="0"/>
            </a:p>
            <a:p>
              <a:r>
                <a:rPr lang="en-US" altLang="zh-CN" sz="1000" b="1" dirty="0"/>
                <a:t>IRET		#</a:t>
              </a:r>
              <a:r>
                <a:rPr lang="zh-CN" altLang="en-US" sz="1000" b="1" dirty="0"/>
                <a:t>中断返回</a:t>
              </a:r>
              <a:endParaRPr lang="en-US" altLang="zh-CN" sz="1000" b="1" dirty="0"/>
            </a:p>
          </p:txBody>
        </p:sp>
        <p:sp>
          <p:nvSpPr>
            <p:cNvPr id="2" name="文本框 1">
              <a:extLst>
                <a:ext uri="{FF2B5EF4-FFF2-40B4-BE49-F238E27FC236}">
                  <a16:creationId xmlns:a16="http://schemas.microsoft.com/office/drawing/2014/main" id="{71D387EF-DD46-A518-7EF3-448E6341BFCF}"/>
                </a:ext>
              </a:extLst>
            </p:cNvPr>
            <p:cNvSpPr txBox="1"/>
            <p:nvPr/>
          </p:nvSpPr>
          <p:spPr>
            <a:xfrm>
              <a:off x="868286" y="1914211"/>
              <a:ext cx="697627" cy="246221"/>
            </a:xfrm>
            <a:prstGeom prst="rect">
              <a:avLst/>
            </a:prstGeom>
            <a:noFill/>
          </p:spPr>
          <p:txBody>
            <a:bodyPr wrap="none" rtlCol="0">
              <a:spAutoFit/>
            </a:bodyPr>
            <a:lstStyle/>
            <a:p>
              <a:r>
                <a:rPr lang="zh-CN" altLang="en-US" sz="1000" b="1" dirty="0"/>
                <a:t>保护现场</a:t>
              </a:r>
            </a:p>
          </p:txBody>
        </p:sp>
        <p:sp>
          <p:nvSpPr>
            <p:cNvPr id="6" name="文本框 5">
              <a:extLst>
                <a:ext uri="{FF2B5EF4-FFF2-40B4-BE49-F238E27FC236}">
                  <a16:creationId xmlns:a16="http://schemas.microsoft.com/office/drawing/2014/main" id="{D24B2D89-6DED-DA59-2350-AEFF7F15DF40}"/>
                </a:ext>
              </a:extLst>
            </p:cNvPr>
            <p:cNvSpPr txBox="1"/>
            <p:nvPr/>
          </p:nvSpPr>
          <p:spPr>
            <a:xfrm>
              <a:off x="751004" y="2467090"/>
              <a:ext cx="825867" cy="246221"/>
            </a:xfrm>
            <a:prstGeom prst="rect">
              <a:avLst/>
            </a:prstGeom>
            <a:noFill/>
          </p:spPr>
          <p:txBody>
            <a:bodyPr wrap="none" rtlCol="0">
              <a:spAutoFit/>
            </a:bodyPr>
            <a:lstStyle/>
            <a:p>
              <a:r>
                <a:rPr lang="zh-CN" altLang="en-US" sz="1000" b="1" dirty="0"/>
                <a:t>保护屏蔽字</a:t>
              </a:r>
            </a:p>
          </p:txBody>
        </p:sp>
        <p:sp>
          <p:nvSpPr>
            <p:cNvPr id="7" name="文本框 6">
              <a:extLst>
                <a:ext uri="{FF2B5EF4-FFF2-40B4-BE49-F238E27FC236}">
                  <a16:creationId xmlns:a16="http://schemas.microsoft.com/office/drawing/2014/main" id="{4171411E-67E2-7A8F-4F18-30211387ADFF}"/>
                </a:ext>
              </a:extLst>
            </p:cNvPr>
            <p:cNvSpPr txBox="1"/>
            <p:nvPr/>
          </p:nvSpPr>
          <p:spPr>
            <a:xfrm>
              <a:off x="516875" y="2921155"/>
              <a:ext cx="1082348" cy="246221"/>
            </a:xfrm>
            <a:prstGeom prst="rect">
              <a:avLst/>
            </a:prstGeom>
            <a:noFill/>
          </p:spPr>
          <p:txBody>
            <a:bodyPr wrap="none" rtlCol="0">
              <a:spAutoFit/>
            </a:bodyPr>
            <a:lstStyle/>
            <a:p>
              <a:r>
                <a:rPr lang="zh-CN" altLang="en-US" sz="1000" b="1" dirty="0"/>
                <a:t>设置新的屏蔽字</a:t>
              </a:r>
            </a:p>
          </p:txBody>
        </p:sp>
        <p:sp>
          <p:nvSpPr>
            <p:cNvPr id="8" name="文本框 7">
              <a:extLst>
                <a:ext uri="{FF2B5EF4-FFF2-40B4-BE49-F238E27FC236}">
                  <a16:creationId xmlns:a16="http://schemas.microsoft.com/office/drawing/2014/main" id="{6DF7DF2D-BC27-A9F7-01FE-2847F5A3E94C}"/>
                </a:ext>
              </a:extLst>
            </p:cNvPr>
            <p:cNvSpPr txBox="1"/>
            <p:nvPr/>
          </p:nvSpPr>
          <p:spPr>
            <a:xfrm>
              <a:off x="1025928" y="3319396"/>
              <a:ext cx="569387" cy="246221"/>
            </a:xfrm>
            <a:prstGeom prst="rect">
              <a:avLst/>
            </a:prstGeom>
            <a:noFill/>
          </p:spPr>
          <p:txBody>
            <a:bodyPr wrap="none" rtlCol="0">
              <a:spAutoFit/>
            </a:bodyPr>
            <a:lstStyle/>
            <a:p>
              <a:r>
                <a:rPr lang="zh-CN" altLang="en-US" sz="1000" b="1" dirty="0"/>
                <a:t>开中断</a:t>
              </a:r>
            </a:p>
          </p:txBody>
        </p:sp>
        <p:sp>
          <p:nvSpPr>
            <p:cNvPr id="9" name="文本框 8">
              <a:extLst>
                <a:ext uri="{FF2B5EF4-FFF2-40B4-BE49-F238E27FC236}">
                  <a16:creationId xmlns:a16="http://schemas.microsoft.com/office/drawing/2014/main" id="{7068F82D-3F83-24DB-9FCC-F62B2354CBFC}"/>
                </a:ext>
              </a:extLst>
            </p:cNvPr>
            <p:cNvSpPr txBox="1"/>
            <p:nvPr/>
          </p:nvSpPr>
          <p:spPr>
            <a:xfrm>
              <a:off x="908644" y="3817879"/>
              <a:ext cx="697627" cy="246221"/>
            </a:xfrm>
            <a:prstGeom prst="rect">
              <a:avLst/>
            </a:prstGeom>
            <a:noFill/>
          </p:spPr>
          <p:txBody>
            <a:bodyPr wrap="none" rtlCol="0">
              <a:spAutoFit/>
            </a:bodyPr>
            <a:lstStyle/>
            <a:p>
              <a:r>
                <a:rPr lang="zh-CN" altLang="en-US" sz="1000" b="1" dirty="0"/>
                <a:t>中断服务</a:t>
              </a:r>
            </a:p>
          </p:txBody>
        </p:sp>
        <p:sp>
          <p:nvSpPr>
            <p:cNvPr id="10" name="文本框 9">
              <a:extLst>
                <a:ext uri="{FF2B5EF4-FFF2-40B4-BE49-F238E27FC236}">
                  <a16:creationId xmlns:a16="http://schemas.microsoft.com/office/drawing/2014/main" id="{F3A09CDE-DC23-3841-0F09-825C32571D76}"/>
                </a:ext>
              </a:extLst>
            </p:cNvPr>
            <p:cNvSpPr txBox="1"/>
            <p:nvPr/>
          </p:nvSpPr>
          <p:spPr>
            <a:xfrm>
              <a:off x="1044695" y="4231099"/>
              <a:ext cx="569387" cy="246221"/>
            </a:xfrm>
            <a:prstGeom prst="rect">
              <a:avLst/>
            </a:prstGeom>
            <a:noFill/>
          </p:spPr>
          <p:txBody>
            <a:bodyPr wrap="none" rtlCol="0">
              <a:spAutoFit/>
            </a:bodyPr>
            <a:lstStyle/>
            <a:p>
              <a:r>
                <a:rPr lang="zh-CN" altLang="en-US" sz="1000" b="1" dirty="0"/>
                <a:t>关中断</a:t>
              </a:r>
            </a:p>
          </p:txBody>
        </p:sp>
        <p:sp>
          <p:nvSpPr>
            <p:cNvPr id="11" name="文本框 10">
              <a:extLst>
                <a:ext uri="{FF2B5EF4-FFF2-40B4-BE49-F238E27FC236}">
                  <a16:creationId xmlns:a16="http://schemas.microsoft.com/office/drawing/2014/main" id="{2435B0B2-CAE1-8824-5988-CF8E00EC7505}"/>
                </a:ext>
              </a:extLst>
            </p:cNvPr>
            <p:cNvSpPr txBox="1"/>
            <p:nvPr/>
          </p:nvSpPr>
          <p:spPr>
            <a:xfrm>
              <a:off x="884670" y="5164844"/>
              <a:ext cx="697627" cy="246221"/>
            </a:xfrm>
            <a:prstGeom prst="rect">
              <a:avLst/>
            </a:prstGeom>
            <a:noFill/>
          </p:spPr>
          <p:txBody>
            <a:bodyPr wrap="none" rtlCol="0">
              <a:spAutoFit/>
            </a:bodyPr>
            <a:lstStyle/>
            <a:p>
              <a:r>
                <a:rPr lang="zh-CN" altLang="en-US" sz="1000" b="1" dirty="0"/>
                <a:t>恢复现场</a:t>
              </a:r>
            </a:p>
          </p:txBody>
        </p:sp>
        <p:sp>
          <p:nvSpPr>
            <p:cNvPr id="12" name="文本框 11">
              <a:extLst>
                <a:ext uri="{FF2B5EF4-FFF2-40B4-BE49-F238E27FC236}">
                  <a16:creationId xmlns:a16="http://schemas.microsoft.com/office/drawing/2014/main" id="{F344C553-B4D1-9350-3112-86699F8697A3}"/>
                </a:ext>
              </a:extLst>
            </p:cNvPr>
            <p:cNvSpPr txBox="1"/>
            <p:nvPr/>
          </p:nvSpPr>
          <p:spPr>
            <a:xfrm>
              <a:off x="790234" y="4601674"/>
              <a:ext cx="825867" cy="246221"/>
            </a:xfrm>
            <a:prstGeom prst="rect">
              <a:avLst/>
            </a:prstGeom>
            <a:noFill/>
          </p:spPr>
          <p:txBody>
            <a:bodyPr wrap="none" rtlCol="0">
              <a:spAutoFit/>
            </a:bodyPr>
            <a:lstStyle/>
            <a:p>
              <a:r>
                <a:rPr lang="zh-CN" altLang="en-US" sz="1000" b="1" dirty="0"/>
                <a:t>恢复屏蔽字</a:t>
              </a:r>
            </a:p>
          </p:txBody>
        </p:sp>
        <p:sp>
          <p:nvSpPr>
            <p:cNvPr id="13" name="文本框 12">
              <a:extLst>
                <a:ext uri="{FF2B5EF4-FFF2-40B4-BE49-F238E27FC236}">
                  <a16:creationId xmlns:a16="http://schemas.microsoft.com/office/drawing/2014/main" id="{3B3CDBC7-AD4C-4CDC-8955-DBC01A0F5D00}"/>
                </a:ext>
              </a:extLst>
            </p:cNvPr>
            <p:cNvSpPr txBox="1"/>
            <p:nvPr/>
          </p:nvSpPr>
          <p:spPr>
            <a:xfrm>
              <a:off x="1010015" y="5678103"/>
              <a:ext cx="623889" cy="246221"/>
            </a:xfrm>
            <a:prstGeom prst="rect">
              <a:avLst/>
            </a:prstGeom>
            <a:noFill/>
          </p:spPr>
          <p:txBody>
            <a:bodyPr wrap="none" rtlCol="0">
              <a:spAutoFit/>
            </a:bodyPr>
            <a:lstStyle/>
            <a:p>
              <a:r>
                <a:rPr lang="zh-CN" altLang="en-US" sz="1000" b="1" dirty="0"/>
                <a:t>发送</a:t>
              </a:r>
              <a:r>
                <a:rPr lang="en-US" altLang="zh-CN" sz="1000" b="1" dirty="0"/>
                <a:t>EOI</a:t>
              </a:r>
              <a:endParaRPr lang="zh-CN" altLang="en-US" sz="1000" b="1" dirty="0"/>
            </a:p>
          </p:txBody>
        </p:sp>
        <p:sp>
          <p:nvSpPr>
            <p:cNvPr id="14" name="文本框 13">
              <a:extLst>
                <a:ext uri="{FF2B5EF4-FFF2-40B4-BE49-F238E27FC236}">
                  <a16:creationId xmlns:a16="http://schemas.microsoft.com/office/drawing/2014/main" id="{B2B52904-753E-5CB8-764E-059FE0519C8B}"/>
                </a:ext>
              </a:extLst>
            </p:cNvPr>
            <p:cNvSpPr txBox="1"/>
            <p:nvPr/>
          </p:nvSpPr>
          <p:spPr>
            <a:xfrm>
              <a:off x="996526" y="6080482"/>
              <a:ext cx="569387" cy="246221"/>
            </a:xfrm>
            <a:prstGeom prst="rect">
              <a:avLst/>
            </a:prstGeom>
            <a:noFill/>
          </p:spPr>
          <p:txBody>
            <a:bodyPr wrap="none" rtlCol="0">
              <a:spAutoFit/>
            </a:bodyPr>
            <a:lstStyle/>
            <a:p>
              <a:r>
                <a:rPr lang="zh-CN" altLang="en-US" sz="1000" b="1" dirty="0"/>
                <a:t>开中断</a:t>
              </a:r>
            </a:p>
          </p:txBody>
        </p:sp>
        <p:sp>
          <p:nvSpPr>
            <p:cNvPr id="15" name="文本框 14">
              <a:extLst>
                <a:ext uri="{FF2B5EF4-FFF2-40B4-BE49-F238E27FC236}">
                  <a16:creationId xmlns:a16="http://schemas.microsoft.com/office/drawing/2014/main" id="{694207FD-1BC8-E33E-878E-5F6B8ADC9D7E}"/>
                </a:ext>
              </a:extLst>
            </p:cNvPr>
            <p:cNvSpPr txBox="1"/>
            <p:nvPr/>
          </p:nvSpPr>
          <p:spPr>
            <a:xfrm>
              <a:off x="948541" y="6384196"/>
              <a:ext cx="697627" cy="246221"/>
            </a:xfrm>
            <a:prstGeom prst="rect">
              <a:avLst/>
            </a:prstGeom>
            <a:noFill/>
          </p:spPr>
          <p:txBody>
            <a:bodyPr wrap="none" rtlCol="0">
              <a:spAutoFit/>
            </a:bodyPr>
            <a:lstStyle/>
            <a:p>
              <a:r>
                <a:rPr lang="zh-CN" altLang="en-US" sz="1000" b="1" dirty="0"/>
                <a:t>中断返回</a:t>
              </a:r>
            </a:p>
          </p:txBody>
        </p:sp>
      </p:grpSp>
      <p:grpSp>
        <p:nvGrpSpPr>
          <p:cNvPr id="17" name="组合 16">
            <a:extLst>
              <a:ext uri="{FF2B5EF4-FFF2-40B4-BE49-F238E27FC236}">
                <a16:creationId xmlns:a16="http://schemas.microsoft.com/office/drawing/2014/main" id="{FF974EE0-1BAA-4808-FADD-BB8D90917EA7}"/>
              </a:ext>
            </a:extLst>
          </p:cNvPr>
          <p:cNvGrpSpPr/>
          <p:nvPr/>
        </p:nvGrpSpPr>
        <p:grpSpPr>
          <a:xfrm>
            <a:off x="6444208" y="1589306"/>
            <a:ext cx="2537745" cy="4936038"/>
            <a:chOff x="6426743" y="1805330"/>
            <a:chExt cx="2537745" cy="4936038"/>
          </a:xfrm>
        </p:grpSpPr>
        <p:pic>
          <p:nvPicPr>
            <p:cNvPr id="5" name="图片 4">
              <a:extLst>
                <a:ext uri="{FF2B5EF4-FFF2-40B4-BE49-F238E27FC236}">
                  <a16:creationId xmlns:a16="http://schemas.microsoft.com/office/drawing/2014/main" id="{119DF334-D5EE-7520-7529-D6603FAEF256}"/>
                </a:ext>
              </a:extLst>
            </p:cNvPr>
            <p:cNvPicPr>
              <a:picLocks noChangeAspect="1"/>
            </p:cNvPicPr>
            <p:nvPr/>
          </p:nvPicPr>
          <p:blipFill>
            <a:blip r:embed="rId2"/>
            <a:stretch>
              <a:fillRect/>
            </a:stretch>
          </p:blipFill>
          <p:spPr>
            <a:xfrm>
              <a:off x="6426743" y="1805330"/>
              <a:ext cx="2537745" cy="4575998"/>
            </a:xfrm>
            <a:prstGeom prst="rect">
              <a:avLst/>
            </a:prstGeom>
          </p:spPr>
        </p:pic>
        <p:sp>
          <p:nvSpPr>
            <p:cNvPr id="16" name="文本框 15">
              <a:extLst>
                <a:ext uri="{FF2B5EF4-FFF2-40B4-BE49-F238E27FC236}">
                  <a16:creationId xmlns:a16="http://schemas.microsoft.com/office/drawing/2014/main" id="{9ED24313-ACA2-FE89-2CC4-38EDC7507085}"/>
                </a:ext>
              </a:extLst>
            </p:cNvPr>
            <p:cNvSpPr txBox="1"/>
            <p:nvPr/>
          </p:nvSpPr>
          <p:spPr>
            <a:xfrm>
              <a:off x="6677063" y="6464369"/>
              <a:ext cx="2071401" cy="276999"/>
            </a:xfrm>
            <a:prstGeom prst="rect">
              <a:avLst/>
            </a:prstGeom>
            <a:noFill/>
          </p:spPr>
          <p:txBody>
            <a:bodyPr wrap="none" rtlCol="0">
              <a:spAutoFit/>
            </a:bodyPr>
            <a:lstStyle/>
            <a:p>
              <a:r>
                <a:rPr lang="zh-CN" altLang="en-US" sz="1200" b="1" dirty="0"/>
                <a:t>图</a:t>
              </a:r>
              <a:r>
                <a:rPr lang="en-US" altLang="zh-CN" sz="1200" b="1" dirty="0"/>
                <a:t>9.20b    </a:t>
              </a:r>
              <a:r>
                <a:rPr lang="zh-CN" altLang="en-US" sz="1200" b="1" dirty="0"/>
                <a:t>多重中断处理流程</a:t>
              </a:r>
            </a:p>
          </p:txBody>
        </p:sp>
      </p:grpSp>
    </p:spTree>
    <p:extLst>
      <p:ext uri="{BB962C8B-B14F-4D97-AF65-F5344CB8AC3E}">
        <p14:creationId xmlns:p14="http://schemas.microsoft.com/office/powerpoint/2010/main" val="2374446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9.4</a:t>
            </a:r>
            <a:r>
              <a:rPr lang="zh-CN" altLang="en-US" sz="1400" b="1" dirty="0"/>
              <a:t>：假设例</a:t>
            </a:r>
            <a:r>
              <a:rPr lang="en-US" altLang="zh-CN" sz="1400" b="1" dirty="0"/>
              <a:t>9.1</a:t>
            </a:r>
            <a:r>
              <a:rPr lang="zh-CN" altLang="en-US" sz="1400" b="1" dirty="0"/>
              <a:t>的计算机系统采用中断驱动方式进行输入输出，</a:t>
            </a:r>
            <a:r>
              <a:rPr lang="en-US" altLang="zh-CN" sz="1400" b="1" dirty="0"/>
              <a:t>CPU</a:t>
            </a:r>
            <a:r>
              <a:rPr lang="zh-CN" altLang="en-US" sz="1400" b="1" dirty="0"/>
              <a:t>的时钟频率为</a:t>
            </a:r>
            <a:r>
              <a:rPr lang="en-US" altLang="zh-CN" sz="1400" b="1" dirty="0"/>
              <a:t>200MHz</a:t>
            </a:r>
            <a:r>
              <a:rPr lang="zh-CN" altLang="en-US" sz="1400" b="1" dirty="0"/>
              <a:t>，硬盘以</a:t>
            </a:r>
            <a:r>
              <a:rPr lang="en-US" altLang="zh-CN" sz="1400" b="1" dirty="0"/>
              <a:t>512</a:t>
            </a:r>
            <a:r>
              <a:rPr lang="zh-CN" altLang="en-US" sz="1400" b="1" dirty="0"/>
              <a:t>字节大小的扇区为单位传输数据，启动阶段发送命令和参数需要</a:t>
            </a:r>
            <a:r>
              <a:rPr lang="en-US" altLang="zh-CN" sz="1400" b="1" dirty="0"/>
              <a:t>90</a:t>
            </a:r>
            <a:r>
              <a:rPr lang="zh-CN" altLang="en-US" sz="1400" b="1" dirty="0"/>
              <a:t>个时钟周期，每次中断服务的开销为</a:t>
            </a:r>
            <a:r>
              <a:rPr lang="en-US" altLang="zh-CN" sz="1400" b="1" dirty="0"/>
              <a:t>400</a:t>
            </a:r>
            <a:r>
              <a:rPr lang="zh-CN" altLang="en-US" sz="1400" b="1" dirty="0"/>
              <a:t>个时钟周期（包括中断响应、中断处理，不包括数据传输），实际传输阶段需要</a:t>
            </a:r>
            <a:r>
              <a:rPr lang="en-US" altLang="zh-CN" sz="1400" b="1" dirty="0"/>
              <a:t>1555</a:t>
            </a:r>
            <a:r>
              <a:rPr lang="zh-CN" altLang="en-US" sz="1400" b="1" dirty="0"/>
              <a:t>个时钟周期，</a:t>
            </a:r>
            <a:r>
              <a:rPr lang="en-US" altLang="zh-CN" sz="1400" b="1" dirty="0"/>
              <a:t>CPU</a:t>
            </a:r>
            <a:r>
              <a:rPr lang="zh-CN" altLang="en-US" sz="1400" b="1" dirty="0"/>
              <a:t>访问硬盘的速率为</a:t>
            </a:r>
            <a:r>
              <a:rPr lang="en-US" altLang="zh-CN" sz="1400" b="1" dirty="0"/>
              <a:t>20MB/s</a:t>
            </a:r>
            <a:r>
              <a:rPr lang="zh-CN" altLang="en-US" sz="1400" b="1" dirty="0"/>
              <a:t>。</a:t>
            </a:r>
            <a:endParaRPr lang="en-US" altLang="zh-CN" sz="1400" b="1" dirty="0"/>
          </a:p>
          <a:p>
            <a:r>
              <a:rPr lang="zh-CN" altLang="en-US" sz="1400" b="1" dirty="0"/>
              <a:t>（</a:t>
            </a:r>
            <a:r>
              <a:rPr lang="en-US" altLang="zh-CN" sz="1400" b="1" dirty="0"/>
              <a:t>1</a:t>
            </a:r>
            <a:r>
              <a:rPr lang="zh-CN" altLang="en-US" sz="1400" b="1" dirty="0"/>
              <a:t>）求中断驱动</a:t>
            </a:r>
            <a:r>
              <a:rPr lang="en-US" altLang="zh-CN" sz="1400" b="1" dirty="0"/>
              <a:t>I/O</a:t>
            </a:r>
            <a:r>
              <a:rPr lang="zh-CN" altLang="en-US" sz="1400" b="1" dirty="0"/>
              <a:t>方式中的</a:t>
            </a:r>
            <a:r>
              <a:rPr lang="en-US" altLang="zh-CN" sz="1400" b="1" dirty="0"/>
              <a:t>CPU</a:t>
            </a:r>
            <a:r>
              <a:rPr lang="zh-CN" altLang="en-US" sz="1400" b="1" dirty="0"/>
              <a:t>占用率。</a:t>
            </a:r>
            <a:endParaRPr lang="en-US" altLang="zh-CN" sz="1400" b="1" dirty="0"/>
          </a:p>
          <a:p>
            <a:r>
              <a:rPr lang="zh-CN" altLang="en-US" sz="1400" b="1" dirty="0"/>
              <a:t>（</a:t>
            </a:r>
            <a:r>
              <a:rPr lang="en-US" altLang="zh-CN" sz="1400" b="1" dirty="0"/>
              <a:t>2</a:t>
            </a:r>
            <a:r>
              <a:rPr lang="zh-CN" altLang="en-US" sz="1400" b="1" dirty="0"/>
              <a:t>）如果硬盘速率提高到</a:t>
            </a:r>
            <a:r>
              <a:rPr lang="en-US" altLang="zh-CN" sz="1400" b="1" dirty="0"/>
              <a:t>60MB/s</a:t>
            </a:r>
            <a:r>
              <a:rPr lang="zh-CN" altLang="en-US" sz="1400" b="1" dirty="0"/>
              <a:t>，会发生什么情况？</a:t>
            </a:r>
            <a:endParaRPr lang="en-US" altLang="zh-CN" sz="1400" b="1" dirty="0"/>
          </a:p>
          <a:p>
            <a:endParaRPr lang="en-US" altLang="zh-CN" sz="1400" b="1" dirty="0"/>
          </a:p>
          <a:p>
            <a:r>
              <a:rPr lang="zh-CN" altLang="en-US" sz="1400" b="1" dirty="0"/>
              <a:t>解：</a:t>
            </a:r>
            <a:endParaRPr lang="en-US" altLang="zh-CN" sz="1400" b="1" dirty="0"/>
          </a:p>
          <a:p>
            <a:r>
              <a:rPr lang="zh-CN" altLang="en-US" sz="1400" b="1" dirty="0"/>
              <a:t>（</a:t>
            </a:r>
            <a:r>
              <a:rPr lang="en-US" altLang="zh-CN" sz="1400" b="1" dirty="0"/>
              <a:t>1</a:t>
            </a:r>
            <a:r>
              <a:rPr lang="zh-CN" altLang="en-US" sz="1400" b="1" dirty="0"/>
              <a:t>）</a:t>
            </a:r>
            <a:endParaRPr lang="en-US" altLang="zh-CN" sz="1400" b="1" dirty="0"/>
          </a:p>
          <a:p>
            <a:pPr lvl="1"/>
            <a:r>
              <a:rPr lang="zh-CN" altLang="en-US" sz="1400" b="1" dirty="0"/>
              <a:t>时钟周期</a:t>
            </a:r>
            <a:r>
              <a:rPr lang="en-US" altLang="zh-CN" sz="1400" b="1" dirty="0"/>
              <a:t>T=1/200MHz</a:t>
            </a:r>
            <a:r>
              <a:rPr lang="zh-CN" altLang="en-US" sz="1400" b="1" dirty="0"/>
              <a:t>；硬盘每个扇区（</a:t>
            </a:r>
            <a:r>
              <a:rPr lang="en-US" altLang="zh-CN" sz="1400" b="1" dirty="0"/>
              <a:t>512</a:t>
            </a:r>
            <a:r>
              <a:rPr lang="zh-CN" altLang="en-US" sz="1400" b="1" dirty="0"/>
              <a:t>个字节）传输的开销为：</a:t>
            </a:r>
            <a:endParaRPr lang="en-US" altLang="zh-CN" sz="1400" b="1" dirty="0"/>
          </a:p>
          <a:p>
            <a:pPr lvl="2"/>
            <a:r>
              <a:rPr lang="zh-CN" altLang="en-US" sz="1000" b="1" dirty="0"/>
              <a:t>启动开销</a:t>
            </a:r>
            <a:r>
              <a:rPr lang="en-US" altLang="zh-CN" sz="1000" b="1" dirty="0"/>
              <a:t>=90T</a:t>
            </a:r>
          </a:p>
          <a:p>
            <a:pPr lvl="2"/>
            <a:r>
              <a:rPr lang="zh-CN" altLang="en-US" sz="1000" b="1" dirty="0"/>
              <a:t>中断服务开销</a:t>
            </a:r>
            <a:r>
              <a:rPr lang="en-US" altLang="zh-CN" sz="1000" b="1" dirty="0"/>
              <a:t>=400T</a:t>
            </a:r>
          </a:p>
          <a:p>
            <a:pPr lvl="2"/>
            <a:r>
              <a:rPr lang="zh-CN" altLang="en-US" sz="1000" b="1" dirty="0"/>
              <a:t>数据传输开销</a:t>
            </a:r>
            <a:r>
              <a:rPr lang="en-US" altLang="zh-CN" sz="1000" b="1" dirty="0"/>
              <a:t>=1555T</a:t>
            </a:r>
          </a:p>
          <a:p>
            <a:pPr lvl="2"/>
            <a:r>
              <a:rPr lang="zh-CN" altLang="en-US" sz="1000" b="1" dirty="0"/>
              <a:t>合计：</a:t>
            </a:r>
            <a:r>
              <a:rPr lang="en-US" altLang="zh-CN" sz="1000" b="1" dirty="0"/>
              <a:t>2045T</a:t>
            </a:r>
          </a:p>
          <a:p>
            <a:pPr lvl="1"/>
            <a:r>
              <a:rPr lang="en-US" altLang="zh-CN" sz="1400" b="1" dirty="0"/>
              <a:t>CPU</a:t>
            </a:r>
            <a:r>
              <a:rPr lang="zh-CN" altLang="en-US" sz="1400" b="1" dirty="0"/>
              <a:t>访问硬盘的速率为</a:t>
            </a:r>
            <a:r>
              <a:rPr lang="en-US" altLang="zh-CN" sz="1400" b="1" dirty="0"/>
              <a:t>20MB/s</a:t>
            </a:r>
            <a:r>
              <a:rPr lang="zh-CN" altLang="en-US" sz="1400" b="1" dirty="0"/>
              <a:t>，则每秒传输的次数为（每次传输</a:t>
            </a:r>
            <a:r>
              <a:rPr lang="en-US" altLang="zh-CN" sz="1400" b="1" dirty="0"/>
              <a:t>512</a:t>
            </a:r>
            <a:r>
              <a:rPr lang="zh-CN" altLang="en-US" sz="1400" b="1" dirty="0"/>
              <a:t>字节）：</a:t>
            </a:r>
            <a:r>
              <a:rPr lang="en-US" altLang="zh-CN" sz="1400" b="1" dirty="0"/>
              <a:t>20MB/512B = 39062.5</a:t>
            </a:r>
            <a:r>
              <a:rPr lang="zh-CN" altLang="en-US" sz="1400" b="1" dirty="0"/>
              <a:t>次</a:t>
            </a:r>
            <a:r>
              <a:rPr lang="en-US" altLang="zh-CN" sz="1400" b="1" dirty="0"/>
              <a:t>/s</a:t>
            </a:r>
          </a:p>
          <a:p>
            <a:pPr lvl="1"/>
            <a:r>
              <a:rPr lang="zh-CN" altLang="en-US" sz="1400" b="1" dirty="0"/>
              <a:t>中断方式硬盘传输数据占用</a:t>
            </a:r>
            <a:r>
              <a:rPr lang="en-US" altLang="zh-CN" sz="1400" b="1" dirty="0"/>
              <a:t>CPU</a:t>
            </a:r>
            <a:r>
              <a:rPr lang="zh-CN" altLang="en-US" sz="1400" b="1" dirty="0"/>
              <a:t>的时间比例（</a:t>
            </a:r>
            <a:r>
              <a:rPr lang="en-US" altLang="zh-CN" sz="1400" b="1" dirty="0"/>
              <a:t>CPU</a:t>
            </a:r>
            <a:r>
              <a:rPr lang="zh-CN" altLang="en-US" sz="1400" b="1" dirty="0"/>
              <a:t>占用率）为：</a:t>
            </a:r>
            <a:r>
              <a:rPr lang="en-US" altLang="zh-CN" sz="1400" b="1" dirty="0"/>
              <a:t>2045T x 39062.5 / 1s = 2045 x (1/200) x 10</a:t>
            </a:r>
            <a:r>
              <a:rPr lang="en-US" altLang="zh-CN" sz="1400" b="1" baseline="30000" dirty="0"/>
              <a:t>-6 </a:t>
            </a:r>
            <a:r>
              <a:rPr lang="en-US" altLang="zh-CN" sz="1400" b="1" dirty="0"/>
              <a:t>x 39062.5 = </a:t>
            </a:r>
            <a:r>
              <a:rPr lang="en-US" altLang="zh-CN" sz="1400" b="1" dirty="0">
                <a:solidFill>
                  <a:srgbClr val="FF0000"/>
                </a:solidFill>
              </a:rPr>
              <a:t>39.94 %</a:t>
            </a:r>
            <a:endParaRPr lang="en-US" altLang="zh-CN" sz="1000" b="1" dirty="0">
              <a:solidFill>
                <a:srgbClr val="FF0000"/>
              </a:solidFill>
            </a:endParaRPr>
          </a:p>
          <a:p>
            <a:endParaRPr lang="en-US" altLang="zh-CN" sz="1400" b="1" dirty="0"/>
          </a:p>
          <a:p>
            <a:r>
              <a:rPr lang="zh-CN" altLang="en-US" sz="1400" b="1" dirty="0"/>
              <a:t>（</a:t>
            </a:r>
            <a:r>
              <a:rPr lang="en-US" altLang="zh-CN" sz="1400" b="1" dirty="0"/>
              <a:t>2</a:t>
            </a:r>
            <a:r>
              <a:rPr lang="zh-CN" altLang="en-US" sz="1400" b="1" dirty="0"/>
              <a:t>）</a:t>
            </a:r>
            <a:endParaRPr lang="en-US" altLang="zh-CN" sz="1400" b="1" dirty="0"/>
          </a:p>
          <a:p>
            <a:pPr lvl="1"/>
            <a:r>
              <a:rPr lang="zh-CN" altLang="en-US" sz="1400" b="1" dirty="0"/>
              <a:t>如果硬盘速率提高到</a:t>
            </a:r>
            <a:r>
              <a:rPr lang="en-US" altLang="zh-CN" sz="1400" b="1" dirty="0"/>
              <a:t>60MB/s</a:t>
            </a:r>
            <a:r>
              <a:rPr lang="zh-CN" altLang="en-US" sz="1400" b="1" dirty="0"/>
              <a:t>，中断方式硬盘传输数据占用</a:t>
            </a:r>
            <a:r>
              <a:rPr lang="en-US" altLang="zh-CN" sz="1400" b="1" dirty="0"/>
              <a:t>CPU</a:t>
            </a:r>
            <a:r>
              <a:rPr lang="zh-CN" altLang="en-US" sz="1400" b="1" dirty="0"/>
              <a:t>的时间比例（</a:t>
            </a:r>
            <a:r>
              <a:rPr lang="en-US" altLang="zh-CN" sz="1400" b="1" dirty="0"/>
              <a:t>CPU</a:t>
            </a:r>
            <a:r>
              <a:rPr lang="zh-CN" altLang="en-US" sz="1400" b="1" dirty="0"/>
              <a:t>占用率）为：</a:t>
            </a:r>
            <a:r>
              <a:rPr lang="en-US" altLang="zh-CN" sz="1400" b="1" dirty="0"/>
              <a:t>(60/20) x 39.94 % = </a:t>
            </a:r>
            <a:r>
              <a:rPr lang="en-US" altLang="zh-CN" sz="1400" b="1" dirty="0">
                <a:solidFill>
                  <a:srgbClr val="FF0000"/>
                </a:solidFill>
              </a:rPr>
              <a:t>119.82 %</a:t>
            </a:r>
          </a:p>
          <a:p>
            <a:pPr lvl="1"/>
            <a:r>
              <a:rPr lang="zh-CN" altLang="en-US" sz="1400" b="1" dirty="0"/>
              <a:t>这意味着，即使</a:t>
            </a:r>
            <a:r>
              <a:rPr lang="en-US" altLang="zh-CN" sz="1400" b="1" dirty="0"/>
              <a:t>CPU</a:t>
            </a:r>
            <a:r>
              <a:rPr lang="zh-CN" altLang="en-US" sz="1400" b="1" dirty="0"/>
              <a:t>完全服务于硬盘，硬盘的速率也达不到</a:t>
            </a:r>
            <a:r>
              <a:rPr lang="en-US" altLang="zh-CN" sz="1400" b="1" dirty="0"/>
              <a:t>60MB/s</a:t>
            </a:r>
            <a:r>
              <a:rPr lang="zh-CN" altLang="en-US" sz="1400" b="1" dirty="0"/>
              <a:t>，最高只能达到：</a:t>
            </a:r>
            <a:r>
              <a:rPr lang="en-US" altLang="zh-CN" sz="1400" b="1" dirty="0"/>
              <a:t>(100/ 119.82) x 60MB/s = </a:t>
            </a:r>
            <a:r>
              <a:rPr lang="en-US" altLang="zh-CN" sz="1400" b="1" dirty="0">
                <a:solidFill>
                  <a:srgbClr val="FF0000"/>
                </a:solidFill>
              </a:rPr>
              <a:t>50.07 MB/s</a:t>
            </a:r>
          </a:p>
          <a:p>
            <a:pPr lvl="1"/>
            <a:endParaRPr lang="en-US" altLang="zh-CN" sz="1400" b="1" dirty="0">
              <a:solidFill>
                <a:srgbClr val="FF0000"/>
              </a:solidFill>
            </a:endParaRPr>
          </a:p>
          <a:p>
            <a:pPr lvl="1"/>
            <a:r>
              <a:rPr lang="zh-CN" altLang="en-US" sz="1400" b="1" dirty="0"/>
              <a:t>如果采用忙等待的程序查询方式，可以省去中断服务的开销，此时，</a:t>
            </a:r>
            <a:r>
              <a:rPr lang="en-US" altLang="zh-CN" sz="1400" b="1" dirty="0"/>
              <a:t>CPU</a:t>
            </a:r>
            <a:r>
              <a:rPr lang="zh-CN" altLang="en-US" sz="1400" b="1" dirty="0"/>
              <a:t>的占用率 </a:t>
            </a:r>
            <a:r>
              <a:rPr lang="en-US" altLang="zh-CN" sz="1400" b="1" dirty="0"/>
              <a:t>= (90T+1555T) x (60MB/512B) / 1s = </a:t>
            </a:r>
            <a:r>
              <a:rPr lang="en-US" altLang="zh-CN" sz="1400" b="1" dirty="0">
                <a:solidFill>
                  <a:srgbClr val="FF0000"/>
                </a:solidFill>
              </a:rPr>
              <a:t>96.38%</a:t>
            </a:r>
          </a:p>
          <a:p>
            <a:pPr lvl="1"/>
            <a:r>
              <a:rPr lang="zh-CN" altLang="en-US" sz="1400" b="1" dirty="0"/>
              <a:t>勉强可以实现</a:t>
            </a:r>
            <a:endParaRPr lang="en-US" altLang="zh-CN" sz="1400" b="1" dirty="0"/>
          </a:p>
          <a:p>
            <a:pPr lvl="1"/>
            <a:endParaRPr lang="en-US" altLang="zh-CN" sz="1000" b="1" dirty="0"/>
          </a:p>
          <a:p>
            <a:endParaRPr lang="en-US" altLang="zh-CN" sz="1400" b="1" dirty="0"/>
          </a:p>
          <a:p>
            <a:endParaRPr lang="zh-CN" altLang="en-US" sz="1400" b="1" dirty="0"/>
          </a:p>
        </p:txBody>
      </p:sp>
    </p:spTree>
    <p:extLst>
      <p:ext uri="{BB962C8B-B14F-4D97-AF65-F5344CB8AC3E}">
        <p14:creationId xmlns:p14="http://schemas.microsoft.com/office/powerpoint/2010/main" val="409535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9.6  DMA</a:t>
            </a:r>
            <a:r>
              <a:rPr lang="zh-CN" altLang="en-US" b="1" dirty="0">
                <a:solidFill>
                  <a:srgbClr val="002060"/>
                </a:solidFill>
                <a:latin typeface="+mn-lt"/>
                <a:ea typeface="黑体" pitchFamily="49" charset="-122"/>
              </a:rPr>
              <a:t>方式</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588224" y="430639"/>
            <a:ext cx="1742330" cy="830997"/>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.6.1</a:t>
            </a:r>
            <a:r>
              <a:rPr lang="zh-CN" altLang="en-US" sz="1200" b="1" i="0" dirty="0">
                <a:solidFill>
                  <a:srgbClr val="111111"/>
                </a:solidFill>
                <a:effectLst/>
                <a:latin typeface="Avenir"/>
              </a:rPr>
              <a:t>　</a:t>
            </a:r>
            <a:r>
              <a:rPr lang="en-US" altLang="zh-CN" sz="1200" b="1" dirty="0">
                <a:solidFill>
                  <a:srgbClr val="111111"/>
                </a:solidFill>
                <a:latin typeface="Avenir"/>
              </a:rPr>
              <a:t>DMA</a:t>
            </a:r>
            <a:r>
              <a:rPr lang="zh-CN" altLang="en-US" sz="1200" b="1" i="0" dirty="0">
                <a:solidFill>
                  <a:srgbClr val="111111"/>
                </a:solidFill>
                <a:effectLst/>
                <a:latin typeface="Avenir"/>
              </a:rPr>
              <a:t>的基本概念</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.6.2</a:t>
            </a:r>
            <a:r>
              <a:rPr lang="zh-CN" altLang="en-US" sz="1200" b="1" i="0" dirty="0">
                <a:solidFill>
                  <a:srgbClr val="111111"/>
                </a:solidFill>
                <a:effectLst/>
                <a:latin typeface="Avenir"/>
              </a:rPr>
              <a:t>　内存争用问题</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.6.3</a:t>
            </a:r>
            <a:r>
              <a:rPr lang="zh-CN" altLang="en-US" sz="1200" b="1" i="0" dirty="0">
                <a:solidFill>
                  <a:srgbClr val="111111"/>
                </a:solidFill>
                <a:effectLst/>
                <a:latin typeface="Avenir"/>
              </a:rPr>
              <a:t>　</a:t>
            </a:r>
            <a:r>
              <a:rPr lang="en-US" altLang="zh-CN" sz="1200" b="1" dirty="0">
                <a:solidFill>
                  <a:srgbClr val="111111"/>
                </a:solidFill>
                <a:latin typeface="Avenir"/>
              </a:rPr>
              <a:t>DMA</a:t>
            </a:r>
            <a:r>
              <a:rPr lang="zh-CN" altLang="en-US" sz="1200" b="1" dirty="0">
                <a:solidFill>
                  <a:srgbClr val="111111"/>
                </a:solidFill>
                <a:latin typeface="Avenir"/>
              </a:rPr>
              <a:t>控制器</a:t>
            </a:r>
            <a:endParaRPr lang="en-US" altLang="zh-CN" sz="1200" b="1" i="0" dirty="0">
              <a:solidFill>
                <a:srgbClr val="111111"/>
              </a:solidFill>
              <a:effectLst/>
              <a:latin typeface="Avenir"/>
            </a:endParaRPr>
          </a:p>
          <a:p>
            <a:r>
              <a:rPr lang="en-US" altLang="zh-CN" sz="1200" b="1" dirty="0">
                <a:solidFill>
                  <a:srgbClr val="111111"/>
                </a:solidFill>
                <a:latin typeface="Avenir"/>
              </a:rPr>
              <a:t>9.6.4    DMA</a:t>
            </a:r>
            <a:r>
              <a:rPr lang="zh-CN" altLang="en-US" sz="1200" b="1" dirty="0">
                <a:solidFill>
                  <a:srgbClr val="111111"/>
                </a:solidFill>
                <a:latin typeface="Avenir"/>
              </a:rPr>
              <a:t>传输流程</a:t>
            </a:r>
            <a:endParaRPr lang="zh-CN" altLang="en-US" sz="1200" b="1" dirty="0"/>
          </a:p>
        </p:txBody>
      </p:sp>
      <p:sp>
        <p:nvSpPr>
          <p:cNvPr id="16" name="内容占位符 2">
            <a:extLst>
              <a:ext uri="{FF2B5EF4-FFF2-40B4-BE49-F238E27FC236}">
                <a16:creationId xmlns:a16="http://schemas.microsoft.com/office/drawing/2014/main" id="{F1B91A0E-ABCA-9EF4-2732-D8E0FE725F89}"/>
              </a:ext>
            </a:extLst>
          </p:cNvPr>
          <p:cNvSpPr>
            <a:spLocks noGrp="1" noChangeArrowheads="1"/>
          </p:cNvSpPr>
          <p:nvPr>
            <p:ph idx="1"/>
          </p:nvPr>
        </p:nvSpPr>
        <p:spPr>
          <a:xfrm>
            <a:off x="457200" y="1495325"/>
            <a:ext cx="8229600" cy="4525963"/>
          </a:xfrm>
        </p:spPr>
        <p:txBody>
          <a:bodyPr/>
          <a:lstStyle/>
          <a:p>
            <a:pPr eaLnBrk="1" hangingPunct="1"/>
            <a:r>
              <a:rPr lang="en-US" altLang="zh-CN" b="1" dirty="0">
                <a:ea typeface="黑体" panose="02010609060101010101" pitchFamily="49" charset="-122"/>
              </a:rPr>
              <a:t>9.6.1  DMA</a:t>
            </a:r>
            <a:r>
              <a:rPr lang="zh-CN" altLang="en-US" b="1" dirty="0">
                <a:ea typeface="黑体" panose="02010609060101010101" pitchFamily="49" charset="-122"/>
              </a:rPr>
              <a:t>的基本概念</a:t>
            </a:r>
            <a:endParaRPr lang="en-US" altLang="zh-CN" b="1" dirty="0"/>
          </a:p>
          <a:p>
            <a:pPr lvl="1" eaLnBrk="1" hangingPunct="1"/>
            <a:endParaRPr lang="en-US" altLang="zh-CN" sz="800" b="1" dirty="0"/>
          </a:p>
          <a:p>
            <a:pPr lvl="1" eaLnBrk="1" hangingPunct="1"/>
            <a:r>
              <a:rPr lang="en-US" altLang="zh-CN" sz="1600" b="1" dirty="0"/>
              <a:t>DMA</a:t>
            </a:r>
            <a:r>
              <a:rPr lang="zh-CN" altLang="en-US" sz="1600" b="1" dirty="0"/>
              <a:t>：</a:t>
            </a:r>
            <a:r>
              <a:rPr lang="en-US" altLang="zh-CN" sz="1600" b="1" dirty="0"/>
              <a:t>Direct Memory Access</a:t>
            </a:r>
            <a:r>
              <a:rPr lang="zh-CN" altLang="en-US" sz="1600" b="1" dirty="0"/>
              <a:t>，</a:t>
            </a:r>
            <a:r>
              <a:rPr lang="zh-CN" altLang="en-US" sz="1600" b="1" dirty="0">
                <a:solidFill>
                  <a:srgbClr val="FF0000"/>
                </a:solidFill>
              </a:rPr>
              <a:t>直接内存访问</a:t>
            </a:r>
            <a:r>
              <a:rPr lang="zh-CN" altLang="en-US" sz="1600" b="1" dirty="0"/>
              <a:t>（直接存储器访问）。</a:t>
            </a:r>
            <a:endParaRPr lang="en-US" altLang="zh-CN" sz="1600" b="1" dirty="0"/>
          </a:p>
          <a:p>
            <a:pPr lvl="1" eaLnBrk="1" hangingPunct="1"/>
            <a:endParaRPr lang="en-US" altLang="zh-CN" sz="1600" b="1" dirty="0"/>
          </a:p>
          <a:p>
            <a:pPr lvl="1" eaLnBrk="1" hangingPunct="1"/>
            <a:r>
              <a:rPr lang="en-US" altLang="zh-CN" sz="1600" b="1" dirty="0"/>
              <a:t>DMA</a:t>
            </a:r>
            <a:r>
              <a:rPr lang="zh-CN" altLang="en-US" sz="1600" b="1" dirty="0"/>
              <a:t>是为了减少</a:t>
            </a:r>
            <a:r>
              <a:rPr lang="en-US" altLang="zh-CN" sz="1600" b="1" dirty="0"/>
              <a:t>I/O</a:t>
            </a:r>
            <a:r>
              <a:rPr lang="zh-CN" altLang="en-US" sz="1600" b="1" dirty="0"/>
              <a:t>过程中</a:t>
            </a:r>
            <a:r>
              <a:rPr lang="en-US" altLang="zh-CN" sz="1600" b="1" dirty="0"/>
              <a:t>CPU</a:t>
            </a:r>
            <a:r>
              <a:rPr lang="zh-CN" altLang="en-US" sz="1600" b="1" dirty="0"/>
              <a:t>用于实际传输的开销而引入的，由</a:t>
            </a:r>
            <a:r>
              <a:rPr lang="en-US" altLang="zh-CN" sz="1600" b="1" dirty="0"/>
              <a:t>DMAC</a:t>
            </a:r>
            <a:r>
              <a:rPr lang="zh-CN" altLang="en-US" sz="1600" b="1" dirty="0"/>
              <a:t>（</a:t>
            </a:r>
            <a:r>
              <a:rPr lang="en-US" altLang="zh-CN" sz="1600" b="1" dirty="0">
                <a:solidFill>
                  <a:srgbClr val="FF0000"/>
                </a:solidFill>
              </a:rPr>
              <a:t>DMA</a:t>
            </a:r>
            <a:r>
              <a:rPr lang="zh-CN" altLang="en-US" sz="1600" b="1" dirty="0">
                <a:solidFill>
                  <a:srgbClr val="FF0000"/>
                </a:solidFill>
              </a:rPr>
              <a:t>控制器</a:t>
            </a:r>
            <a:r>
              <a:rPr lang="zh-CN" altLang="en-US" sz="1600" b="1" dirty="0"/>
              <a:t>）临时接管总线，代替</a:t>
            </a:r>
            <a:r>
              <a:rPr lang="en-US" altLang="zh-CN" sz="1600" b="1" dirty="0"/>
              <a:t>CPU</a:t>
            </a:r>
            <a:r>
              <a:rPr lang="zh-CN" altLang="en-US" sz="1600" b="1" dirty="0"/>
              <a:t>控制外部设备和内存之间的批量数据交换，数据直接在外部设备和内存之间进行交换。</a:t>
            </a:r>
            <a:endParaRPr lang="en-US" altLang="zh-CN" sz="1600" b="1" dirty="0"/>
          </a:p>
          <a:p>
            <a:pPr lvl="1" eaLnBrk="1" hangingPunct="1"/>
            <a:endParaRPr lang="en-US" altLang="zh-CN" sz="1600" b="1" dirty="0"/>
          </a:p>
          <a:p>
            <a:pPr lvl="1" eaLnBrk="1" hangingPunct="1"/>
            <a:r>
              <a:rPr lang="en-US" altLang="zh-CN" sz="1600" b="1" dirty="0">
                <a:solidFill>
                  <a:srgbClr val="FF0000"/>
                </a:solidFill>
              </a:rPr>
              <a:t>DMA</a:t>
            </a:r>
            <a:r>
              <a:rPr lang="zh-CN" altLang="en-US" sz="1600" b="1" dirty="0">
                <a:solidFill>
                  <a:srgbClr val="FF0000"/>
                </a:solidFill>
              </a:rPr>
              <a:t>传输前</a:t>
            </a:r>
            <a:r>
              <a:rPr lang="zh-CN" altLang="en-US" sz="1600" b="1" dirty="0"/>
              <a:t>：</a:t>
            </a:r>
            <a:r>
              <a:rPr lang="en-US" altLang="zh-CN" sz="1600" b="1" dirty="0"/>
              <a:t>CPU</a:t>
            </a:r>
            <a:r>
              <a:rPr lang="zh-CN" altLang="en-US" sz="1600" b="1" dirty="0"/>
              <a:t>需要访问</a:t>
            </a:r>
            <a:r>
              <a:rPr lang="en-US" altLang="zh-CN" sz="1600" b="1" dirty="0"/>
              <a:t>DMAC</a:t>
            </a:r>
            <a:r>
              <a:rPr lang="zh-CN" altLang="en-US" sz="1600" b="1" dirty="0"/>
              <a:t>，设置</a:t>
            </a:r>
            <a:r>
              <a:rPr lang="en-US" altLang="zh-CN" sz="1600" b="1" dirty="0"/>
              <a:t>DMA</a:t>
            </a:r>
            <a:r>
              <a:rPr lang="zh-CN" altLang="en-US" sz="1600" b="1" dirty="0"/>
              <a:t>传输参数（包括主存起始地址、数据块长度、传输方向等），并启动设备。</a:t>
            </a:r>
            <a:endParaRPr lang="en-US" altLang="zh-CN" sz="1600" b="1" dirty="0"/>
          </a:p>
          <a:p>
            <a:pPr lvl="1" eaLnBrk="1" hangingPunct="1"/>
            <a:endParaRPr lang="en-US" altLang="zh-CN" sz="1600" b="1" dirty="0"/>
          </a:p>
          <a:p>
            <a:pPr lvl="1" eaLnBrk="1" hangingPunct="1"/>
            <a:r>
              <a:rPr lang="en-US" altLang="zh-CN" sz="1600" b="1" dirty="0">
                <a:solidFill>
                  <a:srgbClr val="FF0000"/>
                </a:solidFill>
              </a:rPr>
              <a:t>DMA</a:t>
            </a:r>
            <a:r>
              <a:rPr lang="zh-CN" altLang="en-US" sz="1600" b="1" dirty="0">
                <a:solidFill>
                  <a:srgbClr val="FF0000"/>
                </a:solidFill>
              </a:rPr>
              <a:t>传输过程中</a:t>
            </a:r>
            <a:r>
              <a:rPr lang="zh-CN" altLang="en-US" sz="1600" b="1" dirty="0"/>
              <a:t>：</a:t>
            </a:r>
            <a:r>
              <a:rPr lang="en-US" altLang="zh-CN" sz="1600" b="1" dirty="0"/>
              <a:t>CPU</a:t>
            </a:r>
            <a:r>
              <a:rPr lang="zh-CN" altLang="en-US" sz="1600" b="1" dirty="0"/>
              <a:t>可以执行其他程序，由</a:t>
            </a:r>
            <a:r>
              <a:rPr lang="en-US" altLang="zh-CN" sz="1600" b="1" dirty="0"/>
              <a:t>DMAC</a:t>
            </a:r>
            <a:r>
              <a:rPr lang="zh-CN" altLang="en-US" sz="1600" b="1" dirty="0"/>
              <a:t>向</a:t>
            </a:r>
            <a:r>
              <a:rPr lang="en-US" altLang="zh-CN" sz="1600" b="1" dirty="0"/>
              <a:t>CPU</a:t>
            </a:r>
            <a:r>
              <a:rPr lang="zh-CN" altLang="en-US" sz="1600" b="1" dirty="0"/>
              <a:t>申请总线控制权用于数据传输。</a:t>
            </a:r>
            <a:endParaRPr lang="en-US" altLang="zh-CN" sz="1600" b="1" dirty="0"/>
          </a:p>
          <a:p>
            <a:pPr lvl="1" eaLnBrk="1" hangingPunct="1"/>
            <a:endParaRPr lang="en-US" altLang="zh-CN" sz="1600" b="1" dirty="0"/>
          </a:p>
          <a:p>
            <a:pPr lvl="1" eaLnBrk="1" hangingPunct="1"/>
            <a:r>
              <a:rPr lang="en-US" altLang="zh-CN" sz="1600" b="1" dirty="0">
                <a:solidFill>
                  <a:srgbClr val="FF0000"/>
                </a:solidFill>
              </a:rPr>
              <a:t>DMA</a:t>
            </a:r>
            <a:r>
              <a:rPr lang="zh-CN" altLang="en-US" sz="1600" b="1" dirty="0">
                <a:solidFill>
                  <a:srgbClr val="FF0000"/>
                </a:solidFill>
              </a:rPr>
              <a:t>传输结束后</a:t>
            </a:r>
            <a:r>
              <a:rPr lang="zh-CN" altLang="en-US" sz="1600" b="1" dirty="0"/>
              <a:t>：</a:t>
            </a:r>
            <a:r>
              <a:rPr lang="en-US" altLang="zh-CN" sz="1600" b="1" dirty="0"/>
              <a:t>DMAC</a:t>
            </a:r>
            <a:r>
              <a:rPr lang="zh-CN" altLang="en-US" sz="1600" b="1" dirty="0"/>
              <a:t>通过中断方式请求</a:t>
            </a:r>
            <a:r>
              <a:rPr lang="en-US" altLang="zh-CN" sz="1600" b="1" dirty="0"/>
              <a:t>CPU</a:t>
            </a:r>
            <a:r>
              <a:rPr lang="zh-CN" altLang="en-US" sz="1600" b="1" dirty="0"/>
              <a:t>对数据缓冲区和</a:t>
            </a:r>
            <a:r>
              <a:rPr lang="en-US" altLang="zh-CN" sz="1600" b="1" dirty="0"/>
              <a:t>DMAC</a:t>
            </a:r>
            <a:r>
              <a:rPr lang="zh-CN" altLang="en-US" sz="1600" b="1" dirty="0"/>
              <a:t>进行后处理。</a:t>
            </a:r>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100" b="1" dirty="0"/>
          </a:p>
        </p:txBody>
      </p:sp>
    </p:spTree>
    <p:extLst>
      <p:ext uri="{BB962C8B-B14F-4D97-AF65-F5344CB8AC3E}">
        <p14:creationId xmlns:p14="http://schemas.microsoft.com/office/powerpoint/2010/main" val="3110489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FA6A83D-D7FB-5E89-5CBD-4D511F3A9F94}"/>
              </a:ext>
            </a:extLst>
          </p:cNvPr>
          <p:cNvSpPr>
            <a:spLocks noGrp="1" noChangeArrowheads="1"/>
          </p:cNvSpPr>
          <p:nvPr>
            <p:ph idx="1"/>
          </p:nvPr>
        </p:nvSpPr>
        <p:spPr>
          <a:xfrm>
            <a:off x="457200" y="703237"/>
            <a:ext cx="8229600" cy="4525963"/>
          </a:xfrm>
        </p:spPr>
        <p:txBody>
          <a:bodyPr/>
          <a:lstStyle/>
          <a:p>
            <a:pPr lvl="1" eaLnBrk="1" hangingPunct="1"/>
            <a:r>
              <a:rPr lang="en-US" altLang="zh-CN" sz="1800" b="1" dirty="0"/>
              <a:t>DMA</a:t>
            </a:r>
            <a:r>
              <a:rPr lang="zh-CN" altLang="en-US" sz="1800" b="1" dirty="0"/>
              <a:t>方式主要用于</a:t>
            </a:r>
            <a:r>
              <a:rPr lang="zh-CN" altLang="en-US" sz="1800" b="1" dirty="0">
                <a:solidFill>
                  <a:srgbClr val="FF0000"/>
                </a:solidFill>
              </a:rPr>
              <a:t>高速设备与内存</a:t>
            </a:r>
            <a:r>
              <a:rPr lang="zh-CN" altLang="en-US" sz="1800" b="1" dirty="0"/>
              <a:t>之间的块数据传输，如磁盘、显卡、网卡、声卡等均支持</a:t>
            </a:r>
            <a:r>
              <a:rPr lang="en-US" altLang="zh-CN" sz="1800" b="1" dirty="0"/>
              <a:t>DMA</a:t>
            </a:r>
            <a:r>
              <a:rPr lang="zh-CN" altLang="en-US" sz="1800" b="1" dirty="0"/>
              <a:t>访问。</a:t>
            </a:r>
            <a:endParaRPr lang="en-US" altLang="zh-CN" sz="1800" b="1" dirty="0"/>
          </a:p>
          <a:p>
            <a:pPr lvl="1" eaLnBrk="1" hangingPunct="1"/>
            <a:endParaRPr lang="en-US" altLang="zh-CN" sz="1800" b="1" dirty="0"/>
          </a:p>
          <a:p>
            <a:pPr lvl="1" eaLnBrk="1" hangingPunct="1"/>
            <a:r>
              <a:rPr lang="en-US" altLang="zh-CN" sz="1800" b="1" dirty="0"/>
              <a:t>DMA</a:t>
            </a:r>
            <a:r>
              <a:rPr lang="zh-CN" altLang="en-US" sz="1800" b="1" dirty="0"/>
              <a:t>方式也可以用于</a:t>
            </a:r>
            <a:r>
              <a:rPr lang="zh-CN" altLang="en-US" sz="1800" b="1" dirty="0">
                <a:solidFill>
                  <a:srgbClr val="FF0000"/>
                </a:solidFill>
              </a:rPr>
              <a:t>内存数据的内部搬迁</a:t>
            </a:r>
            <a:r>
              <a:rPr lang="zh-CN" altLang="en-US" sz="1800" b="1" dirty="0"/>
              <a:t>（内存数据块的复制或移动）。</a:t>
            </a:r>
            <a:endParaRPr lang="en-US" altLang="zh-CN" sz="1800" b="1" dirty="0"/>
          </a:p>
          <a:p>
            <a:pPr lvl="1" eaLnBrk="1" hangingPunct="1"/>
            <a:endParaRPr lang="en-US" altLang="zh-CN" sz="1800" b="1" dirty="0"/>
          </a:p>
          <a:p>
            <a:pPr lvl="1" eaLnBrk="1" hangingPunct="1"/>
            <a:r>
              <a:rPr lang="en-US" altLang="zh-CN" sz="1800" b="1" dirty="0"/>
              <a:t>DMA</a:t>
            </a:r>
            <a:r>
              <a:rPr lang="zh-CN" altLang="en-US" sz="1800" b="1" dirty="0"/>
              <a:t>方式与中断方式的</a:t>
            </a:r>
            <a:r>
              <a:rPr lang="zh-CN" altLang="en-US" sz="1800" b="1" dirty="0">
                <a:solidFill>
                  <a:srgbClr val="FF0000"/>
                </a:solidFill>
              </a:rPr>
              <a:t>区别</a:t>
            </a:r>
            <a:r>
              <a:rPr lang="zh-CN" altLang="en-US" sz="1800" b="1" dirty="0"/>
              <a:t>：</a:t>
            </a:r>
            <a:endParaRPr lang="en-US" altLang="zh-CN" sz="1800" b="1" dirty="0"/>
          </a:p>
          <a:p>
            <a:pPr marL="1200150" lvl="2" indent="-342900" eaLnBrk="1" hangingPunct="1">
              <a:buFont typeface="+mj-ea"/>
              <a:buAutoNum type="circleNumDbPlain"/>
            </a:pPr>
            <a:endParaRPr lang="en-US" altLang="zh-CN" sz="800" b="1" dirty="0"/>
          </a:p>
          <a:p>
            <a:pPr marL="1200150" lvl="2" indent="-342900" eaLnBrk="1" hangingPunct="1">
              <a:buFont typeface="+mj-ea"/>
              <a:buAutoNum type="circleNumDbPlain"/>
            </a:pPr>
            <a:r>
              <a:rPr lang="zh-CN" altLang="en-US" sz="1600" b="1" dirty="0"/>
              <a:t>两者均采用了“请求</a:t>
            </a:r>
            <a:r>
              <a:rPr lang="en-US" altLang="zh-CN" sz="1600" b="1" dirty="0"/>
              <a:t>-</a:t>
            </a:r>
            <a:r>
              <a:rPr lang="zh-CN" altLang="en-US" sz="1600" b="1" dirty="0"/>
              <a:t>应答”机制；中断方式请求的是</a:t>
            </a:r>
            <a:r>
              <a:rPr lang="en-US" altLang="zh-CN" sz="1600" b="1" dirty="0"/>
              <a:t>CPU</a:t>
            </a:r>
            <a:r>
              <a:rPr lang="zh-CN" altLang="en-US" sz="1600" b="1" dirty="0"/>
              <a:t>时间，响应时机是指令周期结束时刻；</a:t>
            </a:r>
            <a:r>
              <a:rPr lang="en-US" altLang="zh-CN" sz="1600" b="1" dirty="0"/>
              <a:t>DMA</a:t>
            </a:r>
            <a:r>
              <a:rPr lang="zh-CN" altLang="en-US" sz="1600" b="1" dirty="0"/>
              <a:t>方式请求的是总线控制权，响应时机是任何一个机器周期结束的时刻。</a:t>
            </a:r>
            <a:endParaRPr lang="en-US" altLang="zh-CN" sz="1600" b="1" dirty="0"/>
          </a:p>
          <a:p>
            <a:pPr marL="1200150" lvl="2" indent="-342900" eaLnBrk="1" hangingPunct="1">
              <a:buFont typeface="+mj-ea"/>
              <a:buAutoNum type="circleNumDbPlain"/>
            </a:pPr>
            <a:endParaRPr lang="en-US" altLang="zh-CN" sz="1600" b="1" dirty="0"/>
          </a:p>
          <a:p>
            <a:pPr marL="1200150" lvl="2" indent="-342900" eaLnBrk="1" hangingPunct="1">
              <a:buFont typeface="+mj-ea"/>
              <a:buAutoNum type="circleNumDbPlain"/>
            </a:pPr>
            <a:r>
              <a:rPr lang="zh-CN" altLang="en-US" sz="1600" b="1" dirty="0"/>
              <a:t>中断方式通过</a:t>
            </a:r>
            <a:r>
              <a:rPr lang="en-US" altLang="zh-CN" sz="1600" b="1" dirty="0"/>
              <a:t>CPU</a:t>
            </a:r>
            <a:r>
              <a:rPr lang="zh-CN" altLang="en-US" sz="1600" b="1" dirty="0"/>
              <a:t>执行程序进行实际的数据传送，存在程序执行现场的保护和恢复问题；</a:t>
            </a:r>
            <a:r>
              <a:rPr lang="en-US" altLang="zh-CN" sz="1600" b="1" dirty="0"/>
              <a:t>DMA</a:t>
            </a:r>
            <a:r>
              <a:rPr lang="zh-CN" altLang="en-US" sz="1600" b="1" dirty="0"/>
              <a:t>方式依靠额外的硬件来实现数据传输，其不改变</a:t>
            </a:r>
            <a:r>
              <a:rPr lang="en-US" altLang="zh-CN" sz="1600" b="1" dirty="0"/>
              <a:t>CPU</a:t>
            </a:r>
            <a:r>
              <a:rPr lang="zh-CN" altLang="en-US" sz="1600" b="1" dirty="0"/>
              <a:t>现场，不影响系统性能。</a:t>
            </a:r>
            <a:endParaRPr lang="en-US" altLang="zh-CN" sz="1600" b="1" dirty="0"/>
          </a:p>
          <a:p>
            <a:pPr marL="1200150" lvl="2" indent="-342900" eaLnBrk="1" hangingPunct="1">
              <a:buFont typeface="+mj-ea"/>
              <a:buAutoNum type="circleNumDbPlain"/>
            </a:pPr>
            <a:endParaRPr lang="en-US" altLang="zh-CN" sz="1600" b="1" dirty="0"/>
          </a:p>
          <a:p>
            <a:pPr marL="1200150" lvl="2" indent="-342900" eaLnBrk="1" hangingPunct="1">
              <a:buFont typeface="+mj-ea"/>
              <a:buAutoNum type="circleNumDbPlain"/>
            </a:pPr>
            <a:r>
              <a:rPr lang="en-US" altLang="zh-CN" sz="1600" b="1" dirty="0"/>
              <a:t>DMA</a:t>
            </a:r>
            <a:r>
              <a:rPr lang="zh-CN" altLang="en-US" sz="1600" b="1" dirty="0"/>
              <a:t>方式仅仅用于数据的传输；中断方式不仅可以实现数据传输，还可以用于处理各种随机事件，提高计算机的灵活性。</a:t>
            </a:r>
            <a:endParaRPr lang="en-US" altLang="zh-CN" sz="900" b="1" dirty="0"/>
          </a:p>
        </p:txBody>
      </p:sp>
    </p:spTree>
    <p:extLst>
      <p:ext uri="{BB962C8B-B14F-4D97-AF65-F5344CB8AC3E}">
        <p14:creationId xmlns:p14="http://schemas.microsoft.com/office/powerpoint/2010/main" val="1756575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9FE964A-A752-19A5-650E-E56E5663DEBD}"/>
              </a:ext>
            </a:extLst>
          </p:cNvPr>
          <p:cNvSpPr>
            <a:spLocks noGrp="1" noChangeArrowheads="1"/>
          </p:cNvSpPr>
          <p:nvPr>
            <p:ph idx="1"/>
          </p:nvPr>
        </p:nvSpPr>
        <p:spPr>
          <a:xfrm>
            <a:off x="457200" y="476672"/>
            <a:ext cx="8229600" cy="4525963"/>
          </a:xfrm>
        </p:spPr>
        <p:txBody>
          <a:bodyPr/>
          <a:lstStyle/>
          <a:p>
            <a:pPr eaLnBrk="1" hangingPunct="1"/>
            <a:r>
              <a:rPr lang="en-US" altLang="zh-CN" b="1" dirty="0">
                <a:ea typeface="黑体" panose="02010609060101010101" pitchFamily="49" charset="-122"/>
              </a:rPr>
              <a:t>9.6.2  </a:t>
            </a:r>
            <a:r>
              <a:rPr lang="zh-CN" altLang="en-US" b="1" dirty="0">
                <a:ea typeface="黑体" panose="02010609060101010101" pitchFamily="49" charset="-122"/>
              </a:rPr>
              <a:t>内存争用问题</a:t>
            </a:r>
            <a:endParaRPr lang="en-US" altLang="zh-CN" b="1" dirty="0"/>
          </a:p>
          <a:p>
            <a:pPr lvl="1" eaLnBrk="1" hangingPunct="1"/>
            <a:endParaRPr lang="en-US" altLang="zh-CN" sz="800" b="1" dirty="0"/>
          </a:p>
          <a:p>
            <a:pPr lvl="1" eaLnBrk="1" hangingPunct="1"/>
            <a:r>
              <a:rPr lang="en-US" altLang="zh-CN" sz="1800" b="1" dirty="0"/>
              <a:t>DMA</a:t>
            </a:r>
            <a:r>
              <a:rPr lang="zh-CN" altLang="en-US" sz="1800" b="1" dirty="0"/>
              <a:t>方式中，</a:t>
            </a:r>
            <a:r>
              <a:rPr lang="en-US" altLang="zh-CN" sz="1800" b="1" dirty="0"/>
              <a:t>DMAC</a:t>
            </a:r>
            <a:r>
              <a:rPr lang="zh-CN" altLang="en-US" sz="1800" b="1" dirty="0"/>
              <a:t>接管总线控制权后，将完成外部设备与内存的数据传输。</a:t>
            </a:r>
            <a:endParaRPr lang="en-US" altLang="zh-CN" sz="1800" b="1" dirty="0"/>
          </a:p>
          <a:p>
            <a:pPr lvl="1" eaLnBrk="1" hangingPunct="1"/>
            <a:endParaRPr lang="en-US" altLang="zh-CN" sz="1800" b="1" dirty="0"/>
          </a:p>
          <a:p>
            <a:pPr lvl="1" eaLnBrk="1" hangingPunct="1"/>
            <a:r>
              <a:rPr lang="zh-CN" altLang="en-US" sz="1800" b="1" dirty="0"/>
              <a:t>此时，</a:t>
            </a:r>
            <a:r>
              <a:rPr lang="en-US" altLang="zh-CN" sz="1800" b="1" dirty="0"/>
              <a:t>CPU</a:t>
            </a:r>
            <a:r>
              <a:rPr lang="zh-CN" altLang="en-US" sz="1800" b="1" dirty="0"/>
              <a:t>仍可执行主程序；因此，可能存在</a:t>
            </a:r>
            <a:r>
              <a:rPr lang="en-US" altLang="zh-CN" sz="1800" b="1" dirty="0"/>
              <a:t>DMAC</a:t>
            </a:r>
            <a:r>
              <a:rPr lang="zh-CN" altLang="en-US" sz="1800" b="1" dirty="0"/>
              <a:t>与</a:t>
            </a:r>
            <a:r>
              <a:rPr lang="en-US" altLang="zh-CN" sz="1800" b="1" dirty="0"/>
              <a:t>CPU</a:t>
            </a:r>
            <a:r>
              <a:rPr lang="zh-CN" altLang="en-US" sz="1800" b="1" dirty="0"/>
              <a:t>争用内存的问题（</a:t>
            </a:r>
            <a:r>
              <a:rPr lang="zh-CN" altLang="en-US" sz="1800" b="1" dirty="0">
                <a:solidFill>
                  <a:srgbClr val="FF0000"/>
                </a:solidFill>
              </a:rPr>
              <a:t>内存争用问题</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t>为避免由此引起的内存访问冲突，通常有</a:t>
            </a:r>
            <a:r>
              <a:rPr lang="en-US" altLang="zh-CN" sz="1800" b="1" dirty="0"/>
              <a:t>3</a:t>
            </a:r>
            <a:r>
              <a:rPr lang="zh-CN" altLang="en-US" sz="1800" b="1" dirty="0"/>
              <a:t>种解决方法，如图</a:t>
            </a:r>
            <a:r>
              <a:rPr lang="en-US" altLang="zh-CN" sz="1800" b="1" dirty="0"/>
              <a:t>9.21</a:t>
            </a:r>
            <a:r>
              <a:rPr lang="zh-CN" altLang="en-US" sz="1800" b="1" dirty="0"/>
              <a:t>所示：</a:t>
            </a:r>
            <a:endParaRPr lang="en-US" altLang="zh-CN" sz="1100" b="1" dirty="0"/>
          </a:p>
        </p:txBody>
      </p:sp>
      <p:grpSp>
        <p:nvGrpSpPr>
          <p:cNvPr id="78" name="组合 77">
            <a:extLst>
              <a:ext uri="{FF2B5EF4-FFF2-40B4-BE49-F238E27FC236}">
                <a16:creationId xmlns:a16="http://schemas.microsoft.com/office/drawing/2014/main" id="{82705603-6172-70D5-E1B3-2CBC6DFEA5B4}"/>
              </a:ext>
            </a:extLst>
          </p:cNvPr>
          <p:cNvGrpSpPr/>
          <p:nvPr/>
        </p:nvGrpSpPr>
        <p:grpSpPr>
          <a:xfrm>
            <a:off x="146961" y="4560125"/>
            <a:ext cx="8793268" cy="1882178"/>
            <a:chOff x="146961" y="4560125"/>
            <a:chExt cx="8793268" cy="1882178"/>
          </a:xfrm>
        </p:grpSpPr>
        <p:grpSp>
          <p:nvGrpSpPr>
            <p:cNvPr id="73" name="组合 72">
              <a:extLst>
                <a:ext uri="{FF2B5EF4-FFF2-40B4-BE49-F238E27FC236}">
                  <a16:creationId xmlns:a16="http://schemas.microsoft.com/office/drawing/2014/main" id="{38E00254-86D4-04BB-4636-E5BAD64DC64E}"/>
                </a:ext>
              </a:extLst>
            </p:cNvPr>
            <p:cNvGrpSpPr/>
            <p:nvPr/>
          </p:nvGrpSpPr>
          <p:grpSpPr>
            <a:xfrm>
              <a:off x="146961" y="4560125"/>
              <a:ext cx="8793268" cy="697554"/>
              <a:chOff x="146961" y="4560125"/>
              <a:chExt cx="8793268" cy="697554"/>
            </a:xfrm>
          </p:grpSpPr>
          <p:pic>
            <p:nvPicPr>
              <p:cNvPr id="68" name="图片 67">
                <a:extLst>
                  <a:ext uri="{FF2B5EF4-FFF2-40B4-BE49-F238E27FC236}">
                    <a16:creationId xmlns:a16="http://schemas.microsoft.com/office/drawing/2014/main" id="{63186156-3909-18FB-F38B-D071C428027F}"/>
                  </a:ext>
                </a:extLst>
              </p:cNvPr>
              <p:cNvPicPr>
                <a:picLocks noChangeAspect="1"/>
              </p:cNvPicPr>
              <p:nvPr/>
            </p:nvPicPr>
            <p:blipFill>
              <a:blip r:embed="rId2"/>
              <a:stretch>
                <a:fillRect/>
              </a:stretch>
            </p:blipFill>
            <p:spPr>
              <a:xfrm>
                <a:off x="146961" y="4560125"/>
                <a:ext cx="2336807" cy="697554"/>
              </a:xfrm>
              <a:prstGeom prst="rect">
                <a:avLst/>
              </a:prstGeom>
            </p:spPr>
          </p:pic>
          <p:pic>
            <p:nvPicPr>
              <p:cNvPr id="70" name="图片 69">
                <a:extLst>
                  <a:ext uri="{FF2B5EF4-FFF2-40B4-BE49-F238E27FC236}">
                    <a16:creationId xmlns:a16="http://schemas.microsoft.com/office/drawing/2014/main" id="{FD630296-4BB7-2AB8-804C-B2E5DA33C141}"/>
                  </a:ext>
                </a:extLst>
              </p:cNvPr>
              <p:cNvPicPr>
                <a:picLocks noChangeAspect="1"/>
              </p:cNvPicPr>
              <p:nvPr/>
            </p:nvPicPr>
            <p:blipFill>
              <a:blip r:embed="rId3"/>
              <a:stretch>
                <a:fillRect/>
              </a:stretch>
            </p:blipFill>
            <p:spPr>
              <a:xfrm>
                <a:off x="2947917" y="4560125"/>
                <a:ext cx="2776211" cy="697554"/>
              </a:xfrm>
              <a:prstGeom prst="rect">
                <a:avLst/>
              </a:prstGeom>
            </p:spPr>
          </p:pic>
          <p:pic>
            <p:nvPicPr>
              <p:cNvPr id="72" name="图片 71">
                <a:extLst>
                  <a:ext uri="{FF2B5EF4-FFF2-40B4-BE49-F238E27FC236}">
                    <a16:creationId xmlns:a16="http://schemas.microsoft.com/office/drawing/2014/main" id="{409B08CA-6ABD-ABA0-93EC-1CCC9D1A5586}"/>
                  </a:ext>
                </a:extLst>
              </p:cNvPr>
              <p:cNvPicPr>
                <a:picLocks noChangeAspect="1"/>
              </p:cNvPicPr>
              <p:nvPr/>
            </p:nvPicPr>
            <p:blipFill>
              <a:blip r:embed="rId4"/>
              <a:stretch>
                <a:fillRect/>
              </a:stretch>
            </p:blipFill>
            <p:spPr>
              <a:xfrm>
                <a:off x="6156176" y="4575609"/>
                <a:ext cx="2784053" cy="667989"/>
              </a:xfrm>
              <a:prstGeom prst="rect">
                <a:avLst/>
              </a:prstGeom>
            </p:spPr>
          </p:pic>
        </p:grpSp>
        <p:sp>
          <p:nvSpPr>
            <p:cNvPr id="74" name="文本框 73">
              <a:extLst>
                <a:ext uri="{FF2B5EF4-FFF2-40B4-BE49-F238E27FC236}">
                  <a16:creationId xmlns:a16="http://schemas.microsoft.com/office/drawing/2014/main" id="{E4062F7A-D820-83A3-030D-7EA8AA796C08}"/>
                </a:ext>
              </a:extLst>
            </p:cNvPr>
            <p:cNvSpPr txBox="1"/>
            <p:nvPr/>
          </p:nvSpPr>
          <p:spPr>
            <a:xfrm>
              <a:off x="3397603" y="6165304"/>
              <a:ext cx="1697901" cy="276999"/>
            </a:xfrm>
            <a:prstGeom prst="rect">
              <a:avLst/>
            </a:prstGeom>
            <a:noFill/>
          </p:spPr>
          <p:txBody>
            <a:bodyPr wrap="none" rtlCol="0">
              <a:spAutoFit/>
            </a:bodyPr>
            <a:lstStyle/>
            <a:p>
              <a:r>
                <a:rPr lang="zh-CN" altLang="en-US" sz="1200" b="1" dirty="0"/>
                <a:t>图</a:t>
              </a:r>
              <a:r>
                <a:rPr lang="en-US" altLang="zh-CN" sz="1200" b="1" dirty="0"/>
                <a:t>9.21    DMA</a:t>
              </a:r>
              <a:r>
                <a:rPr lang="zh-CN" altLang="en-US" sz="1200" b="1" dirty="0"/>
                <a:t>传送方式</a:t>
              </a:r>
            </a:p>
          </p:txBody>
        </p:sp>
        <p:sp>
          <p:nvSpPr>
            <p:cNvPr id="75" name="文本框 74">
              <a:extLst>
                <a:ext uri="{FF2B5EF4-FFF2-40B4-BE49-F238E27FC236}">
                  <a16:creationId xmlns:a16="http://schemas.microsoft.com/office/drawing/2014/main" id="{28C931B2-C799-75F7-C6FE-0F8391050EAC}"/>
                </a:ext>
              </a:extLst>
            </p:cNvPr>
            <p:cNvSpPr txBox="1"/>
            <p:nvPr/>
          </p:nvSpPr>
          <p:spPr>
            <a:xfrm>
              <a:off x="326094" y="5589240"/>
              <a:ext cx="1755609" cy="276999"/>
            </a:xfrm>
            <a:prstGeom prst="rect">
              <a:avLst/>
            </a:prstGeom>
            <a:noFill/>
          </p:spPr>
          <p:txBody>
            <a:bodyPr wrap="none" rtlCol="0">
              <a:spAutoFit/>
            </a:bodyPr>
            <a:lstStyle/>
            <a:p>
              <a:r>
                <a:rPr lang="zh-CN" altLang="en-US" sz="1200" b="1" dirty="0"/>
                <a:t>（</a:t>
              </a:r>
              <a:r>
                <a:rPr lang="en-US" altLang="zh-CN" sz="1200" b="1" dirty="0"/>
                <a:t>a</a:t>
              </a:r>
              <a:r>
                <a:rPr lang="zh-CN" altLang="en-US" sz="1200" b="1" dirty="0"/>
                <a:t>）停止</a:t>
              </a:r>
              <a:r>
                <a:rPr lang="en-US" altLang="zh-CN" sz="1200" b="1" dirty="0"/>
                <a:t>CPU</a:t>
              </a:r>
              <a:r>
                <a:rPr lang="zh-CN" altLang="en-US" sz="1200" b="1" dirty="0"/>
                <a:t>访问内存</a:t>
              </a:r>
            </a:p>
          </p:txBody>
        </p:sp>
        <p:sp>
          <p:nvSpPr>
            <p:cNvPr id="76" name="文本框 75">
              <a:extLst>
                <a:ext uri="{FF2B5EF4-FFF2-40B4-BE49-F238E27FC236}">
                  <a16:creationId xmlns:a16="http://schemas.microsoft.com/office/drawing/2014/main" id="{9A127B71-5761-1E05-447E-D990AE34EB58}"/>
                </a:ext>
              </a:extLst>
            </p:cNvPr>
            <p:cNvSpPr txBox="1"/>
            <p:nvPr/>
          </p:nvSpPr>
          <p:spPr>
            <a:xfrm>
              <a:off x="3275856" y="5572992"/>
              <a:ext cx="2322880" cy="276999"/>
            </a:xfrm>
            <a:prstGeom prst="rect">
              <a:avLst/>
            </a:prstGeom>
            <a:noFill/>
          </p:spPr>
          <p:txBody>
            <a:bodyPr wrap="none" rtlCol="0">
              <a:spAutoFit/>
            </a:bodyPr>
            <a:lstStyle/>
            <a:p>
              <a:r>
                <a:rPr lang="zh-CN" altLang="en-US" sz="1200" b="1" dirty="0"/>
                <a:t>（</a:t>
              </a:r>
              <a:r>
                <a:rPr lang="en-US" altLang="zh-CN" sz="1200" b="1" dirty="0"/>
                <a:t>b</a:t>
              </a:r>
              <a:r>
                <a:rPr lang="zh-CN" altLang="en-US" sz="1200" b="1" dirty="0"/>
                <a:t>）</a:t>
              </a:r>
              <a:r>
                <a:rPr lang="en-US" altLang="zh-CN" sz="1200" b="1" dirty="0"/>
                <a:t>DMAC</a:t>
              </a:r>
              <a:r>
                <a:rPr lang="zh-CN" altLang="en-US" sz="1200" b="1" dirty="0"/>
                <a:t>与</a:t>
              </a:r>
              <a:r>
                <a:rPr lang="en-US" altLang="zh-CN" sz="1200" b="1" dirty="0"/>
                <a:t>CPU</a:t>
              </a:r>
              <a:r>
                <a:rPr lang="zh-CN" altLang="en-US" sz="1200" b="1" dirty="0"/>
                <a:t>交替访问内存</a:t>
              </a:r>
            </a:p>
          </p:txBody>
        </p:sp>
        <p:sp>
          <p:nvSpPr>
            <p:cNvPr id="77" name="文本框 76">
              <a:extLst>
                <a:ext uri="{FF2B5EF4-FFF2-40B4-BE49-F238E27FC236}">
                  <a16:creationId xmlns:a16="http://schemas.microsoft.com/office/drawing/2014/main" id="{3A07BB5A-07DB-55EC-E3A1-037EC3F04F15}"/>
                </a:ext>
              </a:extLst>
            </p:cNvPr>
            <p:cNvSpPr txBox="1"/>
            <p:nvPr/>
          </p:nvSpPr>
          <p:spPr>
            <a:xfrm>
              <a:off x="6876256" y="5569506"/>
              <a:ext cx="1172116" cy="276999"/>
            </a:xfrm>
            <a:prstGeom prst="rect">
              <a:avLst/>
            </a:prstGeom>
            <a:noFill/>
          </p:spPr>
          <p:txBody>
            <a:bodyPr wrap="none" rtlCol="0">
              <a:spAutoFit/>
            </a:bodyPr>
            <a:lstStyle/>
            <a:p>
              <a:r>
                <a:rPr lang="zh-CN" altLang="en-US" sz="1200" b="1" dirty="0"/>
                <a:t>（</a:t>
              </a:r>
              <a:r>
                <a:rPr lang="en-US" altLang="zh-CN" sz="1200" b="1" dirty="0"/>
                <a:t>c</a:t>
              </a:r>
              <a:r>
                <a:rPr lang="zh-CN" altLang="en-US" sz="1200" b="1" dirty="0"/>
                <a:t>）周期挪用</a:t>
              </a:r>
            </a:p>
          </p:txBody>
        </p:sp>
      </p:grpSp>
    </p:spTree>
    <p:extLst>
      <p:ext uri="{BB962C8B-B14F-4D97-AF65-F5344CB8AC3E}">
        <p14:creationId xmlns:p14="http://schemas.microsoft.com/office/powerpoint/2010/main" val="889623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FA6A83D-D7FB-5E89-5CBD-4D511F3A9F94}"/>
              </a:ext>
            </a:extLst>
          </p:cNvPr>
          <p:cNvSpPr>
            <a:spLocks noGrp="1" noChangeArrowheads="1"/>
          </p:cNvSpPr>
          <p:nvPr>
            <p:ph idx="1"/>
          </p:nvPr>
        </p:nvSpPr>
        <p:spPr>
          <a:xfrm>
            <a:off x="457200" y="415205"/>
            <a:ext cx="8229600" cy="4525963"/>
          </a:xfrm>
        </p:spPr>
        <p:txBody>
          <a:bodyPr/>
          <a:lstStyle/>
          <a:p>
            <a:pPr lvl="1" eaLnBrk="1" hangingPunct="1"/>
            <a:r>
              <a:rPr lang="en-US" altLang="zh-CN" sz="2000" b="1" dirty="0"/>
              <a:t>1</a:t>
            </a:r>
            <a:r>
              <a:rPr lang="zh-CN" altLang="en-US" sz="2000" b="1" dirty="0"/>
              <a:t>、停止</a:t>
            </a:r>
            <a:r>
              <a:rPr lang="en-US" altLang="zh-CN" sz="2000" b="1" dirty="0"/>
              <a:t>CPU</a:t>
            </a:r>
            <a:r>
              <a:rPr lang="zh-CN" altLang="en-US" sz="2000" b="1" dirty="0"/>
              <a:t>访问内存</a:t>
            </a:r>
            <a:endParaRPr lang="en-US" altLang="zh-CN" sz="2000" b="1" dirty="0"/>
          </a:p>
          <a:p>
            <a:pPr lvl="2" eaLnBrk="1" hangingPunct="1"/>
            <a:endParaRPr lang="en-US" altLang="zh-CN" sz="800" b="1" dirty="0"/>
          </a:p>
          <a:p>
            <a:pPr lvl="2" eaLnBrk="1" hangingPunct="1"/>
            <a:r>
              <a:rPr lang="zh-CN" altLang="en-US" sz="1400" b="1" dirty="0"/>
              <a:t>在整个</a:t>
            </a:r>
            <a:r>
              <a:rPr lang="en-US" altLang="zh-CN" sz="1400" b="1" dirty="0"/>
              <a:t>DMA</a:t>
            </a:r>
            <a:r>
              <a:rPr lang="zh-CN" altLang="en-US" sz="1400" b="1" dirty="0"/>
              <a:t>传送过程中（</a:t>
            </a:r>
            <a:r>
              <a:rPr lang="en-US" altLang="zh-CN" sz="1400" b="1" dirty="0"/>
              <a:t>DMAC</a:t>
            </a:r>
            <a:r>
              <a:rPr lang="zh-CN" altLang="en-US" sz="1400" b="1" dirty="0"/>
              <a:t>访问内存期间），停止</a:t>
            </a:r>
            <a:r>
              <a:rPr lang="en-US" altLang="zh-CN" sz="1400" b="1" dirty="0"/>
              <a:t>CPU</a:t>
            </a:r>
            <a:r>
              <a:rPr lang="zh-CN" altLang="en-US" sz="1400" b="1" dirty="0"/>
              <a:t>对内存的访问。</a:t>
            </a:r>
            <a:endParaRPr lang="en-US" altLang="zh-CN" sz="1400" b="1" dirty="0"/>
          </a:p>
          <a:p>
            <a:pPr lvl="2" eaLnBrk="1" hangingPunct="1"/>
            <a:endParaRPr lang="en-US" altLang="zh-CN" sz="1400" b="1" dirty="0"/>
          </a:p>
          <a:p>
            <a:pPr lvl="2" eaLnBrk="1" hangingPunct="1"/>
            <a:r>
              <a:rPr lang="zh-CN" altLang="en-US" sz="1400" b="1" dirty="0">
                <a:solidFill>
                  <a:srgbClr val="FF0000"/>
                </a:solidFill>
              </a:rPr>
              <a:t>优点</a:t>
            </a:r>
            <a:r>
              <a:rPr lang="zh-CN" altLang="en-US" sz="1400" b="1" dirty="0"/>
              <a:t>：控制简单；</a:t>
            </a:r>
            <a:r>
              <a:rPr lang="zh-CN" altLang="en-US" sz="1400" b="1" dirty="0">
                <a:solidFill>
                  <a:srgbClr val="FF0000"/>
                </a:solidFill>
              </a:rPr>
              <a:t>缺点</a:t>
            </a:r>
            <a:r>
              <a:rPr lang="zh-CN" altLang="en-US" sz="1400" b="1" dirty="0"/>
              <a:t>：</a:t>
            </a:r>
            <a:r>
              <a:rPr lang="en-US" altLang="zh-CN" sz="1400" b="1" dirty="0"/>
              <a:t>CPU</a:t>
            </a:r>
            <a:r>
              <a:rPr lang="zh-CN" altLang="en-US" sz="1400" b="1" dirty="0"/>
              <a:t>可能较长时间不能访问内存，由于外部设备速度较慢，如软盘读一个字节需要</a:t>
            </a:r>
            <a:r>
              <a:rPr lang="en-US" altLang="zh-CN" sz="1400" b="1" dirty="0"/>
              <a:t>32</a:t>
            </a:r>
            <a:r>
              <a:rPr lang="el-GR" altLang="zh-CN" sz="1400" b="1" dirty="0">
                <a:latin typeface="等线" panose="02010600030101010101" pitchFamily="2" charset="-122"/>
                <a:ea typeface="等线" panose="02010600030101010101" pitchFamily="2" charset="-122"/>
              </a:rPr>
              <a:t>μ</a:t>
            </a:r>
            <a:r>
              <a:rPr lang="en-US" altLang="zh-CN" sz="1400" b="1" dirty="0"/>
              <a:t>s</a:t>
            </a:r>
            <a:r>
              <a:rPr lang="zh-CN" altLang="en-US" sz="1400" b="1" dirty="0"/>
              <a:t>，而</a:t>
            </a:r>
            <a:r>
              <a:rPr lang="en-US" altLang="zh-CN" sz="1400" b="1" dirty="0"/>
              <a:t>RAM</a:t>
            </a:r>
            <a:r>
              <a:rPr lang="zh-CN" altLang="en-US" sz="1400" b="1" dirty="0"/>
              <a:t>的存取周期仅为</a:t>
            </a:r>
            <a:r>
              <a:rPr lang="en-US" altLang="zh-CN" sz="1400" b="1" dirty="0"/>
              <a:t>1</a:t>
            </a:r>
            <a:r>
              <a:rPr lang="el-GR" altLang="zh-CN" sz="1400" b="1" dirty="0">
                <a:latin typeface="等线" panose="02010600030101010101" pitchFamily="2" charset="-122"/>
                <a:ea typeface="等线" panose="02010600030101010101" pitchFamily="2" charset="-122"/>
              </a:rPr>
              <a:t>μ</a:t>
            </a:r>
            <a:r>
              <a:rPr lang="en-US" altLang="zh-CN" sz="1400" b="1" dirty="0"/>
              <a:t>s</a:t>
            </a:r>
            <a:r>
              <a:rPr lang="zh-CN" altLang="en-US" sz="1400" b="1" dirty="0"/>
              <a:t>，内存将有</a:t>
            </a:r>
            <a:r>
              <a:rPr lang="en-US" altLang="zh-CN" sz="1400" b="1" dirty="0"/>
              <a:t>31</a:t>
            </a:r>
            <a:r>
              <a:rPr lang="zh-CN" altLang="en-US" sz="1400" b="1" dirty="0"/>
              <a:t>个存储周期空闲，利用率只有</a:t>
            </a:r>
            <a:r>
              <a:rPr lang="en-US" altLang="zh-CN" sz="1400" b="1" dirty="0"/>
              <a:t>1/32=3.125%</a:t>
            </a:r>
            <a:r>
              <a:rPr lang="zh-CN" altLang="en-US" sz="1400" b="1" dirty="0"/>
              <a:t>。</a:t>
            </a:r>
            <a:endParaRPr lang="en-US" altLang="zh-CN" sz="1400" b="1" dirty="0"/>
          </a:p>
          <a:p>
            <a:pPr lvl="1" eaLnBrk="1" hangingPunct="1"/>
            <a:endParaRPr lang="en-US" altLang="zh-CN" sz="1600" b="1" dirty="0"/>
          </a:p>
          <a:p>
            <a:pPr lvl="1" eaLnBrk="1" hangingPunct="1"/>
            <a:r>
              <a:rPr lang="en-US" altLang="zh-CN" sz="2000" b="1" dirty="0"/>
              <a:t>2</a:t>
            </a:r>
            <a:r>
              <a:rPr lang="zh-CN" altLang="en-US" sz="2000" b="1" dirty="0"/>
              <a:t>、</a:t>
            </a:r>
            <a:r>
              <a:rPr lang="en-US" altLang="zh-CN" sz="2000" b="1" dirty="0"/>
              <a:t>DMAC</a:t>
            </a:r>
            <a:r>
              <a:rPr lang="zh-CN" altLang="en-US" sz="2000" b="1" dirty="0"/>
              <a:t>与</a:t>
            </a:r>
            <a:r>
              <a:rPr lang="en-US" altLang="zh-CN" sz="2000" b="1" dirty="0"/>
              <a:t>CPU</a:t>
            </a:r>
            <a:r>
              <a:rPr lang="zh-CN" altLang="en-US" sz="2000" b="1" dirty="0"/>
              <a:t>交替访问内存</a:t>
            </a:r>
            <a:endParaRPr lang="en-US" altLang="zh-CN" sz="2000" b="1" dirty="0"/>
          </a:p>
          <a:p>
            <a:pPr lvl="2" eaLnBrk="1" hangingPunct="1"/>
            <a:endParaRPr lang="en-US" altLang="zh-CN" sz="800" b="1" dirty="0"/>
          </a:p>
          <a:p>
            <a:pPr lvl="2" eaLnBrk="1" hangingPunct="1"/>
            <a:r>
              <a:rPr lang="zh-CN" altLang="en-US" sz="1400" b="1" dirty="0"/>
              <a:t>将内存的存取周期分成两段，一段专用于</a:t>
            </a:r>
            <a:r>
              <a:rPr lang="en-US" altLang="zh-CN" sz="1400" b="1" dirty="0"/>
              <a:t>DMAC</a:t>
            </a:r>
            <a:r>
              <a:rPr lang="zh-CN" altLang="en-US" sz="1400" b="1" dirty="0"/>
              <a:t>访问内存，另一段专用于</a:t>
            </a:r>
            <a:r>
              <a:rPr lang="en-US" altLang="zh-CN" sz="1400" b="1" dirty="0"/>
              <a:t>CPU</a:t>
            </a:r>
            <a:r>
              <a:rPr lang="zh-CN" altLang="en-US" sz="1400" b="1" dirty="0"/>
              <a:t>访问内存。</a:t>
            </a:r>
            <a:endParaRPr lang="en-US" altLang="zh-CN" sz="1400" b="1" dirty="0"/>
          </a:p>
          <a:p>
            <a:pPr lvl="2" eaLnBrk="1" hangingPunct="1"/>
            <a:endParaRPr lang="en-US" altLang="zh-CN" sz="1400" b="1" dirty="0"/>
          </a:p>
          <a:p>
            <a:pPr lvl="2" eaLnBrk="1" hangingPunct="1"/>
            <a:r>
              <a:rPr lang="zh-CN" altLang="en-US" sz="1400" b="1" dirty="0">
                <a:solidFill>
                  <a:srgbClr val="FF0000"/>
                </a:solidFill>
              </a:rPr>
              <a:t>优点</a:t>
            </a:r>
            <a:r>
              <a:rPr lang="zh-CN" altLang="en-US" sz="1400" b="1" dirty="0"/>
              <a:t>：不需要总线使用权的申请、建立和交还过程，总线使用权是分时控制的；</a:t>
            </a:r>
            <a:r>
              <a:rPr lang="zh-CN" altLang="en-US" sz="1400" b="1" dirty="0">
                <a:solidFill>
                  <a:srgbClr val="FF0000"/>
                </a:solidFill>
              </a:rPr>
              <a:t>缺点</a:t>
            </a:r>
            <a:r>
              <a:rPr lang="zh-CN" altLang="en-US" sz="1400" b="1" dirty="0"/>
              <a:t>：会增加内存存储周期，且由于</a:t>
            </a:r>
            <a:r>
              <a:rPr lang="en-US" altLang="zh-CN" sz="1400" b="1" dirty="0"/>
              <a:t>CPU</a:t>
            </a:r>
            <a:r>
              <a:rPr lang="zh-CN" altLang="en-US" sz="1400" b="1" dirty="0"/>
              <a:t>及外部设备的速度与内存不匹配，可能有多个供</a:t>
            </a:r>
            <a:r>
              <a:rPr lang="en-US" altLang="zh-CN" sz="1400" b="1" dirty="0"/>
              <a:t>DMA</a:t>
            </a:r>
            <a:r>
              <a:rPr lang="zh-CN" altLang="en-US" sz="1400" b="1" dirty="0"/>
              <a:t>使用的内存时间片被浪费掉。</a:t>
            </a:r>
            <a:endParaRPr lang="en-US" altLang="zh-CN" sz="1400" b="1" dirty="0"/>
          </a:p>
          <a:p>
            <a:pPr lvl="1" eaLnBrk="1" hangingPunct="1"/>
            <a:endParaRPr lang="en-US" altLang="zh-CN" sz="1600" b="1" dirty="0"/>
          </a:p>
          <a:p>
            <a:pPr lvl="1" eaLnBrk="1" hangingPunct="1"/>
            <a:r>
              <a:rPr lang="en-US" altLang="zh-CN" sz="2000" b="1" dirty="0"/>
              <a:t>3</a:t>
            </a:r>
            <a:r>
              <a:rPr lang="zh-CN" altLang="en-US" sz="2000" b="1" dirty="0"/>
              <a:t>、周期挪用</a:t>
            </a:r>
            <a:endParaRPr lang="en-US" altLang="zh-CN" sz="2000" b="1" dirty="0"/>
          </a:p>
          <a:p>
            <a:pPr lvl="2" eaLnBrk="1" hangingPunct="1"/>
            <a:endParaRPr lang="en-US" altLang="zh-CN" sz="800" b="1" dirty="0"/>
          </a:p>
          <a:p>
            <a:pPr lvl="2" eaLnBrk="1" hangingPunct="1"/>
            <a:r>
              <a:rPr lang="zh-CN" altLang="en-US" sz="1400" b="1" dirty="0"/>
              <a:t>也称为</a:t>
            </a:r>
            <a:r>
              <a:rPr lang="zh-CN" altLang="en-US" sz="1400" b="1" dirty="0">
                <a:solidFill>
                  <a:srgbClr val="FF0000"/>
                </a:solidFill>
              </a:rPr>
              <a:t>周期窃取</a:t>
            </a:r>
            <a:r>
              <a:rPr lang="zh-CN" altLang="en-US" sz="1400" b="1" dirty="0"/>
              <a:t>；只有当</a:t>
            </a:r>
            <a:r>
              <a:rPr lang="en-US" altLang="zh-CN" sz="1400" b="1" dirty="0"/>
              <a:t>DMAC</a:t>
            </a:r>
            <a:r>
              <a:rPr lang="zh-CN" altLang="en-US" sz="1400" b="1" dirty="0"/>
              <a:t>需要访问内存时，</a:t>
            </a:r>
            <a:r>
              <a:rPr lang="en-US" altLang="zh-CN" sz="1400" b="1" dirty="0"/>
              <a:t>CPU</a:t>
            </a:r>
            <a:r>
              <a:rPr lang="zh-CN" altLang="en-US" sz="1400" b="1" dirty="0"/>
              <a:t>才暂停一个存储周期供</a:t>
            </a:r>
            <a:r>
              <a:rPr lang="en-US" altLang="zh-CN" sz="1400" b="1" dirty="0"/>
              <a:t>DMAC</a:t>
            </a:r>
            <a:r>
              <a:rPr lang="zh-CN" altLang="en-US" sz="1400" b="1" dirty="0"/>
              <a:t>访问内存。</a:t>
            </a:r>
            <a:endParaRPr lang="en-US" altLang="zh-CN" sz="1400" b="1" dirty="0"/>
          </a:p>
          <a:p>
            <a:pPr lvl="2" eaLnBrk="1" hangingPunct="1"/>
            <a:endParaRPr lang="en-US" altLang="zh-CN" sz="1400" b="1" dirty="0"/>
          </a:p>
          <a:p>
            <a:pPr lvl="2" eaLnBrk="1" hangingPunct="1"/>
            <a:r>
              <a:rPr lang="zh-CN" altLang="en-US" sz="1400" b="1" dirty="0">
                <a:solidFill>
                  <a:srgbClr val="FF0000"/>
                </a:solidFill>
              </a:rPr>
              <a:t>优点</a:t>
            </a:r>
            <a:r>
              <a:rPr lang="zh-CN" altLang="en-US" sz="1400" b="1" dirty="0"/>
              <a:t>：如果挪用周期期间</a:t>
            </a:r>
            <a:r>
              <a:rPr lang="en-US" altLang="zh-CN" sz="1400" b="1" dirty="0"/>
              <a:t>CPU</a:t>
            </a:r>
            <a:r>
              <a:rPr lang="zh-CN" altLang="en-US" sz="1400" b="1" dirty="0"/>
              <a:t>并不访问内存，则周期挪用方法对</a:t>
            </a:r>
            <a:r>
              <a:rPr lang="en-US" altLang="zh-CN" sz="1400" b="1" dirty="0"/>
              <a:t>CPU</a:t>
            </a:r>
            <a:r>
              <a:rPr lang="zh-CN" altLang="en-US" sz="1400" b="1" dirty="0"/>
              <a:t>的执行没有性能影响；如果挪用周期期间</a:t>
            </a:r>
            <a:r>
              <a:rPr lang="en-US" altLang="zh-CN" sz="1400" b="1" dirty="0"/>
              <a:t>CPU</a:t>
            </a:r>
            <a:r>
              <a:rPr lang="zh-CN" altLang="en-US" sz="1400" b="1" dirty="0"/>
              <a:t>也要访问内存，则</a:t>
            </a:r>
            <a:r>
              <a:rPr lang="en-US" altLang="zh-CN" sz="1400" b="1" dirty="0"/>
              <a:t>DMA</a:t>
            </a:r>
            <a:r>
              <a:rPr lang="zh-CN" altLang="en-US" sz="1400" b="1" dirty="0"/>
              <a:t>优先访问内存；周期挪用方法是</a:t>
            </a:r>
            <a:r>
              <a:rPr lang="en-US" altLang="zh-CN" sz="1400" b="1" dirty="0"/>
              <a:t>DMA</a:t>
            </a:r>
            <a:r>
              <a:rPr lang="zh-CN" altLang="en-US" sz="1400" b="1" dirty="0"/>
              <a:t>传送的主要方法。</a:t>
            </a:r>
            <a:endParaRPr lang="en-US" altLang="zh-CN" sz="1400" b="1" dirty="0"/>
          </a:p>
          <a:p>
            <a:pPr lvl="2" eaLnBrk="1" hangingPunct="1"/>
            <a:endParaRPr lang="en-US" altLang="zh-CN" sz="1400" b="1" dirty="0"/>
          </a:p>
          <a:p>
            <a:pPr lvl="2" eaLnBrk="1" hangingPunct="1"/>
            <a:endParaRPr lang="en-US" altLang="zh-CN" sz="1400" b="1" dirty="0"/>
          </a:p>
          <a:p>
            <a:pPr lvl="1" eaLnBrk="1" hangingPunct="1"/>
            <a:endParaRPr lang="en-US" altLang="zh-CN" sz="1800" b="1" dirty="0"/>
          </a:p>
          <a:p>
            <a:pPr lvl="1" eaLnBrk="1" hangingPunct="1"/>
            <a:endParaRPr lang="en-US" altLang="zh-CN" sz="900" b="1" dirty="0"/>
          </a:p>
        </p:txBody>
      </p:sp>
    </p:spTree>
    <p:extLst>
      <p:ext uri="{BB962C8B-B14F-4D97-AF65-F5344CB8AC3E}">
        <p14:creationId xmlns:p14="http://schemas.microsoft.com/office/powerpoint/2010/main" val="2060285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9FE964A-A752-19A5-650E-E56E5663DEBD}"/>
              </a:ext>
            </a:extLst>
          </p:cNvPr>
          <p:cNvSpPr>
            <a:spLocks noGrp="1" noChangeArrowheads="1"/>
          </p:cNvSpPr>
          <p:nvPr>
            <p:ph idx="1"/>
          </p:nvPr>
        </p:nvSpPr>
        <p:spPr>
          <a:xfrm>
            <a:off x="457200" y="116632"/>
            <a:ext cx="8229600" cy="4525963"/>
          </a:xfrm>
        </p:spPr>
        <p:txBody>
          <a:bodyPr/>
          <a:lstStyle/>
          <a:p>
            <a:pPr eaLnBrk="1" hangingPunct="1"/>
            <a:r>
              <a:rPr lang="en-US" altLang="zh-CN" b="1" dirty="0">
                <a:ea typeface="黑体" panose="02010609060101010101" pitchFamily="49" charset="-122"/>
              </a:rPr>
              <a:t>9.6.3  DMA</a:t>
            </a:r>
            <a:r>
              <a:rPr lang="zh-CN" altLang="en-US" b="1" dirty="0">
                <a:ea typeface="黑体" panose="02010609060101010101" pitchFamily="49" charset="-122"/>
              </a:rPr>
              <a:t>控制器</a:t>
            </a:r>
            <a:endParaRPr lang="en-US" altLang="zh-CN" b="1" dirty="0"/>
          </a:p>
          <a:p>
            <a:pPr lvl="1" eaLnBrk="1" hangingPunct="1"/>
            <a:endParaRPr lang="en-US" altLang="zh-CN" sz="800" b="1" dirty="0"/>
          </a:p>
          <a:p>
            <a:pPr lvl="1" eaLnBrk="1" hangingPunct="1"/>
            <a:r>
              <a:rPr lang="zh-CN" altLang="en-US" sz="1400" b="1" dirty="0"/>
              <a:t>图</a:t>
            </a:r>
            <a:r>
              <a:rPr lang="en-US" altLang="zh-CN" sz="1400" b="1" dirty="0"/>
              <a:t>9.22</a:t>
            </a:r>
            <a:r>
              <a:rPr lang="zh-CN" altLang="en-US" sz="1400" b="1" dirty="0"/>
              <a:t>为</a:t>
            </a:r>
            <a:r>
              <a:rPr lang="en-US" altLang="zh-CN" sz="1400" b="1" dirty="0"/>
              <a:t>DMA</a:t>
            </a:r>
            <a:r>
              <a:rPr lang="zh-CN" altLang="en-US" sz="1400" b="1" dirty="0"/>
              <a:t>控制器（</a:t>
            </a:r>
            <a:r>
              <a:rPr lang="en-US" altLang="zh-CN" sz="1400" b="1" dirty="0">
                <a:solidFill>
                  <a:srgbClr val="FF0000"/>
                </a:solidFill>
              </a:rPr>
              <a:t>DMAC</a:t>
            </a:r>
            <a:r>
              <a:rPr lang="zh-CN" altLang="en-US" sz="1400" b="1" dirty="0"/>
              <a:t>）的基本结构；主要包括：</a:t>
            </a:r>
            <a:endParaRPr lang="en-US" altLang="zh-CN" sz="1600" b="1" dirty="0"/>
          </a:p>
          <a:p>
            <a:pPr marL="1257300" lvl="2" indent="-342900" eaLnBrk="1" hangingPunct="1">
              <a:buFont typeface="+mj-ea"/>
              <a:buAutoNum type="circleNumDbPlain"/>
            </a:pPr>
            <a:r>
              <a:rPr lang="zh-CN" altLang="en-US" sz="1000" b="1" dirty="0"/>
              <a:t>地址计数器：初始值为数据块的起始地址，每传送</a:t>
            </a:r>
            <a:r>
              <a:rPr lang="en-US" altLang="zh-CN" sz="1000" b="1" dirty="0"/>
              <a:t>1</a:t>
            </a:r>
            <a:r>
              <a:rPr lang="zh-CN" altLang="en-US" sz="1000" b="1" dirty="0"/>
              <a:t>个字或字节，自动加</a:t>
            </a:r>
            <a:r>
              <a:rPr lang="en-US" altLang="zh-CN" sz="1000" b="1" dirty="0"/>
              <a:t>1</a:t>
            </a:r>
            <a:r>
              <a:rPr lang="zh-CN" altLang="en-US" sz="1000" b="1" dirty="0"/>
              <a:t>。</a:t>
            </a:r>
            <a:endParaRPr lang="en-US" altLang="zh-CN" sz="1000" b="1" dirty="0"/>
          </a:p>
          <a:p>
            <a:pPr marL="1257300" lvl="2" indent="-342900" eaLnBrk="1" hangingPunct="1">
              <a:buFont typeface="+mj-ea"/>
              <a:buAutoNum type="circleNumDbPlain"/>
            </a:pPr>
            <a:r>
              <a:rPr lang="zh-CN" altLang="en-US" sz="1000" b="1" dirty="0"/>
              <a:t>字计数器：初始值为数据块长度，每传送</a:t>
            </a:r>
            <a:r>
              <a:rPr lang="en-US" altLang="zh-CN" sz="1000" b="1" dirty="0"/>
              <a:t>1</a:t>
            </a:r>
            <a:r>
              <a:rPr lang="zh-CN" altLang="en-US" sz="1000" b="1" dirty="0"/>
              <a:t>个字或字节，自动减</a:t>
            </a:r>
            <a:r>
              <a:rPr lang="en-US" altLang="zh-CN" sz="1000" b="1" dirty="0"/>
              <a:t>1</a:t>
            </a:r>
            <a:r>
              <a:rPr lang="zh-CN" altLang="en-US" sz="1000" b="1" dirty="0"/>
              <a:t>。</a:t>
            </a:r>
            <a:endParaRPr lang="en-US" altLang="zh-CN" sz="1000" b="1" dirty="0"/>
          </a:p>
          <a:p>
            <a:pPr marL="1257300" lvl="2" indent="-342900" eaLnBrk="1" hangingPunct="1">
              <a:buFont typeface="+mj-ea"/>
              <a:buAutoNum type="circleNumDbPlain"/>
            </a:pPr>
            <a:r>
              <a:rPr lang="zh-CN" altLang="en-US" sz="1000" b="1" dirty="0"/>
              <a:t>数据缓冲寄存器（</a:t>
            </a:r>
            <a:r>
              <a:rPr lang="en-US" altLang="zh-CN" sz="1000" b="1" dirty="0"/>
              <a:t>DBR</a:t>
            </a:r>
            <a:r>
              <a:rPr lang="zh-CN" altLang="en-US" sz="1000" b="1" dirty="0"/>
              <a:t>）：</a:t>
            </a:r>
            <a:r>
              <a:rPr lang="en-US" altLang="zh-CN" sz="1000" b="1" dirty="0"/>
              <a:t>DMAC</a:t>
            </a:r>
            <a:r>
              <a:rPr lang="zh-CN" altLang="en-US" sz="1000" b="1" dirty="0"/>
              <a:t>作为从设备时，用来接收</a:t>
            </a:r>
            <a:r>
              <a:rPr lang="en-US" altLang="zh-CN" sz="1000" b="1" dirty="0"/>
              <a:t>CPU</a:t>
            </a:r>
            <a:r>
              <a:rPr lang="zh-CN" altLang="en-US" sz="1000" b="1" dirty="0"/>
              <a:t>传输的数据；</a:t>
            </a:r>
            <a:r>
              <a:rPr lang="en-US" altLang="zh-CN" sz="1000" b="1" dirty="0"/>
              <a:t>DMAC</a:t>
            </a:r>
            <a:r>
              <a:rPr lang="zh-CN" altLang="en-US" sz="1000" b="1" dirty="0"/>
              <a:t>作为主设备时，用来暂存数据。</a:t>
            </a:r>
            <a:endParaRPr lang="en-US" altLang="zh-CN" sz="1000" b="1" dirty="0"/>
          </a:p>
          <a:p>
            <a:pPr marL="1257300" lvl="2" indent="-342900" eaLnBrk="1" hangingPunct="1">
              <a:buFont typeface="+mj-ea"/>
              <a:buAutoNum type="circleNumDbPlain"/>
            </a:pPr>
            <a:r>
              <a:rPr lang="zh-CN" altLang="en-US" sz="1000" b="1" dirty="0"/>
              <a:t>命令寄存器（</a:t>
            </a:r>
            <a:r>
              <a:rPr lang="en-US" altLang="zh-CN" sz="1000" b="1" dirty="0"/>
              <a:t>DCR</a:t>
            </a:r>
            <a:r>
              <a:rPr lang="zh-CN" altLang="en-US" sz="1000" b="1" dirty="0"/>
              <a:t>）：用来接收</a:t>
            </a:r>
            <a:r>
              <a:rPr lang="en-US" altLang="zh-CN" sz="1000" b="1" dirty="0"/>
              <a:t>CPU</a:t>
            </a:r>
            <a:r>
              <a:rPr lang="zh-CN" altLang="en-US" sz="1000" b="1" dirty="0"/>
              <a:t>的控制命令。</a:t>
            </a:r>
            <a:endParaRPr lang="en-US" altLang="zh-CN" sz="1000" b="1" dirty="0"/>
          </a:p>
          <a:p>
            <a:pPr marL="1257300" lvl="2" indent="-342900" eaLnBrk="1" hangingPunct="1">
              <a:buFont typeface="+mj-ea"/>
              <a:buAutoNum type="circleNumDbPlain"/>
            </a:pPr>
            <a:r>
              <a:rPr lang="zh-CN" altLang="en-US" sz="1000" b="1" dirty="0"/>
              <a:t>状态寄存器（</a:t>
            </a:r>
            <a:r>
              <a:rPr lang="en-US" altLang="zh-CN" sz="1000" b="1" dirty="0"/>
              <a:t>DSR</a:t>
            </a:r>
            <a:r>
              <a:rPr lang="zh-CN" altLang="en-US" sz="1000" b="1" dirty="0"/>
              <a:t>）：负责向</a:t>
            </a:r>
            <a:r>
              <a:rPr lang="en-US" altLang="zh-CN" sz="1000" b="1" dirty="0"/>
              <a:t>CPU</a:t>
            </a:r>
            <a:r>
              <a:rPr lang="zh-CN" altLang="en-US" sz="1000" b="1" dirty="0"/>
              <a:t>反馈</a:t>
            </a:r>
            <a:r>
              <a:rPr lang="en-US" altLang="zh-CN" sz="1000" b="1" dirty="0"/>
              <a:t>DMAC</a:t>
            </a:r>
            <a:r>
              <a:rPr lang="zh-CN" altLang="en-US" sz="1000" b="1" dirty="0"/>
              <a:t>的状态。</a:t>
            </a:r>
            <a:endParaRPr lang="en-US" altLang="zh-CN" sz="1000" b="1" dirty="0"/>
          </a:p>
          <a:p>
            <a:pPr marL="1257300" lvl="2" indent="-342900" eaLnBrk="1" hangingPunct="1">
              <a:buFont typeface="+mj-ea"/>
              <a:buAutoNum type="circleNumDbPlain"/>
            </a:pPr>
            <a:r>
              <a:rPr lang="en-US" altLang="zh-CN" sz="1000" b="1" dirty="0"/>
              <a:t>DMA</a:t>
            </a:r>
            <a:r>
              <a:rPr lang="zh-CN" altLang="en-US" sz="1000" b="1" dirty="0"/>
              <a:t>控制逻辑：包括控制和时序电路，以及状态标志，支持中断机制。</a:t>
            </a:r>
            <a:endParaRPr lang="en-US" altLang="zh-CN" sz="800" b="1" dirty="0"/>
          </a:p>
          <a:p>
            <a:pPr lvl="2" eaLnBrk="1" hangingPunct="1"/>
            <a:endParaRPr lang="en-US" altLang="zh-CN" sz="800" b="1" dirty="0"/>
          </a:p>
          <a:p>
            <a:pPr lvl="1" eaLnBrk="1" hangingPunct="1"/>
            <a:r>
              <a:rPr lang="en-US" altLang="zh-CN" sz="1400" b="1" dirty="0"/>
              <a:t>DMA</a:t>
            </a:r>
            <a:r>
              <a:rPr lang="zh-CN" altLang="en-US" sz="1400" b="1" dirty="0"/>
              <a:t>传输控制信号有</a:t>
            </a:r>
            <a:r>
              <a:rPr lang="en-US" altLang="zh-CN" sz="1400" b="1" dirty="0"/>
              <a:t>4</a:t>
            </a:r>
            <a:r>
              <a:rPr lang="zh-CN" altLang="en-US" sz="1400" b="1" dirty="0"/>
              <a:t>个：</a:t>
            </a:r>
            <a:endParaRPr lang="en-US" altLang="zh-CN" sz="1600" b="1" dirty="0"/>
          </a:p>
          <a:p>
            <a:pPr lvl="2" eaLnBrk="1" hangingPunct="1">
              <a:buFont typeface="+mj-ea"/>
              <a:buAutoNum type="circleNumDbPlain"/>
            </a:pPr>
            <a:r>
              <a:rPr lang="en-US" altLang="zh-CN" sz="1000" b="1" dirty="0">
                <a:solidFill>
                  <a:srgbClr val="FF0000"/>
                </a:solidFill>
              </a:rPr>
              <a:t>DREQ</a:t>
            </a:r>
            <a:r>
              <a:rPr lang="zh-CN" altLang="en-US" sz="1000" b="1" dirty="0"/>
              <a:t>：</a:t>
            </a:r>
            <a:r>
              <a:rPr lang="en-US" altLang="zh-CN" sz="1000" b="1" dirty="0"/>
              <a:t>DMA</a:t>
            </a:r>
            <a:r>
              <a:rPr lang="zh-CN" altLang="en-US" sz="1000" b="1" dirty="0"/>
              <a:t>请求，由外部设备发给</a:t>
            </a:r>
            <a:r>
              <a:rPr lang="en-US" altLang="zh-CN" sz="1000" b="1" dirty="0"/>
              <a:t>DMAC</a:t>
            </a:r>
            <a:r>
              <a:rPr lang="zh-CN" altLang="en-US" sz="1000" b="1" dirty="0"/>
              <a:t>。</a:t>
            </a:r>
            <a:endParaRPr lang="en-US" altLang="zh-CN" sz="1000" b="1" dirty="0"/>
          </a:p>
          <a:p>
            <a:pPr lvl="2" eaLnBrk="1" hangingPunct="1">
              <a:buFont typeface="+mj-ea"/>
              <a:buAutoNum type="circleNumDbPlain"/>
            </a:pPr>
            <a:r>
              <a:rPr lang="en-US" altLang="zh-CN" sz="1000" b="1" dirty="0">
                <a:solidFill>
                  <a:srgbClr val="FF0000"/>
                </a:solidFill>
              </a:rPr>
              <a:t>HOLD</a:t>
            </a:r>
            <a:r>
              <a:rPr lang="zh-CN" altLang="en-US" sz="1000" b="1" dirty="0"/>
              <a:t>：总线请求，由</a:t>
            </a:r>
            <a:r>
              <a:rPr lang="en-US" altLang="zh-CN" sz="1000" b="1" dirty="0"/>
              <a:t>DMAC</a:t>
            </a:r>
            <a:r>
              <a:rPr lang="zh-CN" altLang="en-US" sz="1000" b="1" dirty="0"/>
              <a:t>发给</a:t>
            </a:r>
            <a:r>
              <a:rPr lang="en-US" altLang="zh-CN" sz="1000" b="1" dirty="0"/>
              <a:t>CPU</a:t>
            </a:r>
            <a:r>
              <a:rPr lang="zh-CN" altLang="en-US" sz="1000" b="1" dirty="0"/>
              <a:t>。</a:t>
            </a:r>
            <a:endParaRPr lang="en-US" altLang="zh-CN" sz="1000" b="1" dirty="0"/>
          </a:p>
          <a:p>
            <a:pPr lvl="2" eaLnBrk="1" hangingPunct="1">
              <a:buFont typeface="+mj-ea"/>
              <a:buAutoNum type="circleNumDbPlain"/>
            </a:pPr>
            <a:r>
              <a:rPr lang="en-US" altLang="zh-CN" sz="1000" b="1" dirty="0">
                <a:solidFill>
                  <a:srgbClr val="FF0000"/>
                </a:solidFill>
              </a:rPr>
              <a:t>HLDA</a:t>
            </a:r>
            <a:r>
              <a:rPr lang="zh-CN" altLang="en-US" sz="1000" b="1" dirty="0"/>
              <a:t>：总线响应，由</a:t>
            </a:r>
            <a:r>
              <a:rPr lang="en-US" altLang="zh-CN" sz="1000" b="1" dirty="0"/>
              <a:t>CPU</a:t>
            </a:r>
            <a:r>
              <a:rPr lang="zh-CN" altLang="en-US" sz="1000" b="1" dirty="0"/>
              <a:t>发给</a:t>
            </a:r>
            <a:r>
              <a:rPr lang="en-US" altLang="zh-CN" sz="1000" b="1" dirty="0"/>
              <a:t>DMAC</a:t>
            </a:r>
            <a:r>
              <a:rPr lang="zh-CN" altLang="en-US" sz="1000" b="1" dirty="0"/>
              <a:t>。</a:t>
            </a:r>
            <a:endParaRPr lang="en-US" altLang="zh-CN" sz="1000" b="1" dirty="0"/>
          </a:p>
          <a:p>
            <a:pPr lvl="2" eaLnBrk="1" hangingPunct="1">
              <a:buFont typeface="+mj-ea"/>
              <a:buAutoNum type="circleNumDbPlain"/>
            </a:pPr>
            <a:r>
              <a:rPr lang="en-US" altLang="zh-CN" sz="1000" b="1" dirty="0">
                <a:solidFill>
                  <a:srgbClr val="FF0000"/>
                </a:solidFill>
              </a:rPr>
              <a:t>DACK</a:t>
            </a:r>
            <a:r>
              <a:rPr lang="zh-CN" altLang="en-US" sz="1000" b="1" dirty="0"/>
              <a:t>：</a:t>
            </a:r>
            <a:r>
              <a:rPr lang="en-US" altLang="zh-CN" sz="1000" b="1" dirty="0"/>
              <a:t>DMA</a:t>
            </a:r>
            <a:r>
              <a:rPr lang="zh-CN" altLang="en-US" sz="1000" b="1" dirty="0"/>
              <a:t>响应，由</a:t>
            </a:r>
            <a:r>
              <a:rPr lang="en-US" altLang="zh-CN" sz="1000" b="1" dirty="0"/>
              <a:t>DMAC</a:t>
            </a:r>
            <a:r>
              <a:rPr lang="zh-CN" altLang="en-US" sz="1000" b="1" dirty="0"/>
              <a:t>发给外部设备。</a:t>
            </a:r>
            <a:endParaRPr lang="en-US" altLang="zh-CN" sz="800" b="1" dirty="0"/>
          </a:p>
          <a:p>
            <a:pPr lvl="1" eaLnBrk="1" hangingPunct="1"/>
            <a:endParaRPr lang="en-US" altLang="zh-CN" sz="900" b="1" dirty="0"/>
          </a:p>
          <a:p>
            <a:pPr lvl="1" eaLnBrk="1" hangingPunct="1"/>
            <a:r>
              <a:rPr lang="zh-CN" altLang="en-US" sz="1400" b="1" dirty="0"/>
              <a:t>在</a:t>
            </a:r>
            <a:r>
              <a:rPr lang="en-US" altLang="zh-CN" sz="1400" b="1" dirty="0"/>
              <a:t>DMA</a:t>
            </a:r>
            <a:r>
              <a:rPr lang="zh-CN" altLang="en-US" sz="1400" b="1" dirty="0"/>
              <a:t>传输前和传输结束后，</a:t>
            </a:r>
            <a:r>
              <a:rPr lang="en-US" altLang="zh-CN" sz="1400" b="1" dirty="0"/>
              <a:t>DMAC</a:t>
            </a:r>
            <a:r>
              <a:rPr lang="zh-CN" altLang="en-US" sz="1400" b="1" dirty="0"/>
              <a:t>是从设备；在</a:t>
            </a:r>
            <a:r>
              <a:rPr lang="en-US" altLang="zh-CN" sz="1400" b="1" dirty="0"/>
              <a:t>DMA</a:t>
            </a:r>
            <a:r>
              <a:rPr lang="zh-CN" altLang="en-US" sz="1400" b="1" dirty="0"/>
              <a:t>传输过程中，</a:t>
            </a:r>
            <a:r>
              <a:rPr lang="en-US" altLang="zh-CN" sz="1400" b="1" dirty="0"/>
              <a:t>DMAC</a:t>
            </a:r>
            <a:r>
              <a:rPr lang="zh-CN" altLang="en-US" sz="1400" b="1" dirty="0"/>
              <a:t>是主设备。</a:t>
            </a:r>
            <a:endParaRPr lang="en-US" altLang="zh-CN" sz="1600" b="1" dirty="0"/>
          </a:p>
          <a:p>
            <a:pPr lvl="1" eaLnBrk="1" hangingPunct="1"/>
            <a:endParaRPr lang="en-US" altLang="zh-CN" sz="800" b="1" dirty="0"/>
          </a:p>
          <a:p>
            <a:pPr lvl="1" eaLnBrk="1" hangingPunct="1"/>
            <a:r>
              <a:rPr lang="zh-CN" altLang="en-US" sz="1400" b="1" dirty="0"/>
              <a:t>图</a:t>
            </a:r>
            <a:r>
              <a:rPr lang="en-US" altLang="zh-CN" sz="1400" b="1" dirty="0"/>
              <a:t>9.22</a:t>
            </a:r>
            <a:r>
              <a:rPr lang="zh-CN" altLang="en-US" sz="1400" b="1" dirty="0"/>
              <a:t>的</a:t>
            </a:r>
            <a:r>
              <a:rPr lang="en-US" altLang="zh-CN" sz="1400" b="1" dirty="0"/>
              <a:t>DMAC</a:t>
            </a:r>
            <a:r>
              <a:rPr lang="zh-CN" altLang="en-US" sz="1400" b="1" dirty="0"/>
              <a:t>称为</a:t>
            </a:r>
            <a:r>
              <a:rPr lang="zh-CN" altLang="en-US" sz="1400" b="1" dirty="0">
                <a:solidFill>
                  <a:srgbClr val="FF0000"/>
                </a:solidFill>
              </a:rPr>
              <a:t>第三方</a:t>
            </a:r>
            <a:r>
              <a:rPr lang="en-US" altLang="zh-CN" sz="1400" b="1" dirty="0">
                <a:solidFill>
                  <a:srgbClr val="FF0000"/>
                </a:solidFill>
              </a:rPr>
              <a:t>DMA</a:t>
            </a:r>
            <a:r>
              <a:rPr lang="zh-CN" altLang="en-US" sz="1400" b="1" dirty="0"/>
              <a:t>；现代总线技术普遍支持总线主控技术，将</a:t>
            </a:r>
            <a:r>
              <a:rPr lang="en-US" altLang="zh-CN" sz="1400" b="1" dirty="0"/>
              <a:t>DMAC</a:t>
            </a:r>
            <a:r>
              <a:rPr lang="zh-CN" altLang="en-US" sz="1400" b="1" dirty="0"/>
              <a:t>集成到</a:t>
            </a:r>
            <a:r>
              <a:rPr lang="en-US" altLang="zh-CN" sz="1400" b="1" dirty="0"/>
              <a:t>I/O</a:t>
            </a:r>
            <a:r>
              <a:rPr lang="zh-CN" altLang="en-US" sz="1400" b="1" dirty="0"/>
              <a:t>接口中，称为</a:t>
            </a:r>
            <a:r>
              <a:rPr lang="zh-CN" altLang="en-US" sz="1400" b="1" dirty="0">
                <a:solidFill>
                  <a:srgbClr val="FF0000"/>
                </a:solidFill>
              </a:rPr>
              <a:t>第一方</a:t>
            </a:r>
            <a:r>
              <a:rPr lang="en-US" altLang="zh-CN" sz="1400" b="1" dirty="0">
                <a:solidFill>
                  <a:srgbClr val="FF0000"/>
                </a:solidFill>
              </a:rPr>
              <a:t>DMA</a:t>
            </a:r>
            <a:r>
              <a:rPr lang="zh-CN" altLang="en-US" sz="1400" b="1" dirty="0"/>
              <a:t>。</a:t>
            </a:r>
            <a:endParaRPr lang="en-US" altLang="zh-CN" sz="1600" b="1" dirty="0"/>
          </a:p>
          <a:p>
            <a:pPr lvl="1" eaLnBrk="1" hangingPunct="1"/>
            <a:endParaRPr lang="en-US" altLang="zh-CN" sz="1600" b="1" dirty="0"/>
          </a:p>
          <a:p>
            <a:pPr lvl="2" eaLnBrk="1" hangingPunct="1"/>
            <a:endParaRPr lang="en-US" altLang="zh-CN" sz="1400" b="1" dirty="0"/>
          </a:p>
          <a:p>
            <a:pPr lvl="2" eaLnBrk="1" hangingPunct="1"/>
            <a:endParaRPr lang="en-US" altLang="zh-CN" sz="1400" b="1" dirty="0"/>
          </a:p>
          <a:p>
            <a:pPr lvl="1" eaLnBrk="1" hangingPunct="1"/>
            <a:endParaRPr lang="en-US" altLang="zh-CN" sz="1800" b="1" dirty="0"/>
          </a:p>
          <a:p>
            <a:pPr lvl="1" eaLnBrk="1" hangingPunct="1"/>
            <a:endParaRPr lang="en-US" altLang="zh-CN" sz="1100" b="1" dirty="0"/>
          </a:p>
        </p:txBody>
      </p:sp>
      <p:grpSp>
        <p:nvGrpSpPr>
          <p:cNvPr id="5" name="组合 4">
            <a:extLst>
              <a:ext uri="{FF2B5EF4-FFF2-40B4-BE49-F238E27FC236}">
                <a16:creationId xmlns:a16="http://schemas.microsoft.com/office/drawing/2014/main" id="{8603577D-05AC-CC13-CF64-49E1C2040996}"/>
              </a:ext>
            </a:extLst>
          </p:cNvPr>
          <p:cNvGrpSpPr/>
          <p:nvPr/>
        </p:nvGrpSpPr>
        <p:grpSpPr>
          <a:xfrm>
            <a:off x="2381838" y="4620463"/>
            <a:ext cx="4380324" cy="2144477"/>
            <a:chOff x="2705200" y="4914769"/>
            <a:chExt cx="4380324" cy="2144477"/>
          </a:xfrm>
        </p:grpSpPr>
        <p:sp>
          <p:nvSpPr>
            <p:cNvPr id="74" name="文本框 73">
              <a:extLst>
                <a:ext uri="{FF2B5EF4-FFF2-40B4-BE49-F238E27FC236}">
                  <a16:creationId xmlns:a16="http://schemas.microsoft.com/office/drawing/2014/main" id="{E4062F7A-D820-83A3-030D-7EA8AA796C08}"/>
                </a:ext>
              </a:extLst>
            </p:cNvPr>
            <p:cNvSpPr txBox="1"/>
            <p:nvPr/>
          </p:nvSpPr>
          <p:spPr>
            <a:xfrm>
              <a:off x="3924265" y="6782247"/>
              <a:ext cx="2159566" cy="276999"/>
            </a:xfrm>
            <a:prstGeom prst="rect">
              <a:avLst/>
            </a:prstGeom>
            <a:noFill/>
          </p:spPr>
          <p:txBody>
            <a:bodyPr wrap="none" rtlCol="0">
              <a:spAutoFit/>
            </a:bodyPr>
            <a:lstStyle/>
            <a:p>
              <a:r>
                <a:rPr lang="zh-CN" altLang="en-US" sz="1200" b="1" dirty="0"/>
                <a:t>图</a:t>
              </a:r>
              <a:r>
                <a:rPr lang="en-US" altLang="zh-CN" sz="1200" b="1" dirty="0"/>
                <a:t>9.22    DMA</a:t>
              </a:r>
              <a:r>
                <a:rPr lang="zh-CN" altLang="en-US" sz="1200" b="1" dirty="0"/>
                <a:t>控制器基本结构</a:t>
              </a:r>
            </a:p>
          </p:txBody>
        </p:sp>
        <p:pic>
          <p:nvPicPr>
            <p:cNvPr id="3" name="图片 2">
              <a:extLst>
                <a:ext uri="{FF2B5EF4-FFF2-40B4-BE49-F238E27FC236}">
                  <a16:creationId xmlns:a16="http://schemas.microsoft.com/office/drawing/2014/main" id="{FBB30868-C0E2-9474-BF36-08CA457382FE}"/>
                </a:ext>
              </a:extLst>
            </p:cNvPr>
            <p:cNvPicPr>
              <a:picLocks noChangeAspect="1"/>
            </p:cNvPicPr>
            <p:nvPr/>
          </p:nvPicPr>
          <p:blipFill>
            <a:blip r:embed="rId2"/>
            <a:stretch>
              <a:fillRect/>
            </a:stretch>
          </p:blipFill>
          <p:spPr>
            <a:xfrm>
              <a:off x="2705200" y="4914769"/>
              <a:ext cx="4380324" cy="1796549"/>
            </a:xfrm>
            <a:prstGeom prst="rect">
              <a:avLst/>
            </a:prstGeom>
          </p:spPr>
        </p:pic>
      </p:grpSp>
    </p:spTree>
    <p:extLst>
      <p:ext uri="{BB962C8B-B14F-4D97-AF65-F5344CB8AC3E}">
        <p14:creationId xmlns:p14="http://schemas.microsoft.com/office/powerpoint/2010/main" val="96263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9FE964A-A752-19A5-650E-E56E5663DEBD}"/>
              </a:ext>
            </a:extLst>
          </p:cNvPr>
          <p:cNvSpPr>
            <a:spLocks noGrp="1" noChangeArrowheads="1"/>
          </p:cNvSpPr>
          <p:nvPr>
            <p:ph idx="1"/>
          </p:nvPr>
        </p:nvSpPr>
        <p:spPr>
          <a:xfrm>
            <a:off x="457200" y="116632"/>
            <a:ext cx="8229600" cy="4525963"/>
          </a:xfrm>
        </p:spPr>
        <p:txBody>
          <a:bodyPr/>
          <a:lstStyle/>
          <a:p>
            <a:pPr eaLnBrk="1" hangingPunct="1"/>
            <a:r>
              <a:rPr lang="en-US" altLang="zh-CN" b="1" dirty="0">
                <a:ea typeface="黑体" panose="02010609060101010101" pitchFamily="49" charset="-122"/>
              </a:rPr>
              <a:t>9.6.4  DMA</a:t>
            </a:r>
            <a:r>
              <a:rPr lang="zh-CN" altLang="en-US" b="1" dirty="0">
                <a:ea typeface="黑体" panose="02010609060101010101" pitchFamily="49" charset="-122"/>
              </a:rPr>
              <a:t>传输流程</a:t>
            </a:r>
            <a:endParaRPr lang="en-US" altLang="zh-CN" b="1" dirty="0"/>
          </a:p>
          <a:p>
            <a:pPr lvl="1" eaLnBrk="1" hangingPunct="1"/>
            <a:endParaRPr lang="en-US" altLang="zh-CN" sz="800" b="1" dirty="0"/>
          </a:p>
          <a:p>
            <a:pPr lvl="1" eaLnBrk="1" hangingPunct="1"/>
            <a:r>
              <a:rPr lang="zh-CN" altLang="en-US" sz="1400" b="1" dirty="0"/>
              <a:t>图</a:t>
            </a:r>
            <a:r>
              <a:rPr lang="en-US" altLang="zh-CN" sz="1400" b="1" dirty="0"/>
              <a:t>9.23</a:t>
            </a:r>
            <a:r>
              <a:rPr lang="zh-CN" altLang="en-US" sz="1400" b="1" dirty="0"/>
              <a:t>为</a:t>
            </a:r>
            <a:r>
              <a:rPr lang="en-US" altLang="zh-CN" sz="1400" b="1" dirty="0"/>
              <a:t>DMA</a:t>
            </a:r>
            <a:r>
              <a:rPr lang="zh-CN" altLang="en-US" sz="1400" b="1" dirty="0"/>
              <a:t>读操作详细流程（周期挪用方式），包括：</a:t>
            </a:r>
            <a:endParaRPr lang="en-US" altLang="zh-CN" sz="1400" b="1" dirty="0"/>
          </a:p>
          <a:p>
            <a:pPr lvl="2" eaLnBrk="1" hangingPunct="1">
              <a:buFont typeface="+mj-ea"/>
              <a:buAutoNum type="circleNumDbPlain"/>
            </a:pPr>
            <a:endParaRPr lang="en-US" altLang="zh-CN" sz="800" b="1" dirty="0"/>
          </a:p>
          <a:p>
            <a:pPr lvl="2" eaLnBrk="1" hangingPunct="1">
              <a:buFont typeface="+mj-ea"/>
              <a:buAutoNum type="circleNumDbPlain"/>
            </a:pPr>
            <a:r>
              <a:rPr lang="en-US" altLang="zh-CN" sz="1400" b="1" dirty="0">
                <a:solidFill>
                  <a:srgbClr val="FF0000"/>
                </a:solidFill>
              </a:rPr>
              <a:t>DMA</a:t>
            </a:r>
            <a:r>
              <a:rPr lang="zh-CN" altLang="en-US" sz="1400" b="1" dirty="0">
                <a:solidFill>
                  <a:srgbClr val="FF0000"/>
                </a:solidFill>
              </a:rPr>
              <a:t>准备阶段</a:t>
            </a:r>
            <a:r>
              <a:rPr lang="zh-CN" altLang="en-US" sz="1400" b="1" dirty="0"/>
              <a:t>（预处理阶段）</a:t>
            </a:r>
            <a:r>
              <a:rPr lang="zh-CN" altLang="en-US" sz="1000" b="1" dirty="0"/>
              <a:t>：包括初始化</a:t>
            </a:r>
            <a:r>
              <a:rPr lang="en-US" altLang="zh-CN" sz="1000" b="1" dirty="0"/>
              <a:t>DMA</a:t>
            </a:r>
            <a:r>
              <a:rPr lang="zh-CN" altLang="en-US" sz="1000" b="1" dirty="0"/>
              <a:t>、启动设备、其他进程运行（当前进程阻塞）等。</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400" b="1" dirty="0">
                <a:solidFill>
                  <a:srgbClr val="FF0000"/>
                </a:solidFill>
              </a:rPr>
              <a:t>数据传输阶段</a:t>
            </a:r>
            <a:r>
              <a:rPr lang="zh-CN" altLang="en-US" sz="1000" b="1" dirty="0"/>
              <a:t>：不需要</a:t>
            </a:r>
            <a:r>
              <a:rPr lang="en-US" altLang="zh-CN" sz="1000" b="1" dirty="0"/>
              <a:t>CPU</a:t>
            </a:r>
            <a:r>
              <a:rPr lang="zh-CN" altLang="en-US" sz="1000" b="1" dirty="0"/>
              <a:t>参与，由</a:t>
            </a:r>
            <a:r>
              <a:rPr lang="en-US" altLang="zh-CN" sz="1000" b="1" dirty="0"/>
              <a:t>DMAC</a:t>
            </a:r>
            <a:r>
              <a:rPr lang="zh-CN" altLang="en-US" sz="1000" b="1" dirty="0"/>
              <a:t>负责实现设备与内存的数据交互，包括设备准备数据、设备发送</a:t>
            </a:r>
            <a:r>
              <a:rPr lang="en-US" altLang="zh-CN" sz="1000" b="1" dirty="0"/>
              <a:t>DMA</a:t>
            </a:r>
            <a:r>
              <a:rPr lang="zh-CN" altLang="en-US" sz="1000" b="1" dirty="0"/>
              <a:t>请求、</a:t>
            </a:r>
            <a:r>
              <a:rPr lang="en-US" altLang="zh-CN" sz="1000" b="1" dirty="0"/>
              <a:t>DMAC</a:t>
            </a:r>
            <a:r>
              <a:rPr lang="zh-CN" altLang="en-US" sz="1000" b="1" dirty="0"/>
              <a:t>申请总线、总线仲裁和授权、</a:t>
            </a:r>
            <a:r>
              <a:rPr lang="en-US" altLang="zh-CN" sz="1000" b="1" dirty="0"/>
              <a:t>DMA</a:t>
            </a:r>
            <a:r>
              <a:rPr lang="zh-CN" altLang="en-US" sz="1000" b="1" dirty="0"/>
              <a:t>数据传输、传输控制等。</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en-US" altLang="zh-CN" sz="1400" b="1" dirty="0">
                <a:solidFill>
                  <a:srgbClr val="FF0000"/>
                </a:solidFill>
              </a:rPr>
              <a:t>DMA</a:t>
            </a:r>
            <a:r>
              <a:rPr lang="zh-CN" altLang="en-US" sz="1400" b="1" dirty="0">
                <a:solidFill>
                  <a:srgbClr val="FF0000"/>
                </a:solidFill>
              </a:rPr>
              <a:t>结束阶段</a:t>
            </a:r>
            <a:r>
              <a:rPr lang="zh-CN" altLang="en-US" sz="1400" b="1" dirty="0"/>
              <a:t>（后处理阶段）</a:t>
            </a:r>
            <a:r>
              <a:rPr lang="zh-CN" altLang="en-US" sz="1000" b="1" dirty="0"/>
              <a:t>：由</a:t>
            </a:r>
            <a:r>
              <a:rPr lang="en-US" altLang="zh-CN" sz="1000" b="1" dirty="0"/>
              <a:t>CPU</a:t>
            </a:r>
            <a:r>
              <a:rPr lang="zh-CN" altLang="en-US" sz="1000" b="1" dirty="0"/>
              <a:t>执行中断服务程序实现。</a:t>
            </a:r>
            <a:endParaRPr lang="en-US" altLang="zh-CN" sz="700" b="1" dirty="0"/>
          </a:p>
        </p:txBody>
      </p:sp>
      <p:grpSp>
        <p:nvGrpSpPr>
          <p:cNvPr id="7" name="组合 6">
            <a:extLst>
              <a:ext uri="{FF2B5EF4-FFF2-40B4-BE49-F238E27FC236}">
                <a16:creationId xmlns:a16="http://schemas.microsoft.com/office/drawing/2014/main" id="{9E0C9CAE-4483-E06A-FCB0-50D1076527D0}"/>
              </a:ext>
            </a:extLst>
          </p:cNvPr>
          <p:cNvGrpSpPr/>
          <p:nvPr/>
        </p:nvGrpSpPr>
        <p:grpSpPr>
          <a:xfrm>
            <a:off x="2267744" y="2852936"/>
            <a:ext cx="4010003" cy="3814533"/>
            <a:chOff x="3059832" y="2950407"/>
            <a:chExt cx="4010003" cy="3814533"/>
          </a:xfrm>
        </p:grpSpPr>
        <p:sp>
          <p:nvSpPr>
            <p:cNvPr id="74" name="文本框 73">
              <a:extLst>
                <a:ext uri="{FF2B5EF4-FFF2-40B4-BE49-F238E27FC236}">
                  <a16:creationId xmlns:a16="http://schemas.microsoft.com/office/drawing/2014/main" id="{E4062F7A-D820-83A3-030D-7EA8AA796C08}"/>
                </a:ext>
              </a:extLst>
            </p:cNvPr>
            <p:cNvSpPr txBox="1"/>
            <p:nvPr/>
          </p:nvSpPr>
          <p:spPr>
            <a:xfrm>
              <a:off x="3600903" y="6487941"/>
              <a:ext cx="3390672" cy="276999"/>
            </a:xfrm>
            <a:prstGeom prst="rect">
              <a:avLst/>
            </a:prstGeom>
            <a:noFill/>
          </p:spPr>
          <p:txBody>
            <a:bodyPr wrap="none" rtlCol="0">
              <a:spAutoFit/>
            </a:bodyPr>
            <a:lstStyle/>
            <a:p>
              <a:r>
                <a:rPr lang="zh-CN" altLang="en-US" sz="1200" b="1" dirty="0"/>
                <a:t>图</a:t>
              </a:r>
              <a:r>
                <a:rPr lang="en-US" altLang="zh-CN" sz="1200" b="1" dirty="0"/>
                <a:t>9.23    DMA</a:t>
              </a:r>
              <a:r>
                <a:rPr lang="zh-CN" altLang="en-US" sz="1200" b="1" dirty="0"/>
                <a:t>读操作详细流程（周期挪用方式）</a:t>
              </a:r>
            </a:p>
          </p:txBody>
        </p:sp>
        <p:pic>
          <p:nvPicPr>
            <p:cNvPr id="6" name="图片 5">
              <a:extLst>
                <a:ext uri="{FF2B5EF4-FFF2-40B4-BE49-F238E27FC236}">
                  <a16:creationId xmlns:a16="http://schemas.microsoft.com/office/drawing/2014/main" id="{B5B5D41D-BE6E-09F2-FC31-A93F071465CC}"/>
                </a:ext>
              </a:extLst>
            </p:cNvPr>
            <p:cNvPicPr>
              <a:picLocks noChangeAspect="1"/>
            </p:cNvPicPr>
            <p:nvPr/>
          </p:nvPicPr>
          <p:blipFill>
            <a:blip r:embed="rId2"/>
            <a:stretch>
              <a:fillRect/>
            </a:stretch>
          </p:blipFill>
          <p:spPr>
            <a:xfrm>
              <a:off x="3059832" y="2950407"/>
              <a:ext cx="4010003" cy="3384376"/>
            </a:xfrm>
            <a:prstGeom prst="rect">
              <a:avLst/>
            </a:prstGeom>
          </p:spPr>
        </p:pic>
      </p:grpSp>
    </p:spTree>
    <p:extLst>
      <p:ext uri="{BB962C8B-B14F-4D97-AF65-F5344CB8AC3E}">
        <p14:creationId xmlns:p14="http://schemas.microsoft.com/office/powerpoint/2010/main" val="2237309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271189"/>
            <a:ext cx="8229600" cy="4525963"/>
          </a:xfrm>
        </p:spPr>
        <p:txBody>
          <a:bodyPr/>
          <a:lstStyle/>
          <a:p>
            <a:r>
              <a:rPr lang="zh-CN" altLang="en-US" sz="1400" b="1" dirty="0"/>
              <a:t>例</a:t>
            </a:r>
            <a:r>
              <a:rPr lang="en-US" altLang="zh-CN" sz="1400" b="1" dirty="0"/>
              <a:t>9.5</a:t>
            </a:r>
            <a:r>
              <a:rPr lang="zh-CN" altLang="en-US" sz="1400" b="1" dirty="0"/>
              <a:t>：某磁盘采用</a:t>
            </a:r>
            <a:r>
              <a:rPr lang="en-US" altLang="zh-CN" sz="1400" b="1" dirty="0"/>
              <a:t>DMA</a:t>
            </a:r>
            <a:r>
              <a:rPr lang="zh-CN" altLang="en-US" sz="1400" b="1" dirty="0"/>
              <a:t>方式与</a:t>
            </a:r>
            <a:r>
              <a:rPr lang="en-US" altLang="zh-CN" sz="1400" b="1" dirty="0"/>
              <a:t>CPU</a:t>
            </a:r>
            <a:r>
              <a:rPr lang="zh-CN" altLang="en-US" sz="1400" b="1" dirty="0"/>
              <a:t>交换信息，其传输速率为</a:t>
            </a:r>
            <a:r>
              <a:rPr lang="en-US" altLang="zh-CN" sz="1400" b="1" dirty="0"/>
              <a:t>20MB/s</a:t>
            </a:r>
            <a:r>
              <a:rPr lang="zh-CN" altLang="en-US" sz="1400" b="1" dirty="0"/>
              <a:t>。若</a:t>
            </a:r>
            <a:r>
              <a:rPr lang="en-US" altLang="zh-CN" sz="1400" b="1" dirty="0"/>
              <a:t>DMA</a:t>
            </a:r>
            <a:r>
              <a:rPr lang="zh-CN" altLang="en-US" sz="1400" b="1" dirty="0"/>
              <a:t>的预处理阶段需要</a:t>
            </a:r>
            <a:r>
              <a:rPr lang="en-US" altLang="zh-CN" sz="1400" b="1" dirty="0"/>
              <a:t>200</a:t>
            </a:r>
            <a:r>
              <a:rPr lang="zh-CN" altLang="en-US" sz="1400" b="1" dirty="0"/>
              <a:t>个时钟周期，</a:t>
            </a:r>
            <a:r>
              <a:rPr lang="en-US" altLang="zh-CN" sz="1400" b="1" dirty="0"/>
              <a:t>DMA</a:t>
            </a:r>
            <a:r>
              <a:rPr lang="zh-CN" altLang="en-US" sz="1400" b="1" dirty="0"/>
              <a:t>完成传输后的中断处理阶段需要</a:t>
            </a:r>
            <a:r>
              <a:rPr lang="en-US" altLang="zh-CN" sz="1400" b="1" dirty="0"/>
              <a:t>400</a:t>
            </a:r>
            <a:r>
              <a:rPr lang="zh-CN" altLang="en-US" sz="1400" b="1" dirty="0"/>
              <a:t>个时钟周期。如果</a:t>
            </a:r>
            <a:r>
              <a:rPr lang="en-US" altLang="zh-CN" sz="1400" b="1" dirty="0"/>
              <a:t>DMA</a:t>
            </a:r>
            <a:r>
              <a:rPr lang="zh-CN" altLang="en-US" sz="1400" b="1" dirty="0"/>
              <a:t>平均传输的数据块长度为</a:t>
            </a:r>
            <a:r>
              <a:rPr lang="en-US" altLang="zh-CN" sz="1400" b="1" dirty="0"/>
              <a:t>512B</a:t>
            </a:r>
            <a:r>
              <a:rPr lang="zh-CN" altLang="en-US" sz="1400" b="1" dirty="0"/>
              <a:t>，请问：磁盘工作时，</a:t>
            </a:r>
            <a:r>
              <a:rPr lang="en-US" altLang="zh-CN" sz="1400" b="1" dirty="0"/>
              <a:t>200MHz</a:t>
            </a:r>
            <a:r>
              <a:rPr lang="zh-CN" altLang="en-US" sz="1400" b="1" dirty="0"/>
              <a:t>的处理器进行</a:t>
            </a:r>
            <a:r>
              <a:rPr lang="en-US" altLang="zh-CN" sz="1400" b="1" dirty="0"/>
              <a:t>DMA</a:t>
            </a:r>
            <a:r>
              <a:rPr lang="zh-CN" altLang="en-US" sz="1400" b="1" dirty="0"/>
              <a:t>传输时的</a:t>
            </a:r>
            <a:r>
              <a:rPr lang="en-US" altLang="zh-CN" sz="1400" b="1" dirty="0"/>
              <a:t>CPU</a:t>
            </a:r>
            <a:r>
              <a:rPr lang="zh-CN" altLang="en-US" sz="1400" b="1" dirty="0"/>
              <a:t>占用率是多少？如果采用</a:t>
            </a:r>
            <a:r>
              <a:rPr lang="en-US" altLang="zh-CN" sz="1400" b="1" dirty="0"/>
              <a:t>4KB</a:t>
            </a:r>
            <a:r>
              <a:rPr lang="zh-CN" altLang="en-US" sz="1400" b="1" dirty="0"/>
              <a:t>的传输单位呢？（不考虑</a:t>
            </a:r>
            <a:r>
              <a:rPr lang="en-US" altLang="zh-CN" sz="1400" b="1" dirty="0"/>
              <a:t>DMAC</a:t>
            </a:r>
            <a:r>
              <a:rPr lang="zh-CN" altLang="en-US" sz="1400" b="1" dirty="0"/>
              <a:t>与</a:t>
            </a:r>
            <a:r>
              <a:rPr lang="en-US" altLang="zh-CN" sz="1400" b="1" dirty="0"/>
              <a:t>CPU</a:t>
            </a:r>
            <a:r>
              <a:rPr lang="zh-CN" altLang="en-US" sz="1400" b="1" dirty="0"/>
              <a:t>争用内存对</a:t>
            </a:r>
            <a:r>
              <a:rPr lang="en-US" altLang="zh-CN" sz="1400" b="1" dirty="0"/>
              <a:t>CPU</a:t>
            </a:r>
            <a:r>
              <a:rPr lang="zh-CN" altLang="en-US" sz="1400" b="1" dirty="0"/>
              <a:t>性能的影响。）</a:t>
            </a:r>
            <a:endParaRPr lang="en-US" altLang="zh-CN" sz="1400" b="1" dirty="0"/>
          </a:p>
          <a:p>
            <a:endParaRPr lang="en-US" altLang="zh-CN" sz="1400" b="1" dirty="0"/>
          </a:p>
          <a:p>
            <a:r>
              <a:rPr lang="zh-CN" altLang="en-US" sz="1400" b="1" dirty="0"/>
              <a:t>解：</a:t>
            </a:r>
            <a:endParaRPr lang="en-US" altLang="zh-CN" sz="1400" b="1" dirty="0"/>
          </a:p>
          <a:p>
            <a:pPr lvl="1"/>
            <a:r>
              <a:rPr lang="zh-CN" altLang="en-US" sz="1400" b="1" dirty="0"/>
              <a:t>时钟周期</a:t>
            </a:r>
            <a:r>
              <a:rPr lang="en-US" altLang="zh-CN" sz="1400" b="1" dirty="0"/>
              <a:t>T=1/200MHz</a:t>
            </a:r>
          </a:p>
          <a:p>
            <a:pPr lvl="1"/>
            <a:endParaRPr lang="en-US" altLang="zh-CN" sz="1400" b="1" dirty="0"/>
          </a:p>
          <a:p>
            <a:pPr lvl="1"/>
            <a:r>
              <a:rPr lang="zh-CN" altLang="en-US" sz="1400" b="1" dirty="0"/>
              <a:t>要达到</a:t>
            </a:r>
            <a:r>
              <a:rPr lang="en-US" altLang="zh-CN" sz="1400" b="1" dirty="0"/>
              <a:t>20MB/s</a:t>
            </a:r>
            <a:r>
              <a:rPr lang="zh-CN" altLang="en-US" sz="1400" b="1" dirty="0"/>
              <a:t>的传输速率，则每秒传输的次数为（每次传输</a:t>
            </a:r>
            <a:r>
              <a:rPr lang="en-US" altLang="zh-CN" sz="1400" b="1" dirty="0"/>
              <a:t>512</a:t>
            </a:r>
            <a:r>
              <a:rPr lang="zh-CN" altLang="en-US" sz="1400" b="1" dirty="0"/>
              <a:t>字节）：</a:t>
            </a:r>
            <a:r>
              <a:rPr lang="en-US" altLang="zh-CN" sz="1400" b="1" dirty="0"/>
              <a:t>20MB/512B = 39062.5</a:t>
            </a:r>
            <a:r>
              <a:rPr lang="zh-CN" altLang="en-US" sz="1400" b="1" dirty="0"/>
              <a:t>次</a:t>
            </a:r>
            <a:r>
              <a:rPr lang="en-US" altLang="zh-CN" sz="1400" b="1" dirty="0"/>
              <a:t>/s</a:t>
            </a:r>
          </a:p>
          <a:p>
            <a:pPr lvl="1"/>
            <a:endParaRPr lang="en-US" altLang="zh-CN" sz="1400" b="1" dirty="0"/>
          </a:p>
          <a:p>
            <a:pPr lvl="1"/>
            <a:r>
              <a:rPr lang="en-US" altLang="zh-CN" sz="1400" b="1" dirty="0"/>
              <a:t>DMA</a:t>
            </a:r>
            <a:r>
              <a:rPr lang="zh-CN" altLang="en-US" sz="1400" b="1" dirty="0"/>
              <a:t>处理的</a:t>
            </a:r>
            <a:r>
              <a:rPr lang="en-US" altLang="zh-CN" sz="1400" b="1" dirty="0"/>
              <a:t>3</a:t>
            </a:r>
            <a:r>
              <a:rPr lang="zh-CN" altLang="en-US" sz="1400" b="1" dirty="0"/>
              <a:t>个阶段，只有第</a:t>
            </a:r>
            <a:r>
              <a:rPr lang="en-US" altLang="zh-CN" sz="1400" b="1" dirty="0"/>
              <a:t>1</a:t>
            </a:r>
            <a:r>
              <a:rPr lang="zh-CN" altLang="en-US" sz="1400" b="1" dirty="0"/>
              <a:t>阶段（预处理阶段）和第</a:t>
            </a:r>
            <a:r>
              <a:rPr lang="en-US" altLang="zh-CN" sz="1400" b="1" dirty="0"/>
              <a:t>3</a:t>
            </a:r>
            <a:r>
              <a:rPr lang="zh-CN" altLang="en-US" sz="1400" b="1" dirty="0"/>
              <a:t>阶段（后处理阶段）需要</a:t>
            </a:r>
            <a:r>
              <a:rPr lang="en-US" altLang="zh-CN" sz="1400" b="1" dirty="0"/>
              <a:t>CPU</a:t>
            </a:r>
            <a:r>
              <a:rPr lang="zh-CN" altLang="en-US" sz="1400" b="1" dirty="0"/>
              <a:t>参与，相应的时间为：</a:t>
            </a:r>
            <a:r>
              <a:rPr lang="en-US" altLang="zh-CN" sz="1400" b="1" dirty="0"/>
              <a:t>200T + 400T = 600T</a:t>
            </a:r>
          </a:p>
          <a:p>
            <a:pPr lvl="1"/>
            <a:endParaRPr lang="en-US" altLang="zh-CN" sz="1400" b="1" dirty="0"/>
          </a:p>
          <a:p>
            <a:pPr lvl="1"/>
            <a:r>
              <a:rPr lang="en-US" altLang="zh-CN" sz="1400" b="1" dirty="0"/>
              <a:t>DMA</a:t>
            </a:r>
            <a:r>
              <a:rPr lang="zh-CN" altLang="en-US" sz="1400" b="1" dirty="0"/>
              <a:t>方式磁盘传输数据的</a:t>
            </a:r>
            <a:r>
              <a:rPr lang="en-US" altLang="zh-CN" sz="1400" b="1" dirty="0"/>
              <a:t>CPU</a:t>
            </a:r>
            <a:r>
              <a:rPr lang="zh-CN" altLang="en-US" sz="1400" b="1" dirty="0"/>
              <a:t>占用率 </a:t>
            </a:r>
            <a:r>
              <a:rPr lang="en-US" altLang="zh-CN" sz="1400" b="1" dirty="0"/>
              <a:t>=</a:t>
            </a:r>
            <a:r>
              <a:rPr lang="zh-CN" altLang="en-US" sz="1400" b="1" dirty="0"/>
              <a:t> </a:t>
            </a:r>
            <a:r>
              <a:rPr lang="en-US" altLang="zh-CN" sz="1400" b="1" dirty="0"/>
              <a:t>600T x 39062.5 / 1s = 600 x (1/200) x 10</a:t>
            </a:r>
            <a:r>
              <a:rPr lang="en-US" altLang="zh-CN" sz="1400" b="1" baseline="30000" dirty="0"/>
              <a:t>-6 </a:t>
            </a:r>
            <a:r>
              <a:rPr lang="en-US" altLang="zh-CN" sz="1400" b="1" dirty="0"/>
              <a:t>x 39062.5 = </a:t>
            </a:r>
            <a:r>
              <a:rPr lang="en-US" altLang="zh-CN" sz="1400" b="1" dirty="0">
                <a:solidFill>
                  <a:srgbClr val="FF0000"/>
                </a:solidFill>
              </a:rPr>
              <a:t>11.72 %</a:t>
            </a:r>
          </a:p>
          <a:p>
            <a:pPr lvl="1"/>
            <a:endParaRPr lang="en-US" altLang="zh-CN" sz="1400" b="1" dirty="0">
              <a:solidFill>
                <a:srgbClr val="FF0000"/>
              </a:solidFill>
            </a:endParaRPr>
          </a:p>
          <a:p>
            <a:pPr lvl="1"/>
            <a:r>
              <a:rPr lang="zh-CN" altLang="en-US" sz="1400" b="1" dirty="0"/>
              <a:t>如果采用</a:t>
            </a:r>
            <a:r>
              <a:rPr lang="en-US" altLang="zh-CN" sz="1400" b="1" dirty="0"/>
              <a:t>4KB</a:t>
            </a:r>
            <a:r>
              <a:rPr lang="zh-CN" altLang="en-US" sz="1400" b="1" dirty="0"/>
              <a:t>的传输单位，则</a:t>
            </a:r>
            <a:r>
              <a:rPr lang="en-US" altLang="zh-CN" sz="1400" b="1" dirty="0"/>
              <a:t>CPU</a:t>
            </a:r>
            <a:r>
              <a:rPr lang="zh-CN" altLang="en-US" sz="1400" b="1" dirty="0"/>
              <a:t>占用率 </a:t>
            </a:r>
            <a:r>
              <a:rPr lang="en-US" altLang="zh-CN" sz="1400" b="1" dirty="0"/>
              <a:t>= 600T x (20MB/4KB) / 1s = 600 x (1/200) x 10</a:t>
            </a:r>
            <a:r>
              <a:rPr lang="en-US" altLang="zh-CN" sz="1400" b="1" baseline="30000" dirty="0"/>
              <a:t>-6 </a:t>
            </a:r>
            <a:r>
              <a:rPr lang="en-US" altLang="zh-CN" sz="1400" b="1" dirty="0"/>
              <a:t>x 4882.8125 = </a:t>
            </a:r>
            <a:r>
              <a:rPr lang="en-US" altLang="zh-CN" sz="1400" b="1" dirty="0">
                <a:solidFill>
                  <a:srgbClr val="FF0000"/>
                </a:solidFill>
              </a:rPr>
              <a:t>1.46 %</a:t>
            </a:r>
          </a:p>
          <a:p>
            <a:pPr lvl="1"/>
            <a:endParaRPr lang="en-US" altLang="zh-CN" sz="1400" b="1" dirty="0">
              <a:solidFill>
                <a:srgbClr val="FF0000"/>
              </a:solidFill>
            </a:endParaRPr>
          </a:p>
          <a:p>
            <a:pPr lvl="1"/>
            <a:endParaRPr lang="en-US" altLang="zh-CN" sz="1400" b="1" dirty="0">
              <a:solidFill>
                <a:srgbClr val="FF0000"/>
              </a:solidFill>
            </a:endParaRPr>
          </a:p>
          <a:p>
            <a:pPr lvl="1"/>
            <a:r>
              <a:rPr lang="zh-CN" altLang="en-US" sz="1400" b="1" dirty="0"/>
              <a:t>例</a:t>
            </a:r>
            <a:r>
              <a:rPr lang="en-US" altLang="zh-CN" sz="1400" b="1" dirty="0"/>
              <a:t>9.4</a:t>
            </a:r>
            <a:r>
              <a:rPr lang="zh-CN" altLang="en-US" sz="1400" b="1" dirty="0"/>
              <a:t>，中断方式磁盘传输数据的</a:t>
            </a:r>
            <a:r>
              <a:rPr lang="en-US" altLang="zh-CN" sz="1400" b="1" dirty="0"/>
              <a:t>CPU</a:t>
            </a:r>
            <a:r>
              <a:rPr lang="zh-CN" altLang="en-US" sz="1400" b="1" dirty="0"/>
              <a:t>占用率（传输速率为</a:t>
            </a:r>
            <a:r>
              <a:rPr lang="en-US" altLang="zh-CN" sz="1400" b="1" dirty="0"/>
              <a:t>20MB/s</a:t>
            </a:r>
            <a:r>
              <a:rPr lang="zh-CN" altLang="en-US" sz="1400" b="1" dirty="0"/>
              <a:t>）</a:t>
            </a:r>
            <a:r>
              <a:rPr lang="en-US" altLang="zh-CN" sz="1400" b="1" dirty="0"/>
              <a:t> = </a:t>
            </a:r>
            <a:r>
              <a:rPr lang="en-US" altLang="zh-CN" sz="1400" b="1" dirty="0">
                <a:solidFill>
                  <a:srgbClr val="FF0000"/>
                </a:solidFill>
              </a:rPr>
              <a:t>39.94 %</a:t>
            </a:r>
          </a:p>
          <a:p>
            <a:pPr lvl="1"/>
            <a:endParaRPr lang="en-US" altLang="zh-CN" sz="1400" b="1" dirty="0">
              <a:solidFill>
                <a:srgbClr val="FF0000"/>
              </a:solidFill>
            </a:endParaRPr>
          </a:p>
          <a:p>
            <a:pPr lvl="1"/>
            <a:r>
              <a:rPr lang="zh-CN" altLang="en-US" sz="1400" b="1" dirty="0"/>
              <a:t>例</a:t>
            </a:r>
            <a:r>
              <a:rPr lang="en-US" altLang="zh-CN" sz="1400" b="1" dirty="0"/>
              <a:t>9.1</a:t>
            </a:r>
            <a:r>
              <a:rPr lang="zh-CN" altLang="en-US" sz="1400" b="1" dirty="0"/>
              <a:t>，查询方式磁盘传输数据的</a:t>
            </a:r>
            <a:r>
              <a:rPr lang="en-US" altLang="zh-CN" sz="1400" b="1" dirty="0"/>
              <a:t>CPU</a:t>
            </a:r>
            <a:r>
              <a:rPr lang="zh-CN" altLang="en-US" sz="1400" b="1" dirty="0"/>
              <a:t>占用率（传输速率为</a:t>
            </a:r>
            <a:r>
              <a:rPr lang="en-US" altLang="zh-CN" sz="1400" b="1" dirty="0"/>
              <a:t>20MB/s</a:t>
            </a:r>
            <a:r>
              <a:rPr lang="zh-CN" altLang="en-US" sz="1400" b="1" dirty="0"/>
              <a:t>） </a:t>
            </a:r>
            <a:r>
              <a:rPr lang="en-US" altLang="zh-CN" sz="1400" b="1" dirty="0"/>
              <a:t>= </a:t>
            </a:r>
            <a:r>
              <a:rPr lang="en-US" altLang="zh-CN" sz="1400" b="1" dirty="0">
                <a:solidFill>
                  <a:srgbClr val="FF0000"/>
                </a:solidFill>
              </a:rPr>
              <a:t>5005%</a:t>
            </a:r>
          </a:p>
          <a:p>
            <a:pPr lvl="1"/>
            <a:endParaRPr lang="en-US" altLang="zh-CN" sz="1000" b="1" dirty="0">
              <a:solidFill>
                <a:srgbClr val="FF0000"/>
              </a:solidFill>
            </a:endParaRPr>
          </a:p>
          <a:p>
            <a:pPr lvl="1"/>
            <a:endParaRPr lang="zh-CN" altLang="en-US" sz="1400" b="1" dirty="0"/>
          </a:p>
        </p:txBody>
      </p:sp>
    </p:spTree>
    <p:extLst>
      <p:ext uri="{BB962C8B-B14F-4D97-AF65-F5344CB8AC3E}">
        <p14:creationId xmlns:p14="http://schemas.microsoft.com/office/powerpoint/2010/main" val="3507045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9.7  </a:t>
            </a:r>
            <a:r>
              <a:rPr lang="zh-CN" altLang="en-US" b="1" dirty="0">
                <a:solidFill>
                  <a:srgbClr val="002060"/>
                </a:solidFill>
                <a:latin typeface="+mn-lt"/>
                <a:ea typeface="黑体" pitchFamily="49" charset="-122"/>
              </a:rPr>
              <a:t>通道方式</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588224" y="430639"/>
            <a:ext cx="1944216" cy="830997"/>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.7.1</a:t>
            </a:r>
            <a:r>
              <a:rPr lang="zh-CN" altLang="en-US" sz="1200" b="1" i="0" dirty="0">
                <a:solidFill>
                  <a:srgbClr val="111111"/>
                </a:solidFill>
                <a:effectLst/>
                <a:latin typeface="Avenir"/>
              </a:rPr>
              <a:t>　</a:t>
            </a:r>
            <a:r>
              <a:rPr lang="zh-CN" altLang="en-US" sz="1200" b="1" dirty="0">
                <a:solidFill>
                  <a:srgbClr val="111111"/>
                </a:solidFill>
                <a:latin typeface="Avenir"/>
              </a:rPr>
              <a:t>通道</a:t>
            </a:r>
            <a:r>
              <a:rPr lang="zh-CN" altLang="en-US" sz="1200" b="1" i="0" dirty="0">
                <a:solidFill>
                  <a:srgbClr val="111111"/>
                </a:solidFill>
                <a:effectLst/>
                <a:latin typeface="Avenir"/>
              </a:rPr>
              <a:t>的基本概念</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.7.2</a:t>
            </a:r>
            <a:r>
              <a:rPr lang="zh-CN" altLang="en-US" sz="1200" b="1" i="0" dirty="0">
                <a:solidFill>
                  <a:srgbClr val="111111"/>
                </a:solidFill>
                <a:effectLst/>
                <a:latin typeface="Avenir"/>
              </a:rPr>
              <a:t>　通道的类型</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.7.3</a:t>
            </a:r>
            <a:r>
              <a:rPr lang="zh-CN" altLang="en-US" sz="1200" b="1" i="0" dirty="0">
                <a:solidFill>
                  <a:srgbClr val="111111"/>
                </a:solidFill>
                <a:effectLst/>
                <a:latin typeface="Avenir"/>
              </a:rPr>
              <a:t>　</a:t>
            </a:r>
            <a:r>
              <a:rPr lang="en-US" altLang="zh-CN" sz="1200" b="1" i="0" dirty="0">
                <a:solidFill>
                  <a:srgbClr val="111111"/>
                </a:solidFill>
                <a:effectLst/>
                <a:latin typeface="Avenir"/>
              </a:rPr>
              <a:t>CPU</a:t>
            </a:r>
            <a:r>
              <a:rPr lang="zh-CN" altLang="en-US" sz="1200" b="1" i="0" dirty="0">
                <a:solidFill>
                  <a:srgbClr val="111111"/>
                </a:solidFill>
                <a:effectLst/>
                <a:latin typeface="Avenir"/>
              </a:rPr>
              <a:t>对通道的</a:t>
            </a:r>
            <a:r>
              <a:rPr lang="zh-CN" altLang="en-US" sz="1200" b="1" dirty="0">
                <a:solidFill>
                  <a:srgbClr val="111111"/>
                </a:solidFill>
                <a:latin typeface="Avenir"/>
              </a:rPr>
              <a:t>控制</a:t>
            </a:r>
            <a:endParaRPr lang="en-US" altLang="zh-CN" sz="1200" b="1" i="0" dirty="0">
              <a:solidFill>
                <a:srgbClr val="111111"/>
              </a:solidFill>
              <a:effectLst/>
              <a:latin typeface="Avenir"/>
            </a:endParaRPr>
          </a:p>
          <a:p>
            <a:r>
              <a:rPr lang="en-US" altLang="zh-CN" sz="1200" b="1" dirty="0">
                <a:solidFill>
                  <a:srgbClr val="111111"/>
                </a:solidFill>
                <a:latin typeface="Avenir"/>
              </a:rPr>
              <a:t>9.7.4    </a:t>
            </a:r>
            <a:r>
              <a:rPr lang="zh-CN" altLang="en-US" sz="1200" b="1" dirty="0">
                <a:solidFill>
                  <a:srgbClr val="111111"/>
                </a:solidFill>
                <a:latin typeface="Avenir"/>
              </a:rPr>
              <a:t>通道结构的发展</a:t>
            </a:r>
            <a:endParaRPr lang="zh-CN" altLang="en-US" sz="1200" b="1" dirty="0"/>
          </a:p>
        </p:txBody>
      </p:sp>
      <p:sp>
        <p:nvSpPr>
          <p:cNvPr id="16" name="内容占位符 2">
            <a:extLst>
              <a:ext uri="{FF2B5EF4-FFF2-40B4-BE49-F238E27FC236}">
                <a16:creationId xmlns:a16="http://schemas.microsoft.com/office/drawing/2014/main" id="{F1B91A0E-ABCA-9EF4-2732-D8E0FE725F89}"/>
              </a:ext>
            </a:extLst>
          </p:cNvPr>
          <p:cNvSpPr>
            <a:spLocks noGrp="1" noChangeArrowheads="1"/>
          </p:cNvSpPr>
          <p:nvPr>
            <p:ph idx="1"/>
          </p:nvPr>
        </p:nvSpPr>
        <p:spPr>
          <a:xfrm>
            <a:off x="457200" y="1495325"/>
            <a:ext cx="8229600" cy="4525963"/>
          </a:xfrm>
        </p:spPr>
        <p:txBody>
          <a:bodyPr/>
          <a:lstStyle/>
          <a:p>
            <a:pPr eaLnBrk="1" hangingPunct="1"/>
            <a:r>
              <a:rPr lang="en-US" altLang="zh-CN" b="1" dirty="0">
                <a:ea typeface="黑体" panose="02010609060101010101" pitchFamily="49" charset="-122"/>
              </a:rPr>
              <a:t>9.7.1  </a:t>
            </a:r>
            <a:r>
              <a:rPr lang="zh-CN" altLang="en-US" b="1" dirty="0">
                <a:ea typeface="黑体" panose="02010609060101010101" pitchFamily="49" charset="-122"/>
              </a:rPr>
              <a:t>通道的基本概念</a:t>
            </a:r>
            <a:endParaRPr lang="en-US" altLang="zh-CN" b="1" dirty="0"/>
          </a:p>
          <a:p>
            <a:pPr lvl="1" eaLnBrk="1" hangingPunct="1"/>
            <a:endParaRPr lang="en-US" altLang="zh-CN" sz="800" b="1" dirty="0"/>
          </a:p>
          <a:p>
            <a:pPr lvl="1" eaLnBrk="1" hangingPunct="1"/>
            <a:r>
              <a:rPr lang="zh-CN" altLang="en-US" sz="1600" b="1" dirty="0"/>
              <a:t>为了进一步减少</a:t>
            </a:r>
            <a:r>
              <a:rPr lang="en-US" altLang="zh-CN" sz="1600" b="1" dirty="0"/>
              <a:t>I/O</a:t>
            </a:r>
            <a:r>
              <a:rPr lang="zh-CN" altLang="en-US" sz="1600" b="1" dirty="0"/>
              <a:t>操作中的中断次数和</a:t>
            </a:r>
            <a:r>
              <a:rPr lang="en-US" altLang="zh-CN" sz="1600" b="1" dirty="0"/>
              <a:t>CPU</a:t>
            </a:r>
            <a:r>
              <a:rPr lang="zh-CN" altLang="en-US" sz="1600" b="1" dirty="0"/>
              <a:t>占用时间，通常把对外部设备的管理、操作控制以及数据传输从</a:t>
            </a:r>
            <a:r>
              <a:rPr lang="en-US" altLang="zh-CN" sz="1600" b="1" dirty="0"/>
              <a:t>CPU</a:t>
            </a:r>
            <a:r>
              <a:rPr lang="zh-CN" altLang="en-US" sz="1600" b="1" dirty="0"/>
              <a:t>中分离出来，交由专门的</a:t>
            </a:r>
            <a:r>
              <a:rPr lang="en-US" altLang="zh-CN" sz="1600" b="1" dirty="0">
                <a:solidFill>
                  <a:srgbClr val="FF0000"/>
                </a:solidFill>
              </a:rPr>
              <a:t>I/O</a:t>
            </a:r>
            <a:r>
              <a:rPr lang="zh-CN" altLang="en-US" sz="1600" b="1" dirty="0">
                <a:solidFill>
                  <a:srgbClr val="FF0000"/>
                </a:solidFill>
              </a:rPr>
              <a:t>处理器（</a:t>
            </a:r>
            <a:r>
              <a:rPr lang="en-US" altLang="zh-CN" sz="1600" b="1" dirty="0">
                <a:solidFill>
                  <a:srgbClr val="FF0000"/>
                </a:solidFill>
              </a:rPr>
              <a:t>IOP</a:t>
            </a:r>
            <a:r>
              <a:rPr lang="zh-CN" altLang="en-US" sz="1600" b="1" dirty="0">
                <a:solidFill>
                  <a:srgbClr val="FF0000"/>
                </a:solidFill>
              </a:rPr>
              <a:t>）</a:t>
            </a:r>
            <a:r>
              <a:rPr lang="zh-CN" altLang="en-US" sz="1600" b="1" dirty="0"/>
              <a:t>负责，这种</a:t>
            </a:r>
            <a:r>
              <a:rPr lang="en-US" altLang="zh-CN" sz="1600" b="1" dirty="0"/>
              <a:t>I/O</a:t>
            </a:r>
            <a:r>
              <a:rPr lang="zh-CN" altLang="en-US" sz="1600" b="1" dirty="0"/>
              <a:t>处理器称为</a:t>
            </a:r>
            <a:r>
              <a:rPr lang="zh-CN" altLang="en-US" sz="1600" b="1" dirty="0">
                <a:solidFill>
                  <a:srgbClr val="FF0000"/>
                </a:solidFill>
              </a:rPr>
              <a:t>通道控制器</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通道有自己独立的</a:t>
            </a:r>
            <a:r>
              <a:rPr lang="zh-CN" altLang="en-US" sz="1600" b="1" dirty="0">
                <a:solidFill>
                  <a:srgbClr val="FF0000"/>
                </a:solidFill>
              </a:rPr>
              <a:t>指令系统</a:t>
            </a:r>
            <a:r>
              <a:rPr lang="zh-CN" altLang="en-US" sz="1600" b="1" dirty="0"/>
              <a:t>，可以代替</a:t>
            </a:r>
            <a:r>
              <a:rPr lang="en-US" altLang="zh-CN" sz="1600" b="1" dirty="0"/>
              <a:t>CPU</a:t>
            </a:r>
            <a:r>
              <a:rPr lang="zh-CN" altLang="en-US" sz="1600" b="1" dirty="0"/>
              <a:t>独立地执行一系列的</a:t>
            </a:r>
            <a:r>
              <a:rPr lang="en-US" altLang="zh-CN" sz="1600" b="1" dirty="0"/>
              <a:t>I/O</a:t>
            </a:r>
            <a:r>
              <a:rPr lang="zh-CN" altLang="en-US" sz="1600" b="1" dirty="0"/>
              <a:t>操作指令。</a:t>
            </a:r>
            <a:endParaRPr lang="en-US" altLang="zh-CN" sz="1600" b="1" dirty="0"/>
          </a:p>
          <a:p>
            <a:pPr lvl="1" eaLnBrk="1" hangingPunct="1"/>
            <a:endParaRPr lang="en-US" altLang="zh-CN" sz="1600" b="1" dirty="0"/>
          </a:p>
          <a:p>
            <a:pPr lvl="1" eaLnBrk="1" hangingPunct="1"/>
            <a:r>
              <a:rPr lang="zh-CN" altLang="en-US" sz="1600" b="1" dirty="0"/>
              <a:t>通道具体以下的</a:t>
            </a:r>
            <a:r>
              <a:rPr lang="zh-CN" altLang="en-US" sz="1600" b="1" dirty="0">
                <a:solidFill>
                  <a:srgbClr val="FF0000"/>
                </a:solidFill>
              </a:rPr>
              <a:t>功能</a:t>
            </a:r>
            <a:r>
              <a:rPr lang="zh-CN" altLang="en-US" sz="1600" b="1" dirty="0"/>
              <a:t>：</a:t>
            </a:r>
            <a:endParaRPr lang="en-US" altLang="zh-CN" sz="1600" b="1" dirty="0"/>
          </a:p>
          <a:p>
            <a:pPr marL="1257300" lvl="2" indent="-342900" eaLnBrk="1" hangingPunct="1">
              <a:buFont typeface="+mj-ea"/>
              <a:buAutoNum type="circleNumDbPlain"/>
            </a:pPr>
            <a:r>
              <a:rPr lang="zh-CN" altLang="en-US" sz="1200" b="1" dirty="0"/>
              <a:t>根据</a:t>
            </a:r>
            <a:r>
              <a:rPr lang="en-US" altLang="zh-CN" sz="1200" b="1" dirty="0"/>
              <a:t>CPU</a:t>
            </a:r>
            <a:r>
              <a:rPr lang="zh-CN" altLang="en-US" sz="1200" b="1" dirty="0"/>
              <a:t>要求，组织设备与系统连接。</a:t>
            </a:r>
            <a:endParaRPr lang="en-US" altLang="zh-CN" sz="1200" b="1" dirty="0"/>
          </a:p>
          <a:p>
            <a:pPr marL="1257300" lvl="2" indent="-342900" eaLnBrk="1" hangingPunct="1">
              <a:buFont typeface="+mj-ea"/>
              <a:buAutoNum type="circleNumDbPlain"/>
            </a:pPr>
            <a:r>
              <a:rPr lang="zh-CN" altLang="en-US" sz="1200" b="1" dirty="0"/>
              <a:t>通过设备控制器向设备发出操作命令。</a:t>
            </a:r>
            <a:endParaRPr lang="en-US" altLang="zh-CN" sz="1200" b="1" dirty="0"/>
          </a:p>
          <a:p>
            <a:pPr marL="1257300" lvl="2" indent="-342900" eaLnBrk="1" hangingPunct="1">
              <a:buFont typeface="+mj-ea"/>
              <a:buAutoNum type="circleNumDbPlain"/>
            </a:pPr>
            <a:r>
              <a:rPr lang="zh-CN" altLang="en-US" sz="1200" b="1" dirty="0"/>
              <a:t>指出数据在设备中的位置和在内存缓冲区内的位置。</a:t>
            </a:r>
            <a:endParaRPr lang="en-US" altLang="zh-CN" sz="1200" b="1" dirty="0"/>
          </a:p>
          <a:p>
            <a:pPr marL="1257300" lvl="2" indent="-342900" eaLnBrk="1" hangingPunct="1">
              <a:buFont typeface="+mj-ea"/>
              <a:buAutoNum type="circleNumDbPlain"/>
            </a:pPr>
            <a:r>
              <a:rPr lang="zh-CN" altLang="en-US" sz="1200" b="1" dirty="0"/>
              <a:t>检查设备和设备控制器的工作状态。</a:t>
            </a:r>
            <a:endParaRPr lang="en-US" altLang="zh-CN" sz="1200" b="1" dirty="0"/>
          </a:p>
          <a:p>
            <a:pPr marL="1257300" lvl="2" indent="-342900" eaLnBrk="1" hangingPunct="1">
              <a:buFont typeface="+mj-ea"/>
              <a:buAutoNum type="circleNumDbPlain"/>
            </a:pPr>
            <a:r>
              <a:rPr lang="zh-CN" altLang="en-US" sz="1200" b="1" dirty="0"/>
              <a:t>向</a:t>
            </a:r>
            <a:r>
              <a:rPr lang="en-US" altLang="zh-CN" sz="1200" b="1" dirty="0"/>
              <a:t>CPU</a:t>
            </a:r>
            <a:r>
              <a:rPr lang="zh-CN" altLang="en-US" sz="1200" b="1" dirty="0"/>
              <a:t>反映设备、设备控制器及通道本身的状态信息。</a:t>
            </a:r>
            <a:endParaRPr lang="en-US" altLang="zh-CN" sz="1200" b="1" dirty="0"/>
          </a:p>
          <a:p>
            <a:pPr marL="1257300" lvl="2" indent="-342900" eaLnBrk="1" hangingPunct="1">
              <a:buFont typeface="+mj-ea"/>
              <a:buAutoNum type="circleNumDbPlain"/>
            </a:pPr>
            <a:r>
              <a:rPr lang="zh-CN" altLang="en-US" sz="1200" b="1" dirty="0"/>
              <a:t>进行必要的信息格式变换。</a:t>
            </a:r>
            <a:endParaRPr lang="en-US" altLang="zh-CN" sz="1200" b="1" dirty="0"/>
          </a:p>
          <a:p>
            <a:pPr lvl="1" eaLnBrk="1" hangingPunct="1"/>
            <a:endParaRPr lang="en-US" altLang="zh-CN" sz="1800" b="1" dirty="0"/>
          </a:p>
          <a:p>
            <a:pPr lvl="1" eaLnBrk="1" hangingPunct="1"/>
            <a:r>
              <a:rPr lang="zh-CN" altLang="en-US" sz="1600" b="1" dirty="0">
                <a:solidFill>
                  <a:srgbClr val="FF0000"/>
                </a:solidFill>
              </a:rPr>
              <a:t>设备控制器</a:t>
            </a:r>
            <a:r>
              <a:rPr lang="zh-CN" altLang="en-US" sz="1600" b="1" dirty="0"/>
              <a:t>：介于通道和设备之间，是通道对外部设备实行具体控制的部件。</a:t>
            </a:r>
            <a:endParaRPr lang="en-US" altLang="zh-CN" sz="1100" b="1" dirty="0"/>
          </a:p>
        </p:txBody>
      </p:sp>
    </p:spTree>
    <p:extLst>
      <p:ext uri="{BB962C8B-B14F-4D97-AF65-F5344CB8AC3E}">
        <p14:creationId xmlns:p14="http://schemas.microsoft.com/office/powerpoint/2010/main" val="190325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9.2  I/O</a:t>
            </a:r>
            <a:r>
              <a:rPr lang="zh-CN" altLang="en-US" b="1" dirty="0">
                <a:solidFill>
                  <a:srgbClr val="002060"/>
                </a:solidFill>
                <a:latin typeface="+mn-lt"/>
                <a:ea typeface="黑体" pitchFamily="49" charset="-122"/>
              </a:rPr>
              <a:t>接口</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7020272" y="476672"/>
            <a:ext cx="1728192" cy="1015663"/>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.2.1</a:t>
            </a:r>
            <a:r>
              <a:rPr lang="zh-CN" altLang="en-US" sz="1200" b="1" i="0" dirty="0">
                <a:solidFill>
                  <a:srgbClr val="111111"/>
                </a:solidFill>
                <a:effectLst/>
                <a:latin typeface="Avenir"/>
              </a:rPr>
              <a:t>　</a:t>
            </a:r>
            <a:r>
              <a:rPr lang="en-US" altLang="zh-CN" sz="1200" b="1" i="0" dirty="0">
                <a:solidFill>
                  <a:srgbClr val="111111"/>
                </a:solidFill>
                <a:effectLst/>
                <a:latin typeface="Avenir"/>
              </a:rPr>
              <a:t>I/O</a:t>
            </a:r>
            <a:r>
              <a:rPr lang="zh-CN" altLang="en-US" sz="1200" b="1" i="0" dirty="0">
                <a:solidFill>
                  <a:srgbClr val="111111"/>
                </a:solidFill>
                <a:effectLst/>
                <a:latin typeface="Avenir"/>
              </a:rPr>
              <a:t>接口的功能</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.2.2</a:t>
            </a:r>
            <a:r>
              <a:rPr lang="zh-CN" altLang="en-US" sz="1200" b="1" i="0" dirty="0">
                <a:solidFill>
                  <a:srgbClr val="111111"/>
                </a:solidFill>
                <a:effectLst/>
                <a:latin typeface="Avenir"/>
              </a:rPr>
              <a:t>　</a:t>
            </a:r>
            <a:r>
              <a:rPr lang="en-US" altLang="zh-CN" sz="1200" b="1" i="0" dirty="0">
                <a:solidFill>
                  <a:srgbClr val="111111"/>
                </a:solidFill>
                <a:effectLst/>
                <a:latin typeface="Avenir"/>
              </a:rPr>
              <a:t>I/O</a:t>
            </a:r>
            <a:r>
              <a:rPr lang="zh-CN" altLang="en-US" sz="1200" b="1" i="0" dirty="0">
                <a:solidFill>
                  <a:srgbClr val="111111"/>
                </a:solidFill>
                <a:effectLst/>
                <a:latin typeface="Avenir"/>
              </a:rPr>
              <a:t>接口的结构</a:t>
            </a:r>
            <a:r>
              <a:rPr lang="en-US" altLang="zh-CN" sz="1200" b="1" dirty="0">
                <a:solidFill>
                  <a:srgbClr val="111111"/>
                </a:solidFill>
                <a:latin typeface="Avenir"/>
              </a:rPr>
              <a:t>9</a:t>
            </a:r>
            <a:r>
              <a:rPr lang="en-US" altLang="zh-CN" sz="1200" b="1" i="0" dirty="0">
                <a:solidFill>
                  <a:srgbClr val="111111"/>
                </a:solidFill>
                <a:effectLst/>
                <a:latin typeface="Avenir"/>
              </a:rPr>
              <a:t>.2.3</a:t>
            </a:r>
            <a:r>
              <a:rPr lang="zh-CN" altLang="en-US" sz="1200" b="1" i="0" dirty="0">
                <a:solidFill>
                  <a:srgbClr val="111111"/>
                </a:solidFill>
                <a:effectLst/>
                <a:latin typeface="Avenir"/>
              </a:rPr>
              <a:t>　</a:t>
            </a:r>
            <a:r>
              <a:rPr lang="en-US" altLang="zh-CN" sz="1200" b="1" i="0" dirty="0">
                <a:solidFill>
                  <a:srgbClr val="111111"/>
                </a:solidFill>
                <a:effectLst/>
                <a:latin typeface="Avenir"/>
              </a:rPr>
              <a:t>I/O</a:t>
            </a:r>
            <a:r>
              <a:rPr lang="zh-CN" altLang="en-US" sz="1200" b="1" i="0" dirty="0">
                <a:solidFill>
                  <a:srgbClr val="111111"/>
                </a:solidFill>
                <a:effectLst/>
                <a:latin typeface="Avenir"/>
              </a:rPr>
              <a:t>接口的编址</a:t>
            </a:r>
            <a:r>
              <a:rPr lang="en-US" altLang="zh-CN" sz="1200" b="1" i="0" dirty="0">
                <a:solidFill>
                  <a:srgbClr val="111111"/>
                </a:solidFill>
                <a:effectLst/>
                <a:latin typeface="Avenir"/>
              </a:rPr>
              <a:t>9</a:t>
            </a:r>
            <a:r>
              <a:rPr lang="en-US" altLang="zh-CN" sz="1200" b="1" dirty="0">
                <a:solidFill>
                  <a:srgbClr val="111111"/>
                </a:solidFill>
                <a:latin typeface="Avenir"/>
              </a:rPr>
              <a:t>.2.4    I/O</a:t>
            </a:r>
            <a:r>
              <a:rPr lang="zh-CN" altLang="en-US" sz="1200" b="1" dirty="0">
                <a:solidFill>
                  <a:srgbClr val="111111"/>
                </a:solidFill>
                <a:latin typeface="Avenir"/>
              </a:rPr>
              <a:t>接口的软件</a:t>
            </a:r>
            <a:r>
              <a:rPr lang="en-US" altLang="zh-CN" sz="1200" b="1" dirty="0">
                <a:solidFill>
                  <a:srgbClr val="111111"/>
                </a:solidFill>
                <a:latin typeface="Avenir"/>
              </a:rPr>
              <a:t>9.2.5    I/O</a:t>
            </a:r>
            <a:r>
              <a:rPr lang="zh-CN" altLang="en-US" sz="1200" b="1" dirty="0">
                <a:solidFill>
                  <a:srgbClr val="111111"/>
                </a:solidFill>
                <a:latin typeface="Avenir"/>
              </a:rPr>
              <a:t>接口的分类    </a:t>
            </a:r>
            <a:endParaRPr lang="zh-CN" altLang="en-US" sz="1200" b="1" dirty="0"/>
          </a:p>
        </p:txBody>
      </p:sp>
      <p:sp>
        <p:nvSpPr>
          <p:cNvPr id="14" name="内容占位符 2">
            <a:extLst>
              <a:ext uri="{FF2B5EF4-FFF2-40B4-BE49-F238E27FC236}">
                <a16:creationId xmlns:a16="http://schemas.microsoft.com/office/drawing/2014/main" id="{94DB70E2-08F3-4A55-D4E1-B1378FCA23F1}"/>
              </a:ext>
            </a:extLst>
          </p:cNvPr>
          <p:cNvSpPr>
            <a:spLocks noGrp="1" noChangeArrowheads="1"/>
          </p:cNvSpPr>
          <p:nvPr>
            <p:ph idx="1"/>
          </p:nvPr>
        </p:nvSpPr>
        <p:spPr>
          <a:xfrm>
            <a:off x="457200" y="1567333"/>
            <a:ext cx="8229600" cy="4525963"/>
          </a:xfrm>
        </p:spPr>
        <p:txBody>
          <a:bodyPr/>
          <a:lstStyle/>
          <a:p>
            <a:pPr eaLnBrk="1" hangingPunct="1"/>
            <a:r>
              <a:rPr lang="en-US" altLang="zh-CN" b="1" dirty="0">
                <a:ea typeface="黑体" panose="02010609060101010101" pitchFamily="49" charset="-122"/>
              </a:rPr>
              <a:t>9.2.1  I/O</a:t>
            </a:r>
            <a:r>
              <a:rPr lang="zh-CN" altLang="en-US" b="1" dirty="0">
                <a:ea typeface="黑体" panose="02010609060101010101" pitchFamily="49" charset="-122"/>
              </a:rPr>
              <a:t>接口的功能</a:t>
            </a:r>
            <a:endParaRPr lang="en-US" altLang="zh-CN" b="1" dirty="0"/>
          </a:p>
          <a:p>
            <a:pPr lvl="1" eaLnBrk="1" hangingPunct="1"/>
            <a:endParaRPr lang="en-US" altLang="zh-CN" sz="800" b="1" dirty="0"/>
          </a:p>
          <a:p>
            <a:pPr lvl="1" eaLnBrk="1" hangingPunct="1"/>
            <a:r>
              <a:rPr lang="zh-CN" altLang="en-US" sz="1600" b="1" dirty="0"/>
              <a:t>计算机中的所有</a:t>
            </a:r>
            <a:r>
              <a:rPr lang="en-US" altLang="zh-CN" sz="1600" b="1" dirty="0"/>
              <a:t>I/O</a:t>
            </a:r>
            <a:r>
              <a:rPr lang="zh-CN" altLang="en-US" sz="1600" b="1" dirty="0"/>
              <a:t>设备均使用</a:t>
            </a:r>
            <a:r>
              <a:rPr lang="en-US" altLang="zh-CN" sz="1600" b="1" dirty="0">
                <a:solidFill>
                  <a:srgbClr val="FF0000"/>
                </a:solidFill>
              </a:rPr>
              <a:t>I/O</a:t>
            </a:r>
            <a:r>
              <a:rPr lang="zh-CN" altLang="en-US" sz="1600" b="1" dirty="0">
                <a:solidFill>
                  <a:srgbClr val="FF0000"/>
                </a:solidFill>
              </a:rPr>
              <a:t>接口</a:t>
            </a:r>
            <a:r>
              <a:rPr lang="zh-CN" altLang="en-US" sz="1600" b="1" dirty="0"/>
              <a:t>（总线接口）与总线相连，</a:t>
            </a:r>
            <a:r>
              <a:rPr lang="en-US" altLang="zh-CN" sz="1600" b="1" dirty="0"/>
              <a:t>CPU</a:t>
            </a:r>
            <a:r>
              <a:rPr lang="zh-CN" altLang="en-US" sz="1600" b="1" dirty="0"/>
              <a:t>使用设备地址经总线与</a:t>
            </a:r>
            <a:r>
              <a:rPr lang="en-US" altLang="zh-CN" sz="1600" b="1" dirty="0"/>
              <a:t>I/O</a:t>
            </a:r>
            <a:r>
              <a:rPr lang="zh-CN" altLang="en-US" sz="1600" b="1" dirty="0"/>
              <a:t>接口通信来访问</a:t>
            </a:r>
            <a:r>
              <a:rPr lang="en-US" altLang="zh-CN" sz="1600" b="1" dirty="0"/>
              <a:t>I/O</a:t>
            </a:r>
            <a:r>
              <a:rPr lang="zh-CN" altLang="en-US" sz="1600" b="1" dirty="0"/>
              <a:t>设备。</a:t>
            </a:r>
            <a:endParaRPr lang="en-US" altLang="zh-CN" sz="1600" b="1" dirty="0"/>
          </a:p>
          <a:p>
            <a:pPr lvl="1" eaLnBrk="1" hangingPunct="1"/>
            <a:endParaRPr lang="en-US" altLang="zh-CN" sz="1600" b="1" dirty="0"/>
          </a:p>
          <a:p>
            <a:pPr lvl="1" eaLnBrk="1" hangingPunct="1"/>
            <a:r>
              <a:rPr lang="en-US" altLang="zh-CN" sz="1600" b="1" dirty="0"/>
              <a:t>I/O</a:t>
            </a:r>
            <a:r>
              <a:rPr lang="zh-CN" altLang="en-US" sz="1600" b="1" dirty="0"/>
              <a:t>接口应具有以下的功能：</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设备寻址</a:t>
            </a:r>
            <a:r>
              <a:rPr lang="zh-CN" altLang="en-US" sz="1600" b="1" dirty="0"/>
              <a:t>：</a:t>
            </a:r>
            <a:r>
              <a:rPr lang="zh-CN" altLang="en-US" sz="1200" b="1" dirty="0"/>
              <a:t>接收来自总线的地址信息，经译码电路，选择对应外部设备中的寄存器或存储器。</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数据交互</a:t>
            </a:r>
            <a:r>
              <a:rPr lang="zh-CN" altLang="en-US" sz="1600" b="1" dirty="0"/>
              <a:t>：</a:t>
            </a:r>
            <a:r>
              <a:rPr lang="zh-CN" altLang="en-US" sz="1200" b="1" dirty="0"/>
              <a:t>实现外部设备、主存与</a:t>
            </a:r>
            <a:r>
              <a:rPr lang="en-US" altLang="zh-CN" sz="1200" b="1" dirty="0"/>
              <a:t>CPU</a:t>
            </a:r>
            <a:r>
              <a:rPr lang="zh-CN" altLang="en-US" sz="1200" b="1" dirty="0"/>
              <a:t>之间的数据交换，这也是接口最基本的功能。</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设备控制</a:t>
            </a:r>
            <a:r>
              <a:rPr lang="zh-CN" altLang="en-US" sz="1600" b="1" dirty="0"/>
              <a:t>：</a:t>
            </a:r>
            <a:r>
              <a:rPr lang="zh-CN" altLang="en-US" sz="1200" b="1" dirty="0"/>
              <a:t>传送</a:t>
            </a:r>
            <a:r>
              <a:rPr lang="en-US" altLang="zh-CN" sz="1200" b="1" dirty="0"/>
              <a:t>CPU</a:t>
            </a:r>
            <a:r>
              <a:rPr lang="zh-CN" altLang="en-US" sz="1200" b="1" dirty="0"/>
              <a:t>命令。</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状态检测</a:t>
            </a:r>
            <a:r>
              <a:rPr lang="zh-CN" altLang="en-US" sz="1600" b="1" dirty="0"/>
              <a:t>：</a:t>
            </a:r>
            <a:r>
              <a:rPr lang="zh-CN" altLang="en-US" sz="1200" b="1" dirty="0"/>
              <a:t>反映外部设备的工作状态。</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数据缓冲</a:t>
            </a:r>
            <a:r>
              <a:rPr lang="zh-CN" altLang="en-US" sz="1600" b="1" dirty="0"/>
              <a:t>：</a:t>
            </a:r>
            <a:r>
              <a:rPr lang="zh-CN" altLang="en-US" sz="1200" b="1" dirty="0"/>
              <a:t>匹配</a:t>
            </a:r>
            <a:r>
              <a:rPr lang="en-US" altLang="zh-CN" sz="1200" b="1" dirty="0"/>
              <a:t>CPU</a:t>
            </a:r>
            <a:r>
              <a:rPr lang="zh-CN" altLang="en-US" sz="1200" b="1" dirty="0"/>
              <a:t>与外部设备的速度差距。</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格式转换</a:t>
            </a:r>
            <a:r>
              <a:rPr lang="zh-CN" altLang="en-US" sz="1600" b="1" dirty="0"/>
              <a:t>：</a:t>
            </a:r>
            <a:r>
              <a:rPr lang="zh-CN" altLang="en-US" sz="1200" b="1" dirty="0"/>
              <a:t>实现数据格式转换或逻辑电平信号转换。</a:t>
            </a:r>
            <a:endParaRPr lang="en-US" altLang="zh-CN" sz="1800" b="1" dirty="0"/>
          </a:p>
          <a:p>
            <a:pPr marL="857250" lvl="1" indent="-342900" eaLnBrk="1" hangingPunct="1"/>
            <a:endParaRPr lang="en-US" altLang="zh-CN" sz="1200" b="1" dirty="0">
              <a:solidFill>
                <a:srgbClr val="FF0000"/>
              </a:solidFill>
            </a:endParaRPr>
          </a:p>
          <a:p>
            <a:pPr marL="857250" lvl="1" indent="-342900" eaLnBrk="1" hangingPunct="1"/>
            <a:r>
              <a:rPr lang="zh-CN" altLang="en-US" sz="1600" b="1" dirty="0"/>
              <a:t>此外，接口还应具有</a:t>
            </a:r>
            <a:r>
              <a:rPr lang="zh-CN" altLang="en-US" sz="1600" b="1" dirty="0">
                <a:solidFill>
                  <a:srgbClr val="FF0000"/>
                </a:solidFill>
              </a:rPr>
              <a:t>中断</a:t>
            </a:r>
            <a:r>
              <a:rPr lang="zh-CN" altLang="en-US" sz="1600" b="1" dirty="0"/>
              <a:t>、</a:t>
            </a:r>
            <a:r>
              <a:rPr lang="zh-CN" altLang="en-US" sz="1600" b="1" dirty="0">
                <a:solidFill>
                  <a:srgbClr val="FF0000"/>
                </a:solidFill>
              </a:rPr>
              <a:t>时序控制</a:t>
            </a:r>
            <a:r>
              <a:rPr lang="zh-CN" altLang="en-US" sz="1600" b="1" dirty="0"/>
              <a:t>和</a:t>
            </a:r>
            <a:r>
              <a:rPr lang="zh-CN" altLang="en-US" sz="1600" b="1" dirty="0">
                <a:solidFill>
                  <a:srgbClr val="FF0000"/>
                </a:solidFill>
              </a:rPr>
              <a:t>数据检错、纠错</a:t>
            </a:r>
            <a:r>
              <a:rPr lang="zh-CN" altLang="en-US" sz="1600" b="1" dirty="0"/>
              <a:t>等功能。</a:t>
            </a:r>
            <a:endParaRPr lang="en-US" altLang="zh-CN" sz="1600" b="1" dirty="0"/>
          </a:p>
          <a:p>
            <a:pPr marL="1257300" lvl="2" indent="-342900" eaLnBrk="1" hangingPunct="1">
              <a:buFont typeface="+mj-ea"/>
              <a:buAutoNum type="circleNumDbPlain"/>
            </a:pPr>
            <a:endParaRPr lang="en-US" altLang="zh-CN" sz="1800" b="1" dirty="0"/>
          </a:p>
        </p:txBody>
      </p:sp>
    </p:spTree>
    <p:extLst>
      <p:ext uri="{BB962C8B-B14F-4D97-AF65-F5344CB8AC3E}">
        <p14:creationId xmlns:p14="http://schemas.microsoft.com/office/powerpoint/2010/main" val="2307186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260648"/>
            <a:ext cx="8229600" cy="4525963"/>
          </a:xfrm>
        </p:spPr>
        <p:txBody>
          <a:bodyPr/>
          <a:lstStyle/>
          <a:p>
            <a:pPr eaLnBrk="1" hangingPunct="1"/>
            <a:r>
              <a:rPr lang="en-US" altLang="zh-CN" b="1" dirty="0">
                <a:ea typeface="黑体" panose="02010609060101010101" pitchFamily="49" charset="-122"/>
              </a:rPr>
              <a:t>9.7.2  </a:t>
            </a:r>
            <a:r>
              <a:rPr lang="zh-CN" altLang="en-US" b="1" dirty="0">
                <a:ea typeface="黑体" panose="02010609060101010101" pitchFamily="49" charset="-122"/>
              </a:rPr>
              <a:t>通道的类型</a:t>
            </a:r>
            <a:endParaRPr lang="en-US" altLang="zh-CN" b="1" dirty="0"/>
          </a:p>
          <a:p>
            <a:pPr lvl="1" eaLnBrk="1" hangingPunct="1"/>
            <a:endParaRPr lang="en-US" altLang="zh-CN" sz="800" b="1" dirty="0"/>
          </a:p>
          <a:p>
            <a:pPr lvl="1" eaLnBrk="1" hangingPunct="1"/>
            <a:r>
              <a:rPr lang="zh-CN" altLang="en-US" sz="1600" b="1" dirty="0"/>
              <a:t>根据设备共享通道的情况，以及信息传送速度的要求，通道分为：</a:t>
            </a:r>
            <a:r>
              <a:rPr lang="zh-CN" altLang="en-US" sz="1600" b="1" dirty="0">
                <a:solidFill>
                  <a:srgbClr val="FF0000"/>
                </a:solidFill>
              </a:rPr>
              <a:t>字节多路通道</a:t>
            </a:r>
            <a:r>
              <a:rPr lang="zh-CN" altLang="en-US" sz="1600" b="1" dirty="0"/>
              <a:t>、</a:t>
            </a:r>
            <a:r>
              <a:rPr lang="zh-CN" altLang="en-US" sz="1600" b="1" dirty="0">
                <a:solidFill>
                  <a:srgbClr val="FF0000"/>
                </a:solidFill>
              </a:rPr>
              <a:t>选择通道</a:t>
            </a:r>
            <a:r>
              <a:rPr lang="zh-CN" altLang="en-US" sz="1600" b="1" dirty="0"/>
              <a:t>、</a:t>
            </a:r>
            <a:r>
              <a:rPr lang="zh-CN" altLang="en-US" sz="1600" b="1" dirty="0">
                <a:solidFill>
                  <a:srgbClr val="FF0000"/>
                </a:solidFill>
              </a:rPr>
              <a:t>成组多路通道</a:t>
            </a:r>
            <a:r>
              <a:rPr lang="zh-CN" altLang="en-US" sz="1600" b="1" dirty="0"/>
              <a:t>等</a:t>
            </a:r>
            <a:r>
              <a:rPr lang="en-US" altLang="zh-CN" sz="1600" b="1" dirty="0"/>
              <a:t>3</a:t>
            </a:r>
            <a:r>
              <a:rPr lang="zh-CN" altLang="en-US" sz="1600" b="1" dirty="0"/>
              <a:t>类。</a:t>
            </a:r>
            <a:endParaRPr lang="en-US" altLang="zh-CN" sz="1600" b="1" dirty="0"/>
          </a:p>
          <a:p>
            <a:pPr lvl="1" eaLnBrk="1" hangingPunct="1"/>
            <a:endParaRPr lang="en-US" altLang="zh-CN" sz="1600" b="1" dirty="0"/>
          </a:p>
          <a:p>
            <a:pPr lvl="1" eaLnBrk="1" hangingPunct="1"/>
            <a:r>
              <a:rPr lang="en-US" altLang="zh-CN" sz="2000" b="1" dirty="0"/>
              <a:t>1</a:t>
            </a:r>
            <a:r>
              <a:rPr lang="zh-CN" altLang="en-US" sz="2000" b="1" dirty="0"/>
              <a:t>、字节多路通道</a:t>
            </a:r>
            <a:endParaRPr lang="en-US" altLang="zh-CN" sz="2000" b="1" dirty="0"/>
          </a:p>
          <a:p>
            <a:pPr lvl="2" eaLnBrk="1" hangingPunct="1"/>
            <a:endParaRPr lang="en-US" altLang="zh-CN" sz="800" b="1" dirty="0"/>
          </a:p>
          <a:p>
            <a:pPr lvl="2" eaLnBrk="1" hangingPunct="1"/>
            <a:r>
              <a:rPr lang="zh-CN" altLang="en-US" sz="1600" b="1" dirty="0"/>
              <a:t>与通道连接的各个设备以字节为单位交叉使用通道，也称为</a:t>
            </a:r>
            <a:r>
              <a:rPr lang="zh-CN" altLang="en-US" sz="1600" b="1" dirty="0">
                <a:solidFill>
                  <a:srgbClr val="FF0000"/>
                </a:solidFill>
              </a:rPr>
              <a:t>字节交叉方式</a:t>
            </a:r>
            <a:r>
              <a:rPr lang="zh-CN" altLang="en-US" sz="1600" b="1" dirty="0"/>
              <a:t>，图</a:t>
            </a:r>
            <a:r>
              <a:rPr lang="en-US" altLang="zh-CN" sz="1600" b="1" dirty="0"/>
              <a:t>9.24</a:t>
            </a:r>
            <a:r>
              <a:rPr lang="zh-CN" altLang="en-US" sz="1600" b="1" dirty="0"/>
              <a:t>。</a:t>
            </a:r>
            <a:endParaRPr lang="en-US" altLang="zh-CN" sz="1600" b="1" dirty="0"/>
          </a:p>
          <a:p>
            <a:pPr lvl="2" eaLnBrk="1" hangingPunct="1"/>
            <a:endParaRPr lang="en-US" altLang="zh-CN" sz="1600" b="1" dirty="0"/>
          </a:p>
          <a:p>
            <a:pPr lvl="2" eaLnBrk="1" hangingPunct="1"/>
            <a:r>
              <a:rPr lang="en-US" altLang="zh-CN" sz="1600" b="1" dirty="0"/>
              <a:t>IBM370</a:t>
            </a:r>
            <a:r>
              <a:rPr lang="zh-CN" altLang="en-US" sz="1600" b="1" dirty="0"/>
              <a:t>系列计算机的字节多路通道有</a:t>
            </a:r>
            <a:r>
              <a:rPr lang="en-US" altLang="zh-CN" sz="1600" b="1" dirty="0"/>
              <a:t>256</a:t>
            </a:r>
            <a:r>
              <a:rPr lang="zh-CN" altLang="en-US" sz="1600" b="1" dirty="0"/>
              <a:t>个子通道，可支持</a:t>
            </a:r>
            <a:r>
              <a:rPr lang="en-US" altLang="zh-CN" sz="1600" b="1" dirty="0"/>
              <a:t>256</a:t>
            </a:r>
            <a:r>
              <a:rPr lang="zh-CN" altLang="en-US" sz="1600" b="1" dirty="0"/>
              <a:t>路信息的并行传送；字节多路通道通常用于</a:t>
            </a:r>
            <a:r>
              <a:rPr lang="zh-CN" altLang="en-US" sz="1600" b="1" dirty="0">
                <a:solidFill>
                  <a:srgbClr val="FF0000"/>
                </a:solidFill>
              </a:rPr>
              <a:t>连接低速设备</a:t>
            </a:r>
            <a:r>
              <a:rPr lang="zh-CN" altLang="en-US" sz="1600" b="1" dirty="0"/>
              <a:t>，如打印机等。</a:t>
            </a:r>
            <a:endParaRPr lang="en-US" altLang="zh-CN" sz="1600" b="1" dirty="0"/>
          </a:p>
          <a:p>
            <a:pPr lvl="1" eaLnBrk="1" hangingPunct="1"/>
            <a:endParaRPr lang="en-US" altLang="zh-CN" sz="1100" b="1" dirty="0"/>
          </a:p>
        </p:txBody>
      </p:sp>
      <p:grpSp>
        <p:nvGrpSpPr>
          <p:cNvPr id="10" name="组合 9">
            <a:extLst>
              <a:ext uri="{FF2B5EF4-FFF2-40B4-BE49-F238E27FC236}">
                <a16:creationId xmlns:a16="http://schemas.microsoft.com/office/drawing/2014/main" id="{5410A571-64C2-6AE6-E5B3-9069B4E5BA15}"/>
              </a:ext>
            </a:extLst>
          </p:cNvPr>
          <p:cNvGrpSpPr/>
          <p:nvPr/>
        </p:nvGrpSpPr>
        <p:grpSpPr>
          <a:xfrm>
            <a:off x="2349782" y="4221088"/>
            <a:ext cx="4444433" cy="2398544"/>
            <a:chOff x="1645652" y="3903342"/>
            <a:chExt cx="5308529" cy="2605038"/>
          </a:xfrm>
        </p:grpSpPr>
        <p:pic>
          <p:nvPicPr>
            <p:cNvPr id="8" name="图片 7">
              <a:extLst>
                <a:ext uri="{FF2B5EF4-FFF2-40B4-BE49-F238E27FC236}">
                  <a16:creationId xmlns:a16="http://schemas.microsoft.com/office/drawing/2014/main" id="{BA5AAFAD-8B9D-ED89-1C74-7142268747AB}"/>
                </a:ext>
              </a:extLst>
            </p:cNvPr>
            <p:cNvPicPr>
              <a:picLocks noChangeAspect="1"/>
            </p:cNvPicPr>
            <p:nvPr/>
          </p:nvPicPr>
          <p:blipFill>
            <a:blip r:embed="rId2"/>
            <a:stretch>
              <a:fillRect/>
            </a:stretch>
          </p:blipFill>
          <p:spPr>
            <a:xfrm>
              <a:off x="1645652" y="3903342"/>
              <a:ext cx="5308529" cy="2177310"/>
            </a:xfrm>
            <a:prstGeom prst="rect">
              <a:avLst/>
            </a:prstGeom>
          </p:spPr>
        </p:pic>
        <p:sp>
          <p:nvSpPr>
            <p:cNvPr id="9" name="文本框 8">
              <a:extLst>
                <a:ext uri="{FF2B5EF4-FFF2-40B4-BE49-F238E27FC236}">
                  <a16:creationId xmlns:a16="http://schemas.microsoft.com/office/drawing/2014/main" id="{CCFE981D-DC2A-E047-4A59-EC9EA48F143D}"/>
                </a:ext>
              </a:extLst>
            </p:cNvPr>
            <p:cNvSpPr txBox="1"/>
            <p:nvPr/>
          </p:nvSpPr>
          <p:spPr>
            <a:xfrm>
              <a:off x="3305893" y="6231381"/>
              <a:ext cx="1988045" cy="276999"/>
            </a:xfrm>
            <a:prstGeom prst="rect">
              <a:avLst/>
            </a:prstGeom>
            <a:noFill/>
          </p:spPr>
          <p:txBody>
            <a:bodyPr wrap="none" rtlCol="0">
              <a:spAutoFit/>
            </a:bodyPr>
            <a:lstStyle/>
            <a:p>
              <a:r>
                <a:rPr lang="zh-CN" altLang="en-US" sz="1200" b="1" dirty="0"/>
                <a:t>图</a:t>
              </a:r>
              <a:r>
                <a:rPr lang="en-US" altLang="zh-CN" sz="1200" b="1" dirty="0"/>
                <a:t>9.24    </a:t>
              </a:r>
              <a:r>
                <a:rPr lang="zh-CN" altLang="en-US" sz="1200" b="1" dirty="0"/>
                <a:t>字节多路通道传送</a:t>
              </a:r>
            </a:p>
          </p:txBody>
        </p:sp>
      </p:grpSp>
    </p:spTree>
    <p:extLst>
      <p:ext uri="{BB962C8B-B14F-4D97-AF65-F5344CB8AC3E}">
        <p14:creationId xmlns:p14="http://schemas.microsoft.com/office/powerpoint/2010/main" val="2353425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260648"/>
            <a:ext cx="8229600" cy="4525963"/>
          </a:xfrm>
        </p:spPr>
        <p:txBody>
          <a:bodyPr/>
          <a:lstStyle/>
          <a:p>
            <a:pPr lvl="1" eaLnBrk="1" hangingPunct="1"/>
            <a:r>
              <a:rPr lang="en-US" altLang="zh-CN" sz="2000" b="1" dirty="0"/>
              <a:t>2</a:t>
            </a:r>
            <a:r>
              <a:rPr lang="zh-CN" altLang="en-US" sz="2000" b="1" dirty="0"/>
              <a:t>、选择通道</a:t>
            </a:r>
            <a:endParaRPr lang="en-US" altLang="zh-CN" sz="2000" b="1" dirty="0"/>
          </a:p>
          <a:p>
            <a:pPr lvl="2" eaLnBrk="1" hangingPunct="1"/>
            <a:endParaRPr lang="en-US" altLang="zh-CN" sz="800" b="1" dirty="0"/>
          </a:p>
          <a:p>
            <a:pPr lvl="2" eaLnBrk="1" hangingPunct="1"/>
            <a:r>
              <a:rPr lang="zh-CN" altLang="en-US" sz="1600" b="1" dirty="0"/>
              <a:t>选择通道中设备以</a:t>
            </a:r>
            <a:r>
              <a:rPr lang="zh-CN" altLang="en-US" sz="1600" b="1" dirty="0">
                <a:solidFill>
                  <a:srgbClr val="FF0000"/>
                </a:solidFill>
              </a:rPr>
              <a:t>成组数据连接传送方式</a:t>
            </a:r>
            <a:r>
              <a:rPr lang="zh-CN" altLang="en-US" sz="1600" b="1" dirty="0"/>
              <a:t>占用通道，直到指定数量的数据全部传送完毕，通道才转为其他设备服务。</a:t>
            </a:r>
            <a:endParaRPr lang="en-US" altLang="zh-CN" sz="1600" b="1" dirty="0"/>
          </a:p>
          <a:p>
            <a:pPr lvl="2" eaLnBrk="1" hangingPunct="1"/>
            <a:endParaRPr lang="en-US" altLang="zh-CN" sz="1600" b="1" dirty="0"/>
          </a:p>
          <a:p>
            <a:pPr lvl="2" eaLnBrk="1" hangingPunct="1"/>
            <a:r>
              <a:rPr lang="zh-CN" altLang="en-US" sz="1600" b="1" dirty="0"/>
              <a:t>图</a:t>
            </a:r>
            <a:r>
              <a:rPr lang="en-US" altLang="zh-CN" sz="1600" b="1" dirty="0"/>
              <a:t>9.25</a:t>
            </a:r>
            <a:r>
              <a:rPr lang="zh-CN" altLang="en-US" sz="1600" b="1" dirty="0"/>
              <a:t>为选择通道组织框图，图</a:t>
            </a:r>
            <a:r>
              <a:rPr lang="en-US" altLang="zh-CN" sz="1600" b="1" dirty="0"/>
              <a:t>9.26</a:t>
            </a:r>
            <a:r>
              <a:rPr lang="zh-CN" altLang="en-US" sz="1600" b="1" dirty="0"/>
              <a:t>为选择通道数据传送示意图。</a:t>
            </a:r>
            <a:endParaRPr lang="en-US" altLang="zh-CN" sz="1600" b="1" dirty="0"/>
          </a:p>
          <a:p>
            <a:pPr lvl="2" eaLnBrk="1" hangingPunct="1"/>
            <a:endParaRPr lang="en-US" altLang="zh-CN" sz="1600" b="1" dirty="0"/>
          </a:p>
          <a:p>
            <a:pPr lvl="2" eaLnBrk="1" hangingPunct="1"/>
            <a:r>
              <a:rPr lang="zh-CN" altLang="en-US" sz="1600" b="1" dirty="0"/>
              <a:t>选择通道在物理上可以连接多个设备，但这些设备</a:t>
            </a:r>
            <a:r>
              <a:rPr lang="zh-CN" altLang="en-US" sz="1600" b="1" dirty="0">
                <a:solidFill>
                  <a:srgbClr val="FF0000"/>
                </a:solidFill>
              </a:rPr>
              <a:t>不能同时工作</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选择通道适用于</a:t>
            </a:r>
            <a:r>
              <a:rPr lang="zh-CN" altLang="en-US" sz="1600" b="1" dirty="0">
                <a:solidFill>
                  <a:srgbClr val="FF0000"/>
                </a:solidFill>
              </a:rPr>
              <a:t>大批量数据的高速传送</a:t>
            </a:r>
            <a:r>
              <a:rPr lang="zh-CN" altLang="en-US" sz="1600" b="1" dirty="0"/>
              <a:t>；早期的</a:t>
            </a:r>
            <a:r>
              <a:rPr lang="en-US" altLang="zh-CN" sz="1600" b="1" dirty="0"/>
              <a:t>IDE</a:t>
            </a:r>
            <a:r>
              <a:rPr lang="zh-CN" altLang="en-US" sz="1600" b="1" dirty="0"/>
              <a:t>硬盘接口就采用选择通道模式。</a:t>
            </a:r>
            <a:endParaRPr lang="en-US" altLang="zh-CN" sz="1100" b="1" dirty="0"/>
          </a:p>
        </p:txBody>
      </p:sp>
      <p:grpSp>
        <p:nvGrpSpPr>
          <p:cNvPr id="4" name="组合 3">
            <a:extLst>
              <a:ext uri="{FF2B5EF4-FFF2-40B4-BE49-F238E27FC236}">
                <a16:creationId xmlns:a16="http://schemas.microsoft.com/office/drawing/2014/main" id="{69F3D007-5B7A-DCB5-C60C-82371DA55EB7}"/>
              </a:ext>
            </a:extLst>
          </p:cNvPr>
          <p:cNvGrpSpPr/>
          <p:nvPr/>
        </p:nvGrpSpPr>
        <p:grpSpPr>
          <a:xfrm>
            <a:off x="4283968" y="4275530"/>
            <a:ext cx="4546892" cy="1861175"/>
            <a:chOff x="3923928" y="4581128"/>
            <a:chExt cx="4546892" cy="1861175"/>
          </a:xfrm>
        </p:grpSpPr>
        <p:sp>
          <p:nvSpPr>
            <p:cNvPr id="9" name="文本框 8">
              <a:extLst>
                <a:ext uri="{FF2B5EF4-FFF2-40B4-BE49-F238E27FC236}">
                  <a16:creationId xmlns:a16="http://schemas.microsoft.com/office/drawing/2014/main" id="{CCFE981D-DC2A-E047-4A59-EC9EA48F143D}"/>
                </a:ext>
              </a:extLst>
            </p:cNvPr>
            <p:cNvSpPr txBox="1"/>
            <p:nvPr/>
          </p:nvSpPr>
          <p:spPr>
            <a:xfrm>
              <a:off x="4788024" y="6165304"/>
              <a:ext cx="2449710" cy="276999"/>
            </a:xfrm>
            <a:prstGeom prst="rect">
              <a:avLst/>
            </a:prstGeom>
            <a:noFill/>
          </p:spPr>
          <p:txBody>
            <a:bodyPr wrap="none" rtlCol="0">
              <a:spAutoFit/>
            </a:bodyPr>
            <a:lstStyle/>
            <a:p>
              <a:r>
                <a:rPr lang="zh-CN" altLang="en-US" sz="1200" b="1" dirty="0"/>
                <a:t>图</a:t>
              </a:r>
              <a:r>
                <a:rPr lang="en-US" altLang="zh-CN" sz="1200" b="1" dirty="0"/>
                <a:t>9.26    </a:t>
              </a:r>
              <a:r>
                <a:rPr lang="zh-CN" altLang="en-US" sz="1200" b="1" dirty="0"/>
                <a:t>选择通道数据传送示意图</a:t>
              </a:r>
            </a:p>
          </p:txBody>
        </p:sp>
        <p:pic>
          <p:nvPicPr>
            <p:cNvPr id="3" name="图片 2">
              <a:extLst>
                <a:ext uri="{FF2B5EF4-FFF2-40B4-BE49-F238E27FC236}">
                  <a16:creationId xmlns:a16="http://schemas.microsoft.com/office/drawing/2014/main" id="{58F749D4-4143-69D5-4395-1F81FD0E8A95}"/>
                </a:ext>
              </a:extLst>
            </p:cNvPr>
            <p:cNvPicPr>
              <a:picLocks noChangeAspect="1"/>
            </p:cNvPicPr>
            <p:nvPr/>
          </p:nvPicPr>
          <p:blipFill>
            <a:blip r:embed="rId2"/>
            <a:stretch>
              <a:fillRect/>
            </a:stretch>
          </p:blipFill>
          <p:spPr>
            <a:xfrm>
              <a:off x="3923928" y="4581128"/>
              <a:ext cx="4546892" cy="1418687"/>
            </a:xfrm>
            <a:prstGeom prst="rect">
              <a:avLst/>
            </a:prstGeom>
          </p:spPr>
        </p:pic>
      </p:grpSp>
      <p:grpSp>
        <p:nvGrpSpPr>
          <p:cNvPr id="12" name="组合 11">
            <a:extLst>
              <a:ext uri="{FF2B5EF4-FFF2-40B4-BE49-F238E27FC236}">
                <a16:creationId xmlns:a16="http://schemas.microsoft.com/office/drawing/2014/main" id="{F3FCFEF3-08F9-C8CC-71AB-5B626DD76CC8}"/>
              </a:ext>
            </a:extLst>
          </p:cNvPr>
          <p:cNvGrpSpPr/>
          <p:nvPr/>
        </p:nvGrpSpPr>
        <p:grpSpPr>
          <a:xfrm>
            <a:off x="395536" y="3872081"/>
            <a:ext cx="3239348" cy="2869287"/>
            <a:chOff x="395536" y="3645024"/>
            <a:chExt cx="3239348" cy="2869287"/>
          </a:xfrm>
        </p:grpSpPr>
        <p:pic>
          <p:nvPicPr>
            <p:cNvPr id="7" name="图片 6">
              <a:extLst>
                <a:ext uri="{FF2B5EF4-FFF2-40B4-BE49-F238E27FC236}">
                  <a16:creationId xmlns:a16="http://schemas.microsoft.com/office/drawing/2014/main" id="{7D2826F8-8EF3-3F53-0282-0B1E01C6285D}"/>
                </a:ext>
              </a:extLst>
            </p:cNvPr>
            <p:cNvPicPr>
              <a:picLocks noChangeAspect="1"/>
            </p:cNvPicPr>
            <p:nvPr/>
          </p:nvPicPr>
          <p:blipFill>
            <a:blip r:embed="rId3"/>
            <a:stretch>
              <a:fillRect/>
            </a:stretch>
          </p:blipFill>
          <p:spPr>
            <a:xfrm>
              <a:off x="395536" y="3645024"/>
              <a:ext cx="3239348" cy="2358723"/>
            </a:xfrm>
            <a:prstGeom prst="rect">
              <a:avLst/>
            </a:prstGeom>
          </p:spPr>
        </p:pic>
        <p:sp>
          <p:nvSpPr>
            <p:cNvPr id="11" name="文本框 10">
              <a:extLst>
                <a:ext uri="{FF2B5EF4-FFF2-40B4-BE49-F238E27FC236}">
                  <a16:creationId xmlns:a16="http://schemas.microsoft.com/office/drawing/2014/main" id="{97353EBD-80D0-3C68-3DBD-D7A756FD176C}"/>
                </a:ext>
              </a:extLst>
            </p:cNvPr>
            <p:cNvSpPr txBox="1"/>
            <p:nvPr/>
          </p:nvSpPr>
          <p:spPr>
            <a:xfrm>
              <a:off x="1043608" y="6237312"/>
              <a:ext cx="1988045" cy="276999"/>
            </a:xfrm>
            <a:prstGeom prst="rect">
              <a:avLst/>
            </a:prstGeom>
            <a:noFill/>
          </p:spPr>
          <p:txBody>
            <a:bodyPr wrap="none" rtlCol="0">
              <a:spAutoFit/>
            </a:bodyPr>
            <a:lstStyle/>
            <a:p>
              <a:r>
                <a:rPr lang="zh-CN" altLang="en-US" sz="1200" b="1" dirty="0"/>
                <a:t>图</a:t>
              </a:r>
              <a:r>
                <a:rPr lang="en-US" altLang="zh-CN" sz="1200" b="1" dirty="0"/>
                <a:t>9.25    </a:t>
              </a:r>
              <a:r>
                <a:rPr lang="zh-CN" altLang="en-US" sz="1200" b="1" dirty="0"/>
                <a:t>选择通道组织框图</a:t>
              </a:r>
            </a:p>
          </p:txBody>
        </p:sp>
      </p:grpSp>
    </p:spTree>
    <p:extLst>
      <p:ext uri="{BB962C8B-B14F-4D97-AF65-F5344CB8AC3E}">
        <p14:creationId xmlns:p14="http://schemas.microsoft.com/office/powerpoint/2010/main" val="2799100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559221"/>
            <a:ext cx="8229600" cy="4525963"/>
          </a:xfrm>
        </p:spPr>
        <p:txBody>
          <a:bodyPr/>
          <a:lstStyle/>
          <a:p>
            <a:pPr lvl="1" eaLnBrk="1" hangingPunct="1"/>
            <a:r>
              <a:rPr lang="en-US" altLang="zh-CN" sz="2000" b="1" dirty="0"/>
              <a:t>3</a:t>
            </a:r>
            <a:r>
              <a:rPr lang="zh-CN" altLang="en-US" sz="2000" b="1" dirty="0"/>
              <a:t>、成组多路通道</a:t>
            </a:r>
            <a:endParaRPr lang="en-US" altLang="zh-CN" sz="2000" b="1" dirty="0"/>
          </a:p>
          <a:p>
            <a:pPr lvl="2" eaLnBrk="1" hangingPunct="1"/>
            <a:endParaRPr lang="en-US" altLang="zh-CN" sz="800" b="1" dirty="0"/>
          </a:p>
          <a:p>
            <a:pPr lvl="2" eaLnBrk="1" hangingPunct="1"/>
            <a:r>
              <a:rPr lang="zh-CN" altLang="en-US" sz="1600" b="1" dirty="0"/>
              <a:t>成组多路通道是</a:t>
            </a:r>
            <a:r>
              <a:rPr lang="zh-CN" altLang="en-US" sz="1600" b="1" dirty="0">
                <a:solidFill>
                  <a:srgbClr val="FF0000"/>
                </a:solidFill>
              </a:rPr>
              <a:t>字节多路通道</a:t>
            </a:r>
            <a:r>
              <a:rPr lang="zh-CN" altLang="en-US" sz="1600" b="1" dirty="0"/>
              <a:t>和</a:t>
            </a:r>
            <a:r>
              <a:rPr lang="zh-CN" altLang="en-US" sz="1600" b="1" dirty="0">
                <a:solidFill>
                  <a:srgbClr val="FF0000"/>
                </a:solidFill>
              </a:rPr>
              <a:t>选择通道</a:t>
            </a:r>
            <a:r>
              <a:rPr lang="zh-CN" altLang="en-US" sz="1600" b="1" dirty="0"/>
              <a:t>的结合。</a:t>
            </a:r>
            <a:endParaRPr lang="en-US" altLang="zh-CN" sz="1600" b="1" dirty="0"/>
          </a:p>
          <a:p>
            <a:pPr lvl="2" eaLnBrk="1" hangingPunct="1"/>
            <a:endParaRPr lang="en-US" altLang="zh-CN" sz="1600" b="1" dirty="0"/>
          </a:p>
          <a:p>
            <a:pPr lvl="2" eaLnBrk="1" hangingPunct="1"/>
            <a:r>
              <a:rPr lang="zh-CN" altLang="en-US" sz="1600" b="1" dirty="0"/>
              <a:t>成组多路通道中多个设备以</a:t>
            </a:r>
            <a:r>
              <a:rPr lang="zh-CN" altLang="en-US" sz="1600" b="1" dirty="0">
                <a:solidFill>
                  <a:srgbClr val="FF0000"/>
                </a:solidFill>
              </a:rPr>
              <a:t>数据组（块）</a:t>
            </a:r>
            <a:r>
              <a:rPr lang="zh-CN" altLang="en-US" sz="1600" b="1" dirty="0"/>
              <a:t>为单位交叉使用通道。</a:t>
            </a:r>
            <a:endParaRPr lang="en-US" altLang="zh-CN" sz="1600" b="1" dirty="0"/>
          </a:p>
          <a:p>
            <a:pPr lvl="2" eaLnBrk="1" hangingPunct="1"/>
            <a:endParaRPr lang="en-US" altLang="zh-CN" sz="1600" b="1" dirty="0"/>
          </a:p>
          <a:p>
            <a:pPr lvl="2" eaLnBrk="1" hangingPunct="1"/>
            <a:r>
              <a:rPr lang="zh-CN" altLang="en-US" sz="1600" b="1" dirty="0"/>
              <a:t>当某设备占用通道时，连续传送一组数据（</a:t>
            </a:r>
            <a:r>
              <a:rPr lang="zh-CN" altLang="en-US" sz="1600" b="1" dirty="0">
                <a:solidFill>
                  <a:srgbClr val="FF0000"/>
                </a:solidFill>
              </a:rPr>
              <a:t>选择通道</a:t>
            </a:r>
            <a:r>
              <a:rPr lang="zh-CN" altLang="en-US" sz="1600" b="1" dirty="0"/>
              <a:t>），然后将通道让给其他设备（</a:t>
            </a:r>
            <a:r>
              <a:rPr lang="zh-CN" altLang="en-US" sz="1600" b="1" dirty="0">
                <a:solidFill>
                  <a:srgbClr val="FF0000"/>
                </a:solidFill>
              </a:rPr>
              <a:t>字节多路通道</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在一批数据传送过程中，要多次与设备断开和连接，通道的</a:t>
            </a:r>
            <a:r>
              <a:rPr lang="zh-CN" altLang="en-US" sz="1600" b="1" dirty="0">
                <a:solidFill>
                  <a:srgbClr val="FF0000"/>
                </a:solidFill>
              </a:rPr>
              <a:t>硬件结构比较复杂</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成组多路通道适用于</a:t>
            </a:r>
            <a:r>
              <a:rPr lang="zh-CN" altLang="en-US" sz="1600" b="1" dirty="0">
                <a:solidFill>
                  <a:srgbClr val="FF0000"/>
                </a:solidFill>
              </a:rPr>
              <a:t>中高速设备</a:t>
            </a:r>
            <a:r>
              <a:rPr lang="zh-CN" altLang="en-US" sz="1600" b="1" dirty="0"/>
              <a:t>，如磁盘、磁带等；早期的</a:t>
            </a:r>
            <a:r>
              <a:rPr lang="en-US" altLang="zh-CN" sz="1600" b="1" dirty="0"/>
              <a:t>SCSI</a:t>
            </a:r>
            <a:r>
              <a:rPr lang="zh-CN" altLang="en-US" sz="1600" b="1" dirty="0"/>
              <a:t>总线就采用成组多路通道。</a:t>
            </a:r>
            <a:endParaRPr lang="en-US" altLang="zh-CN" sz="1600" b="1" dirty="0"/>
          </a:p>
        </p:txBody>
      </p:sp>
    </p:spTree>
    <p:extLst>
      <p:ext uri="{BB962C8B-B14F-4D97-AF65-F5344CB8AC3E}">
        <p14:creationId xmlns:p14="http://schemas.microsoft.com/office/powerpoint/2010/main" val="3699367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260648"/>
            <a:ext cx="8229600" cy="4525963"/>
          </a:xfrm>
        </p:spPr>
        <p:txBody>
          <a:bodyPr/>
          <a:lstStyle/>
          <a:p>
            <a:pPr eaLnBrk="1" hangingPunct="1"/>
            <a:r>
              <a:rPr lang="en-US" altLang="zh-CN" b="1" dirty="0">
                <a:ea typeface="黑体" panose="02010609060101010101" pitchFamily="49" charset="-122"/>
              </a:rPr>
              <a:t>9.7.3  CPU</a:t>
            </a:r>
            <a:r>
              <a:rPr lang="zh-CN" altLang="en-US" b="1" dirty="0">
                <a:ea typeface="黑体" panose="02010609060101010101" pitchFamily="49" charset="-122"/>
              </a:rPr>
              <a:t>对通道的控制</a:t>
            </a:r>
            <a:endParaRPr lang="en-US" altLang="zh-CN" b="1" dirty="0"/>
          </a:p>
          <a:p>
            <a:pPr lvl="1" eaLnBrk="1" hangingPunct="1"/>
            <a:endParaRPr lang="en-US" altLang="zh-CN" sz="1600" b="1" dirty="0"/>
          </a:p>
          <a:p>
            <a:pPr lvl="1" eaLnBrk="1" hangingPunct="1"/>
            <a:r>
              <a:rPr lang="en-US" altLang="zh-CN" sz="2000" b="1" dirty="0"/>
              <a:t>1</a:t>
            </a:r>
            <a:r>
              <a:rPr lang="zh-CN" altLang="en-US" sz="2000" b="1" dirty="0"/>
              <a:t>、执行</a:t>
            </a:r>
            <a:r>
              <a:rPr lang="en-US" altLang="zh-CN" sz="2000" b="1" dirty="0"/>
              <a:t>I/O</a:t>
            </a:r>
            <a:r>
              <a:rPr lang="zh-CN" altLang="en-US" sz="2000" b="1" dirty="0"/>
              <a:t>指令</a:t>
            </a:r>
            <a:endParaRPr lang="en-US" altLang="zh-CN" sz="2000" b="1" dirty="0"/>
          </a:p>
          <a:p>
            <a:pPr lvl="2" eaLnBrk="1" hangingPunct="1"/>
            <a:endParaRPr lang="en-US" altLang="zh-CN" sz="1600" b="1" dirty="0"/>
          </a:p>
          <a:p>
            <a:pPr lvl="2" eaLnBrk="1" hangingPunct="1"/>
            <a:r>
              <a:rPr lang="en-US" altLang="zh-CN" sz="1600" b="1" dirty="0"/>
              <a:t>CPU</a:t>
            </a:r>
            <a:r>
              <a:rPr lang="zh-CN" altLang="en-US" sz="1600" b="1" dirty="0"/>
              <a:t>通过执行</a:t>
            </a:r>
            <a:r>
              <a:rPr lang="zh-CN" altLang="en-US" sz="1600" b="1" dirty="0">
                <a:solidFill>
                  <a:srgbClr val="FF0000"/>
                </a:solidFill>
              </a:rPr>
              <a:t>特权</a:t>
            </a:r>
            <a:r>
              <a:rPr lang="en-US" altLang="zh-CN" sz="1600" b="1" dirty="0">
                <a:solidFill>
                  <a:srgbClr val="FF0000"/>
                </a:solidFill>
              </a:rPr>
              <a:t>I/O</a:t>
            </a:r>
            <a:r>
              <a:rPr lang="zh-CN" altLang="en-US" sz="1600" b="1" dirty="0">
                <a:solidFill>
                  <a:srgbClr val="FF0000"/>
                </a:solidFill>
              </a:rPr>
              <a:t>指令</a:t>
            </a:r>
            <a:r>
              <a:rPr lang="zh-CN" altLang="en-US" sz="1600" b="1" dirty="0"/>
              <a:t>“</a:t>
            </a:r>
            <a:r>
              <a:rPr lang="en-US" altLang="zh-CN" sz="1600" b="1" dirty="0"/>
              <a:t>STRAT  I/O</a:t>
            </a:r>
            <a:r>
              <a:rPr lang="zh-CN" altLang="en-US" sz="1600" b="1" dirty="0"/>
              <a:t>”来启动通道。</a:t>
            </a:r>
            <a:endParaRPr lang="en-US" altLang="zh-CN" sz="1600" b="1" dirty="0"/>
          </a:p>
          <a:p>
            <a:pPr lvl="2" eaLnBrk="1" hangingPunct="1"/>
            <a:endParaRPr lang="en-US" altLang="zh-CN" sz="1600" b="1" dirty="0"/>
          </a:p>
          <a:p>
            <a:pPr lvl="2" eaLnBrk="1" hangingPunct="1"/>
            <a:r>
              <a:rPr lang="en-US" altLang="zh-CN" sz="1600" b="1" dirty="0"/>
              <a:t>CPU</a:t>
            </a:r>
            <a:r>
              <a:rPr lang="zh-CN" altLang="en-US" sz="1600" b="1" dirty="0"/>
              <a:t>启动通道后，通道和外部设备将</a:t>
            </a:r>
            <a:r>
              <a:rPr lang="zh-CN" altLang="en-US" sz="1600" b="1" dirty="0">
                <a:solidFill>
                  <a:srgbClr val="FF0000"/>
                </a:solidFill>
              </a:rPr>
              <a:t>独立工作</a:t>
            </a:r>
            <a:r>
              <a:rPr lang="zh-CN" altLang="en-US" sz="1600" b="1" dirty="0"/>
              <a:t>。</a:t>
            </a:r>
            <a:endParaRPr lang="en-US" altLang="zh-CN" sz="1600" b="1" dirty="0"/>
          </a:p>
          <a:p>
            <a:pPr lvl="1" eaLnBrk="1" hangingPunct="1"/>
            <a:endParaRPr lang="en-US" altLang="zh-CN" sz="3200" b="1" dirty="0"/>
          </a:p>
          <a:p>
            <a:pPr lvl="1" eaLnBrk="1" hangingPunct="1"/>
            <a:r>
              <a:rPr lang="en-US" altLang="zh-CN" sz="2000" b="1" dirty="0"/>
              <a:t>2</a:t>
            </a:r>
            <a:r>
              <a:rPr lang="zh-CN" altLang="en-US" sz="2000" b="1" dirty="0"/>
              <a:t>、处理来自通道的中断请求</a:t>
            </a:r>
            <a:endParaRPr lang="en-US" altLang="zh-CN" sz="2000" b="1" dirty="0"/>
          </a:p>
          <a:p>
            <a:pPr lvl="1" eaLnBrk="1" hangingPunct="1"/>
            <a:endParaRPr lang="en-US" altLang="zh-CN" sz="2000" b="1" dirty="0"/>
          </a:p>
          <a:p>
            <a:pPr lvl="2" eaLnBrk="1" hangingPunct="1"/>
            <a:r>
              <a:rPr lang="zh-CN" altLang="en-US" sz="1600" b="1" dirty="0"/>
              <a:t>当通道和外部设备发生异常或通道处理结束时，</a:t>
            </a:r>
            <a:r>
              <a:rPr lang="en-US" altLang="zh-CN" sz="1600" b="1" dirty="0"/>
              <a:t>CPU</a:t>
            </a:r>
            <a:r>
              <a:rPr lang="zh-CN" altLang="en-US" sz="1600" b="1" dirty="0">
                <a:solidFill>
                  <a:srgbClr val="FF0000"/>
                </a:solidFill>
              </a:rPr>
              <a:t>接收</a:t>
            </a:r>
            <a:r>
              <a:rPr lang="zh-CN" altLang="en-US" sz="1600" b="1" dirty="0"/>
              <a:t>来自通道的</a:t>
            </a:r>
            <a:r>
              <a:rPr lang="zh-CN" altLang="en-US" sz="1600" b="1" dirty="0">
                <a:solidFill>
                  <a:srgbClr val="FF0000"/>
                </a:solidFill>
              </a:rPr>
              <a:t>“中断”请求</a:t>
            </a:r>
            <a:r>
              <a:rPr lang="zh-CN" altLang="en-US" sz="1600" b="1" dirty="0"/>
              <a:t>，对故障进行测试和处理，以及对通道传输进行后期处理。</a:t>
            </a:r>
            <a:endParaRPr lang="en-US" altLang="zh-CN" sz="1600" b="1" dirty="0"/>
          </a:p>
          <a:p>
            <a:pPr lvl="2" eaLnBrk="1" hangingPunct="1"/>
            <a:endParaRPr lang="en-US" altLang="zh-CN" sz="1600" b="1" dirty="0"/>
          </a:p>
          <a:p>
            <a:pPr lvl="2" eaLnBrk="1" hangingPunct="1"/>
            <a:r>
              <a:rPr lang="zh-CN" altLang="en-US" sz="1600" b="1" dirty="0">
                <a:solidFill>
                  <a:srgbClr val="FF0000"/>
                </a:solidFill>
              </a:rPr>
              <a:t>收集</a:t>
            </a:r>
            <a:r>
              <a:rPr lang="zh-CN" altLang="en-US" sz="1600" b="1" dirty="0"/>
              <a:t>外部设备和通道自身的</a:t>
            </a:r>
            <a:r>
              <a:rPr lang="zh-CN" altLang="en-US" sz="1600" b="1" dirty="0">
                <a:solidFill>
                  <a:srgbClr val="FF0000"/>
                </a:solidFill>
              </a:rPr>
              <a:t>状态信息</a:t>
            </a:r>
            <a:r>
              <a:rPr lang="zh-CN" altLang="en-US" sz="1600" b="1" dirty="0"/>
              <a:t>，并送入内存固定单元中存放，供</a:t>
            </a:r>
            <a:r>
              <a:rPr lang="en-US" altLang="zh-CN" sz="1600" b="1" dirty="0"/>
              <a:t>CPU</a:t>
            </a:r>
            <a:r>
              <a:rPr lang="zh-CN" altLang="en-US" sz="1600" b="1" dirty="0"/>
              <a:t>测试外部设备和通道的状态时使用。</a:t>
            </a:r>
            <a:endParaRPr lang="en-US" altLang="zh-CN" sz="1600" b="1" dirty="0"/>
          </a:p>
          <a:p>
            <a:pPr lvl="1" eaLnBrk="1" hangingPunct="1"/>
            <a:endParaRPr lang="en-US" altLang="zh-CN" sz="2000" b="1" dirty="0"/>
          </a:p>
          <a:p>
            <a:pPr lvl="1" eaLnBrk="1" hangingPunct="1"/>
            <a:endParaRPr lang="en-US" altLang="zh-CN" sz="1100" b="1" dirty="0"/>
          </a:p>
        </p:txBody>
      </p:sp>
    </p:spTree>
    <p:extLst>
      <p:ext uri="{BB962C8B-B14F-4D97-AF65-F5344CB8AC3E}">
        <p14:creationId xmlns:p14="http://schemas.microsoft.com/office/powerpoint/2010/main" val="4011536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260648"/>
            <a:ext cx="8229600" cy="4525963"/>
          </a:xfrm>
        </p:spPr>
        <p:txBody>
          <a:bodyPr/>
          <a:lstStyle/>
          <a:p>
            <a:pPr eaLnBrk="1" hangingPunct="1"/>
            <a:r>
              <a:rPr lang="en-US" altLang="zh-CN" b="1" dirty="0">
                <a:ea typeface="黑体" panose="02010609060101010101" pitchFamily="49" charset="-122"/>
              </a:rPr>
              <a:t>9.7.4  </a:t>
            </a:r>
            <a:r>
              <a:rPr lang="zh-CN" altLang="en-US" b="1" dirty="0">
                <a:ea typeface="黑体" panose="02010609060101010101" pitchFamily="49" charset="-122"/>
              </a:rPr>
              <a:t>通道结构的发展</a:t>
            </a:r>
            <a:endParaRPr lang="en-US" altLang="zh-CN" b="1" dirty="0"/>
          </a:p>
          <a:p>
            <a:pPr lvl="1" eaLnBrk="1" hangingPunct="1"/>
            <a:endParaRPr lang="en-US" altLang="zh-CN" sz="1800" b="1" dirty="0"/>
          </a:p>
          <a:p>
            <a:pPr lvl="1" eaLnBrk="1" hangingPunct="1"/>
            <a:r>
              <a:rPr lang="zh-CN" altLang="en-US" sz="2000" b="1" dirty="0"/>
              <a:t>随着通道结构的进一步发展，出现了两种计算机</a:t>
            </a:r>
            <a:r>
              <a:rPr lang="en-US" altLang="zh-CN" sz="2000" b="1" dirty="0"/>
              <a:t>I/O</a:t>
            </a:r>
            <a:r>
              <a:rPr lang="zh-CN" altLang="en-US" sz="2000" b="1" dirty="0"/>
              <a:t>系统结构：</a:t>
            </a:r>
            <a:endParaRPr lang="en-US" altLang="zh-CN" sz="2000" b="1" dirty="0"/>
          </a:p>
          <a:p>
            <a:pPr lvl="1" eaLnBrk="1" hangingPunct="1"/>
            <a:endParaRPr lang="en-US" altLang="zh-CN" sz="2000" b="1" dirty="0"/>
          </a:p>
          <a:p>
            <a:pPr lvl="1" eaLnBrk="1" hangingPunct="1"/>
            <a:r>
              <a:rPr lang="en-US" altLang="zh-CN" sz="2000" b="1" dirty="0"/>
              <a:t>1</a:t>
            </a:r>
            <a:r>
              <a:rPr lang="zh-CN" altLang="en-US" sz="2000" b="1" dirty="0"/>
              <a:t>、通道结构的</a:t>
            </a:r>
            <a:r>
              <a:rPr lang="en-US" altLang="zh-CN" sz="2000" b="1" dirty="0"/>
              <a:t>I/O</a:t>
            </a:r>
            <a:r>
              <a:rPr lang="zh-CN" altLang="en-US" sz="2000" b="1" dirty="0"/>
              <a:t>处理器，也称为输入输出处理器（</a:t>
            </a:r>
            <a:r>
              <a:rPr lang="en-US" altLang="zh-CN" sz="2000" b="1" dirty="0"/>
              <a:t>IOP</a:t>
            </a:r>
            <a:r>
              <a:rPr lang="zh-CN" altLang="en-US" sz="2000" b="1" dirty="0"/>
              <a:t>）。</a:t>
            </a:r>
            <a:endParaRPr lang="en-US" altLang="zh-CN" sz="2000" b="1" dirty="0"/>
          </a:p>
          <a:p>
            <a:pPr lvl="1" eaLnBrk="1" hangingPunct="1"/>
            <a:endParaRPr lang="en-US" altLang="zh-CN" sz="1200" b="1" dirty="0"/>
          </a:p>
          <a:p>
            <a:pPr lvl="2" eaLnBrk="1" hangingPunct="1"/>
            <a:r>
              <a:rPr lang="en-US" altLang="zh-CN" sz="1600" b="1" dirty="0"/>
              <a:t>IOP</a:t>
            </a:r>
            <a:r>
              <a:rPr lang="zh-CN" altLang="en-US" sz="1600" b="1" dirty="0"/>
              <a:t>（</a:t>
            </a:r>
            <a:r>
              <a:rPr lang="en-US" altLang="zh-CN" sz="1600" b="1" dirty="0"/>
              <a:t>I/O Processor</a:t>
            </a:r>
            <a:r>
              <a:rPr lang="zh-CN" altLang="en-US" sz="1600" b="1" dirty="0"/>
              <a:t>）可以</a:t>
            </a:r>
            <a:r>
              <a:rPr lang="zh-CN" altLang="en-US" sz="1600" b="1" dirty="0">
                <a:solidFill>
                  <a:srgbClr val="FF0000"/>
                </a:solidFill>
              </a:rPr>
              <a:t>与</a:t>
            </a:r>
            <a:r>
              <a:rPr lang="en-US" altLang="zh-CN" sz="1600" b="1" dirty="0">
                <a:solidFill>
                  <a:srgbClr val="FF0000"/>
                </a:solidFill>
              </a:rPr>
              <a:t>CPU</a:t>
            </a:r>
            <a:r>
              <a:rPr lang="zh-CN" altLang="en-US" sz="1600" b="1" dirty="0">
                <a:solidFill>
                  <a:srgbClr val="FF0000"/>
                </a:solidFill>
              </a:rPr>
              <a:t>并行工作</a:t>
            </a:r>
            <a:r>
              <a:rPr lang="zh-CN" altLang="en-US" sz="1600" b="1" dirty="0"/>
              <a:t>，提供高速的</a:t>
            </a:r>
            <a:r>
              <a:rPr lang="en-US" altLang="zh-CN" sz="1600" b="1" dirty="0"/>
              <a:t>DMA</a:t>
            </a:r>
            <a:r>
              <a:rPr lang="zh-CN" altLang="en-US" sz="1600" b="1" dirty="0"/>
              <a:t>处理能力，实现数据的高速传送。</a:t>
            </a:r>
            <a:endParaRPr lang="en-US" altLang="zh-CN" sz="1600" b="1" dirty="0"/>
          </a:p>
          <a:p>
            <a:pPr lvl="2" eaLnBrk="1" hangingPunct="1"/>
            <a:endParaRPr lang="en-US" altLang="zh-CN" sz="1600" b="1" dirty="0"/>
          </a:p>
          <a:p>
            <a:pPr lvl="2" eaLnBrk="1" hangingPunct="1"/>
            <a:r>
              <a:rPr lang="en-US" altLang="zh-CN" sz="1600" b="1" dirty="0"/>
              <a:t>IOP</a:t>
            </a:r>
            <a:r>
              <a:rPr lang="zh-CN" altLang="en-US" sz="1600" b="1" dirty="0"/>
              <a:t>广泛应用于</a:t>
            </a:r>
            <a:r>
              <a:rPr lang="zh-CN" altLang="en-US" sz="1600" b="1" dirty="0">
                <a:solidFill>
                  <a:srgbClr val="FF0000"/>
                </a:solidFill>
              </a:rPr>
              <a:t>中小型及微型计算机</a:t>
            </a:r>
            <a:r>
              <a:rPr lang="zh-CN" altLang="en-US" sz="1600" b="1" dirty="0"/>
              <a:t>中。</a:t>
            </a:r>
            <a:endParaRPr lang="en-US" altLang="zh-CN" sz="1600" b="1" dirty="0"/>
          </a:p>
          <a:p>
            <a:pPr lvl="1" eaLnBrk="1" hangingPunct="1"/>
            <a:endParaRPr lang="en-US" altLang="zh-CN" sz="3200" b="1" dirty="0"/>
          </a:p>
          <a:p>
            <a:pPr lvl="1" eaLnBrk="1" hangingPunct="1"/>
            <a:r>
              <a:rPr lang="en-US" altLang="zh-CN" sz="2000" b="1" dirty="0"/>
              <a:t>2</a:t>
            </a:r>
            <a:r>
              <a:rPr lang="zh-CN" altLang="en-US" sz="2000" b="1" dirty="0"/>
              <a:t>、外围处理器（</a:t>
            </a:r>
            <a:r>
              <a:rPr lang="en-US" altLang="zh-CN" sz="2000" b="1" dirty="0"/>
              <a:t>PPU</a:t>
            </a:r>
            <a:r>
              <a:rPr lang="zh-CN" altLang="en-US" sz="2000" b="1" dirty="0"/>
              <a:t>）</a:t>
            </a:r>
            <a:endParaRPr lang="en-US" altLang="zh-CN" sz="2000" b="1" dirty="0"/>
          </a:p>
          <a:p>
            <a:pPr lvl="1" eaLnBrk="1" hangingPunct="1"/>
            <a:endParaRPr lang="en-US" altLang="zh-CN" sz="1200" b="1" dirty="0"/>
          </a:p>
          <a:p>
            <a:pPr lvl="2" eaLnBrk="1" hangingPunct="1"/>
            <a:r>
              <a:rPr lang="en-US" altLang="zh-CN" sz="1600" b="1" dirty="0"/>
              <a:t>PPU</a:t>
            </a:r>
            <a:r>
              <a:rPr lang="zh-CN" altLang="en-US" sz="1600" b="1" dirty="0"/>
              <a:t>（</a:t>
            </a:r>
            <a:r>
              <a:rPr lang="en-US" altLang="zh-CN" sz="1600" b="1" dirty="0"/>
              <a:t>Peripheral Processor Unit</a:t>
            </a:r>
            <a:r>
              <a:rPr lang="zh-CN" altLang="en-US" sz="1600" b="1" dirty="0"/>
              <a:t>）</a:t>
            </a:r>
            <a:r>
              <a:rPr lang="zh-CN" altLang="en-US" sz="1600" b="1" dirty="0">
                <a:solidFill>
                  <a:srgbClr val="FF0000"/>
                </a:solidFill>
              </a:rPr>
              <a:t>独立于</a:t>
            </a:r>
            <a:r>
              <a:rPr lang="en-US" altLang="zh-CN" sz="1600" b="1" dirty="0">
                <a:solidFill>
                  <a:srgbClr val="FF0000"/>
                </a:solidFill>
              </a:rPr>
              <a:t>CPU</a:t>
            </a:r>
            <a:r>
              <a:rPr lang="zh-CN" altLang="en-US" sz="1600" b="1" dirty="0">
                <a:solidFill>
                  <a:srgbClr val="FF0000"/>
                </a:solidFill>
              </a:rPr>
              <a:t>工作</a:t>
            </a:r>
            <a:r>
              <a:rPr lang="zh-CN" altLang="en-US" sz="1600" b="1" dirty="0"/>
              <a:t>，它有自己的指令系统，能完成算术与逻辑运算、存储器的读写、与外设交换信息等操作。</a:t>
            </a:r>
            <a:endParaRPr lang="en-US" altLang="zh-CN" sz="1600" b="1" dirty="0"/>
          </a:p>
          <a:p>
            <a:pPr lvl="2" eaLnBrk="1" hangingPunct="1"/>
            <a:endParaRPr lang="en-US" altLang="zh-CN" sz="1600" b="1" dirty="0"/>
          </a:p>
          <a:p>
            <a:pPr lvl="2" eaLnBrk="1" hangingPunct="1"/>
            <a:r>
              <a:rPr lang="en-US" altLang="zh-CN" sz="1600" b="1" dirty="0"/>
              <a:t>PPU</a:t>
            </a:r>
            <a:r>
              <a:rPr lang="zh-CN" altLang="en-US" sz="1600" b="1" dirty="0"/>
              <a:t>一般用于</a:t>
            </a:r>
            <a:r>
              <a:rPr lang="zh-CN" altLang="en-US" sz="1600" b="1" dirty="0">
                <a:solidFill>
                  <a:srgbClr val="FF0000"/>
                </a:solidFill>
              </a:rPr>
              <a:t>大型、高效率的计算机系统</a:t>
            </a:r>
            <a:r>
              <a:rPr lang="zh-CN" altLang="en-US" sz="1600" b="1" dirty="0"/>
              <a:t>中。</a:t>
            </a:r>
            <a:endParaRPr lang="en-US" altLang="zh-CN" sz="1600" b="1" dirty="0"/>
          </a:p>
        </p:txBody>
      </p:sp>
    </p:spTree>
    <p:extLst>
      <p:ext uri="{BB962C8B-B14F-4D97-AF65-F5344CB8AC3E}">
        <p14:creationId xmlns:p14="http://schemas.microsoft.com/office/powerpoint/2010/main" val="3648408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9.8  </a:t>
            </a:r>
            <a:r>
              <a:rPr lang="zh-CN" altLang="en-US" b="1" dirty="0">
                <a:solidFill>
                  <a:srgbClr val="002060"/>
                </a:solidFill>
                <a:latin typeface="+mn-lt"/>
                <a:ea typeface="黑体" pitchFamily="49" charset="-122"/>
              </a:rPr>
              <a:t>常见</a:t>
            </a:r>
            <a:r>
              <a:rPr lang="en-US" altLang="zh-CN" b="1" dirty="0">
                <a:solidFill>
                  <a:srgbClr val="002060"/>
                </a:solidFill>
                <a:latin typeface="+mn-lt"/>
                <a:ea typeface="黑体" pitchFamily="49" charset="-122"/>
              </a:rPr>
              <a:t>I/O</a:t>
            </a:r>
            <a:r>
              <a:rPr lang="zh-CN" altLang="en-US" b="1" dirty="0">
                <a:solidFill>
                  <a:srgbClr val="002060"/>
                </a:solidFill>
                <a:latin typeface="+mn-lt"/>
                <a:ea typeface="黑体" pitchFamily="49" charset="-122"/>
              </a:rPr>
              <a:t>设备</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876256" y="430639"/>
            <a:ext cx="1944216" cy="1384995"/>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.8.1</a:t>
            </a:r>
            <a:r>
              <a:rPr lang="zh-CN" altLang="en-US" sz="1200" b="1" i="0" dirty="0">
                <a:solidFill>
                  <a:srgbClr val="111111"/>
                </a:solidFill>
                <a:effectLst/>
                <a:latin typeface="Avenir"/>
              </a:rPr>
              <a:t>　</a:t>
            </a:r>
            <a:r>
              <a:rPr lang="zh-CN" altLang="en-US" sz="1200" b="1" dirty="0">
                <a:solidFill>
                  <a:srgbClr val="111111"/>
                </a:solidFill>
                <a:latin typeface="Avenir"/>
              </a:rPr>
              <a:t>键盘</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.8.2</a:t>
            </a:r>
            <a:r>
              <a:rPr lang="zh-CN" altLang="en-US" sz="1200" b="1" i="0" dirty="0">
                <a:solidFill>
                  <a:srgbClr val="111111"/>
                </a:solidFill>
                <a:effectLst/>
                <a:latin typeface="Avenir"/>
              </a:rPr>
              <a:t>　鼠标</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.8.3</a:t>
            </a:r>
            <a:r>
              <a:rPr lang="zh-CN" altLang="en-US" sz="1200" b="1" i="0" dirty="0">
                <a:solidFill>
                  <a:srgbClr val="111111"/>
                </a:solidFill>
                <a:effectLst/>
                <a:latin typeface="Avenir"/>
              </a:rPr>
              <a:t>　打印机</a:t>
            </a:r>
            <a:endParaRPr lang="en-US" altLang="zh-CN" sz="1200" b="1" i="0" dirty="0">
              <a:solidFill>
                <a:srgbClr val="111111"/>
              </a:solidFill>
              <a:effectLst/>
              <a:latin typeface="Avenir"/>
            </a:endParaRPr>
          </a:p>
          <a:p>
            <a:r>
              <a:rPr lang="en-US" altLang="zh-CN" sz="1200" b="1" dirty="0">
                <a:solidFill>
                  <a:srgbClr val="111111"/>
                </a:solidFill>
                <a:latin typeface="Avenir"/>
              </a:rPr>
              <a:t>9.8.4    </a:t>
            </a:r>
            <a:r>
              <a:rPr lang="zh-CN" altLang="en-US" sz="1200" b="1" dirty="0">
                <a:solidFill>
                  <a:srgbClr val="111111"/>
                </a:solidFill>
                <a:latin typeface="Avenir"/>
              </a:rPr>
              <a:t>显示器</a:t>
            </a:r>
            <a:endParaRPr lang="en-US" altLang="zh-CN" sz="1200" b="1" dirty="0">
              <a:solidFill>
                <a:srgbClr val="111111"/>
              </a:solidFill>
              <a:latin typeface="Avenir"/>
            </a:endParaRPr>
          </a:p>
          <a:p>
            <a:r>
              <a:rPr lang="en-US" altLang="zh-CN" sz="1200" b="1" dirty="0">
                <a:solidFill>
                  <a:srgbClr val="111111"/>
                </a:solidFill>
                <a:latin typeface="Avenir"/>
              </a:rPr>
              <a:t>9.8.5    </a:t>
            </a:r>
            <a:r>
              <a:rPr lang="zh-CN" altLang="en-US" sz="1200" b="1" dirty="0">
                <a:solidFill>
                  <a:srgbClr val="111111"/>
                </a:solidFill>
                <a:latin typeface="Avenir"/>
              </a:rPr>
              <a:t>硬盘存储器</a:t>
            </a:r>
            <a:endParaRPr lang="en-US" altLang="zh-CN" sz="1200" b="1" dirty="0">
              <a:solidFill>
                <a:srgbClr val="111111"/>
              </a:solidFill>
              <a:latin typeface="Avenir"/>
            </a:endParaRPr>
          </a:p>
          <a:p>
            <a:r>
              <a:rPr lang="en-US" altLang="zh-CN" sz="1200" b="1" dirty="0">
                <a:solidFill>
                  <a:srgbClr val="111111"/>
                </a:solidFill>
                <a:latin typeface="Avenir"/>
              </a:rPr>
              <a:t>9.8.6    </a:t>
            </a:r>
            <a:r>
              <a:rPr lang="zh-CN" altLang="en-US" sz="1200" b="1" dirty="0">
                <a:solidFill>
                  <a:srgbClr val="111111"/>
                </a:solidFill>
                <a:latin typeface="Avenir"/>
              </a:rPr>
              <a:t>磁盘阵列</a:t>
            </a:r>
            <a:endParaRPr lang="en-US" altLang="zh-CN" sz="1200" b="1" dirty="0">
              <a:solidFill>
                <a:srgbClr val="111111"/>
              </a:solidFill>
              <a:latin typeface="Avenir"/>
            </a:endParaRPr>
          </a:p>
          <a:p>
            <a:r>
              <a:rPr lang="en-US" altLang="zh-CN" sz="1200" b="1" dirty="0">
                <a:solidFill>
                  <a:srgbClr val="111111"/>
                </a:solidFill>
                <a:latin typeface="Avenir"/>
              </a:rPr>
              <a:t>9.8.7    </a:t>
            </a:r>
            <a:r>
              <a:rPr lang="zh-CN" altLang="en-US" sz="1200" b="1" dirty="0">
                <a:solidFill>
                  <a:srgbClr val="111111"/>
                </a:solidFill>
                <a:latin typeface="Avenir"/>
              </a:rPr>
              <a:t>光盘存储器</a:t>
            </a:r>
            <a:endParaRPr lang="zh-CN" altLang="en-US" sz="1200" b="1" dirty="0"/>
          </a:p>
        </p:txBody>
      </p:sp>
      <p:sp>
        <p:nvSpPr>
          <p:cNvPr id="16" name="内容占位符 2">
            <a:extLst>
              <a:ext uri="{FF2B5EF4-FFF2-40B4-BE49-F238E27FC236}">
                <a16:creationId xmlns:a16="http://schemas.microsoft.com/office/drawing/2014/main" id="{F1B91A0E-ABCA-9EF4-2732-D8E0FE725F89}"/>
              </a:ext>
            </a:extLst>
          </p:cNvPr>
          <p:cNvSpPr>
            <a:spLocks noGrp="1" noChangeArrowheads="1"/>
          </p:cNvSpPr>
          <p:nvPr>
            <p:ph idx="1"/>
          </p:nvPr>
        </p:nvSpPr>
        <p:spPr>
          <a:xfrm>
            <a:off x="457200" y="1495325"/>
            <a:ext cx="8229600" cy="4525963"/>
          </a:xfrm>
        </p:spPr>
        <p:txBody>
          <a:bodyPr/>
          <a:lstStyle/>
          <a:p>
            <a:pPr eaLnBrk="1" hangingPunct="1"/>
            <a:r>
              <a:rPr lang="en-US" altLang="zh-CN" b="1" dirty="0">
                <a:ea typeface="黑体" panose="02010609060101010101" pitchFamily="49" charset="-122"/>
              </a:rPr>
              <a:t>9.8.1  </a:t>
            </a:r>
            <a:r>
              <a:rPr lang="zh-CN" altLang="en-US" b="1" dirty="0">
                <a:ea typeface="黑体" panose="02010609060101010101" pitchFamily="49" charset="-122"/>
              </a:rPr>
              <a:t>键盘</a:t>
            </a:r>
            <a:endParaRPr lang="en-US" altLang="zh-CN" b="1" dirty="0"/>
          </a:p>
          <a:p>
            <a:pPr lvl="1" eaLnBrk="1" hangingPunct="1"/>
            <a:endParaRPr lang="en-US" altLang="zh-CN" sz="800" b="1" dirty="0"/>
          </a:p>
          <a:p>
            <a:pPr lvl="1" eaLnBrk="1" hangingPunct="1"/>
            <a:r>
              <a:rPr lang="zh-CN" altLang="en-US" sz="1600" b="1" dirty="0"/>
              <a:t>键盘是最常用的输入设备，主要由按键开关、盘架、编码器和接口电路组成。</a:t>
            </a:r>
            <a:endParaRPr lang="en-US" altLang="zh-CN" sz="1600" b="1" dirty="0"/>
          </a:p>
          <a:p>
            <a:pPr lvl="1" eaLnBrk="1" hangingPunct="1"/>
            <a:endParaRPr lang="en-US" altLang="zh-CN" sz="1600" b="1" dirty="0"/>
          </a:p>
          <a:p>
            <a:pPr lvl="1" eaLnBrk="1" hangingPunct="1"/>
            <a:r>
              <a:rPr lang="en-US" altLang="zh-CN" sz="2000" b="1" dirty="0"/>
              <a:t>1</a:t>
            </a:r>
            <a:r>
              <a:rPr lang="zh-CN" altLang="en-US" sz="2000" b="1" dirty="0"/>
              <a:t>、按键开关</a:t>
            </a:r>
            <a:endParaRPr lang="en-US" altLang="zh-CN" sz="2000" b="1" dirty="0"/>
          </a:p>
          <a:p>
            <a:pPr lvl="1" eaLnBrk="1" hangingPunct="1"/>
            <a:endParaRPr lang="en-US" altLang="zh-CN" sz="800" b="1" dirty="0"/>
          </a:p>
          <a:p>
            <a:pPr lvl="2" eaLnBrk="1" hangingPunct="1"/>
            <a:r>
              <a:rPr lang="zh-CN" altLang="en-US" sz="1400" b="1" dirty="0"/>
              <a:t>触点式按键开关、无触点式按键开关。</a:t>
            </a:r>
            <a:endParaRPr lang="en-US" altLang="zh-CN" sz="1400" b="1" dirty="0"/>
          </a:p>
          <a:p>
            <a:pPr lvl="2" eaLnBrk="1" hangingPunct="1"/>
            <a:endParaRPr lang="en-US" altLang="zh-CN" sz="1400" b="1" dirty="0"/>
          </a:p>
          <a:p>
            <a:pPr lvl="2" eaLnBrk="1" hangingPunct="1"/>
            <a:r>
              <a:rPr lang="zh-CN" altLang="en-US" sz="1400" b="1" dirty="0"/>
              <a:t>薄膜键盘、机械键盘、静电电容键盘。</a:t>
            </a:r>
            <a:endParaRPr lang="en-US" altLang="zh-CN" sz="1400" b="1" dirty="0"/>
          </a:p>
          <a:p>
            <a:pPr lvl="2" eaLnBrk="1" hangingPunct="1"/>
            <a:endParaRPr lang="en-US" altLang="zh-CN" sz="1200" b="1" dirty="0"/>
          </a:p>
          <a:p>
            <a:pPr lvl="1" eaLnBrk="1" hangingPunct="1"/>
            <a:r>
              <a:rPr lang="en-US" altLang="zh-CN" sz="2000" b="1" dirty="0"/>
              <a:t>2</a:t>
            </a:r>
            <a:r>
              <a:rPr lang="zh-CN" altLang="en-US" sz="2000" b="1" dirty="0"/>
              <a:t>、编码器</a:t>
            </a:r>
            <a:endParaRPr lang="en-US" altLang="zh-CN" sz="2000" b="1" dirty="0"/>
          </a:p>
          <a:p>
            <a:pPr lvl="1" eaLnBrk="1" hangingPunct="1"/>
            <a:endParaRPr lang="en-US" altLang="zh-CN" sz="800" b="1" dirty="0"/>
          </a:p>
          <a:p>
            <a:pPr lvl="2" eaLnBrk="1" hangingPunct="1"/>
            <a:r>
              <a:rPr lang="zh-CN" altLang="en-US" sz="1400" b="1" dirty="0"/>
              <a:t>全编码键盘、非编码键盘。</a:t>
            </a:r>
            <a:endParaRPr lang="en-US" altLang="zh-CN" sz="800" b="1" dirty="0"/>
          </a:p>
        </p:txBody>
      </p:sp>
      <p:grpSp>
        <p:nvGrpSpPr>
          <p:cNvPr id="5" name="组合 4">
            <a:extLst>
              <a:ext uri="{FF2B5EF4-FFF2-40B4-BE49-F238E27FC236}">
                <a16:creationId xmlns:a16="http://schemas.microsoft.com/office/drawing/2014/main" id="{37D01086-34EC-4865-063C-F439D6B213DB}"/>
              </a:ext>
            </a:extLst>
          </p:cNvPr>
          <p:cNvGrpSpPr/>
          <p:nvPr/>
        </p:nvGrpSpPr>
        <p:grpSpPr>
          <a:xfrm>
            <a:off x="1763688" y="5373216"/>
            <a:ext cx="2784095" cy="1412776"/>
            <a:chOff x="1763688" y="5373216"/>
            <a:chExt cx="2784095" cy="1412776"/>
          </a:xfrm>
        </p:grpSpPr>
        <p:pic>
          <p:nvPicPr>
            <p:cNvPr id="1026" name="Picture 2">
              <a:extLst>
                <a:ext uri="{FF2B5EF4-FFF2-40B4-BE49-F238E27FC236}">
                  <a16:creationId xmlns:a16="http://schemas.microsoft.com/office/drawing/2014/main" id="{03A7A5B7-CC41-9984-166A-CA3D9D548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5373216"/>
              <a:ext cx="2784095" cy="105273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15CF81A-92F8-8739-606D-3E3964A7526A}"/>
                </a:ext>
              </a:extLst>
            </p:cNvPr>
            <p:cNvSpPr txBox="1"/>
            <p:nvPr/>
          </p:nvSpPr>
          <p:spPr>
            <a:xfrm>
              <a:off x="2843808" y="6508993"/>
              <a:ext cx="800219" cy="276999"/>
            </a:xfrm>
            <a:prstGeom prst="rect">
              <a:avLst/>
            </a:prstGeom>
            <a:noFill/>
          </p:spPr>
          <p:txBody>
            <a:bodyPr wrap="none" rtlCol="0">
              <a:spAutoFit/>
            </a:bodyPr>
            <a:lstStyle/>
            <a:p>
              <a:r>
                <a:rPr lang="zh-CN" altLang="en-US" sz="1200" b="1" dirty="0"/>
                <a:t>标准键盘</a:t>
              </a:r>
            </a:p>
          </p:txBody>
        </p:sp>
      </p:grpSp>
      <p:grpSp>
        <p:nvGrpSpPr>
          <p:cNvPr id="6" name="组合 5">
            <a:extLst>
              <a:ext uri="{FF2B5EF4-FFF2-40B4-BE49-F238E27FC236}">
                <a16:creationId xmlns:a16="http://schemas.microsoft.com/office/drawing/2014/main" id="{26C6D655-52EF-8A27-D9F9-1307E820AA4E}"/>
              </a:ext>
            </a:extLst>
          </p:cNvPr>
          <p:cNvGrpSpPr/>
          <p:nvPr/>
        </p:nvGrpSpPr>
        <p:grpSpPr>
          <a:xfrm>
            <a:off x="6372200" y="4725144"/>
            <a:ext cx="1700808" cy="1977807"/>
            <a:chOff x="6372200" y="4725144"/>
            <a:chExt cx="1700808" cy="1977807"/>
          </a:xfrm>
        </p:grpSpPr>
        <p:pic>
          <p:nvPicPr>
            <p:cNvPr id="1028" name="Picture 4">
              <a:extLst>
                <a:ext uri="{FF2B5EF4-FFF2-40B4-BE49-F238E27FC236}">
                  <a16:creationId xmlns:a16="http://schemas.microsoft.com/office/drawing/2014/main" id="{E3DE9AFA-207A-195D-4082-350C90CF0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4725144"/>
              <a:ext cx="1700808" cy="170080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760C4C6-3B7D-35AD-97B6-8B7A44A49527}"/>
                </a:ext>
              </a:extLst>
            </p:cNvPr>
            <p:cNvSpPr txBox="1"/>
            <p:nvPr/>
          </p:nvSpPr>
          <p:spPr>
            <a:xfrm>
              <a:off x="6876256" y="6425952"/>
              <a:ext cx="646331" cy="276999"/>
            </a:xfrm>
            <a:prstGeom prst="rect">
              <a:avLst/>
            </a:prstGeom>
            <a:noFill/>
          </p:spPr>
          <p:txBody>
            <a:bodyPr wrap="none" rtlCol="0">
              <a:spAutoFit/>
            </a:bodyPr>
            <a:lstStyle/>
            <a:p>
              <a:r>
                <a:rPr lang="zh-CN" altLang="en-US" sz="1200" b="1" dirty="0"/>
                <a:t>小键盘</a:t>
              </a:r>
            </a:p>
          </p:txBody>
        </p:sp>
      </p:grpSp>
    </p:spTree>
    <p:extLst>
      <p:ext uri="{BB962C8B-B14F-4D97-AF65-F5344CB8AC3E}">
        <p14:creationId xmlns:p14="http://schemas.microsoft.com/office/powerpoint/2010/main" val="3392751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9.8.2  </a:t>
            </a:r>
            <a:r>
              <a:rPr lang="zh-CN" altLang="en-US" b="1" dirty="0">
                <a:ea typeface="黑体" panose="02010609060101010101" pitchFamily="49" charset="-122"/>
              </a:rPr>
              <a:t>鼠标</a:t>
            </a:r>
            <a:endParaRPr lang="en-US" altLang="zh-CN" b="1" dirty="0"/>
          </a:p>
          <a:p>
            <a:pPr lvl="1" eaLnBrk="1" hangingPunct="1"/>
            <a:endParaRPr lang="en-US" altLang="zh-CN" sz="800" b="1" dirty="0"/>
          </a:p>
          <a:p>
            <a:pPr lvl="1" eaLnBrk="1" hangingPunct="1"/>
            <a:r>
              <a:rPr lang="zh-CN" altLang="en-US" sz="1600" b="1" dirty="0"/>
              <a:t>鼠标也是最常用的输入设备，主要有机械式鼠标和光电式鼠标两类。</a:t>
            </a:r>
            <a:endParaRPr lang="en-US" altLang="zh-CN" sz="1600" b="1" dirty="0"/>
          </a:p>
          <a:p>
            <a:pPr lvl="1" eaLnBrk="1" hangingPunct="1"/>
            <a:endParaRPr lang="en-US" altLang="zh-CN" sz="1600" b="1" dirty="0"/>
          </a:p>
          <a:p>
            <a:pPr lvl="1" eaLnBrk="1" hangingPunct="1"/>
            <a:r>
              <a:rPr lang="en-US" altLang="zh-CN" sz="2000" b="1" dirty="0"/>
              <a:t>1</a:t>
            </a:r>
            <a:r>
              <a:rPr lang="zh-CN" altLang="en-US" sz="2000" b="1" dirty="0"/>
              <a:t>、机械式鼠标</a:t>
            </a:r>
            <a:endParaRPr lang="en-US" altLang="zh-CN" sz="2000" b="1" dirty="0"/>
          </a:p>
          <a:p>
            <a:pPr lvl="1" eaLnBrk="1" hangingPunct="1"/>
            <a:endParaRPr lang="en-US" altLang="zh-CN" sz="800" b="1" dirty="0"/>
          </a:p>
          <a:p>
            <a:pPr lvl="2" eaLnBrk="1" hangingPunct="1"/>
            <a:r>
              <a:rPr lang="zh-CN" altLang="en-US" sz="1600" b="1" dirty="0"/>
              <a:t>机械式鼠标底部有一个可自由滚动的球。</a:t>
            </a:r>
            <a:endParaRPr lang="en-US" altLang="zh-CN" sz="1200" b="1" dirty="0"/>
          </a:p>
          <a:p>
            <a:pPr lvl="1" eaLnBrk="1" hangingPunct="1"/>
            <a:endParaRPr lang="en-US" altLang="zh-CN" sz="2400" b="1" dirty="0"/>
          </a:p>
          <a:p>
            <a:pPr lvl="1" eaLnBrk="1" hangingPunct="1"/>
            <a:r>
              <a:rPr lang="en-US" altLang="zh-CN" sz="2000" b="1" dirty="0"/>
              <a:t>2</a:t>
            </a:r>
            <a:r>
              <a:rPr lang="zh-CN" altLang="en-US" sz="2000" b="1" dirty="0"/>
              <a:t>、光电式鼠标</a:t>
            </a:r>
            <a:endParaRPr lang="en-US" altLang="zh-CN" sz="2000" b="1" dirty="0"/>
          </a:p>
          <a:p>
            <a:pPr lvl="1" eaLnBrk="1" hangingPunct="1"/>
            <a:endParaRPr lang="en-US" altLang="zh-CN" sz="800" b="1" dirty="0"/>
          </a:p>
          <a:p>
            <a:pPr lvl="2" eaLnBrk="1" hangingPunct="1"/>
            <a:r>
              <a:rPr lang="zh-CN" altLang="en-US" sz="1600" b="1" dirty="0"/>
              <a:t>早期光电式鼠标需要在特制的鼠标板上使用；目前市场上主流的光电式鼠标，采用“光眼（</a:t>
            </a:r>
            <a:r>
              <a:rPr lang="en-US" altLang="zh-CN" sz="1600" b="1" dirty="0"/>
              <a:t>Optical Sensor</a:t>
            </a:r>
            <a:r>
              <a:rPr lang="zh-CN" altLang="en-US" sz="1600" b="1" dirty="0"/>
              <a:t>）”技术，可以在任何非反光的表面使用。</a:t>
            </a:r>
            <a:endParaRPr lang="en-US" altLang="zh-CN" sz="1600" b="1" dirty="0"/>
          </a:p>
          <a:p>
            <a:pPr lvl="1" eaLnBrk="1" hangingPunct="1"/>
            <a:endParaRPr lang="en-US" altLang="zh-CN" sz="800" b="1" dirty="0"/>
          </a:p>
        </p:txBody>
      </p:sp>
      <p:grpSp>
        <p:nvGrpSpPr>
          <p:cNvPr id="14" name="组合 13">
            <a:extLst>
              <a:ext uri="{FF2B5EF4-FFF2-40B4-BE49-F238E27FC236}">
                <a16:creationId xmlns:a16="http://schemas.microsoft.com/office/drawing/2014/main" id="{EBA8230D-DD46-63AC-93E2-7475519FA697}"/>
              </a:ext>
            </a:extLst>
          </p:cNvPr>
          <p:cNvGrpSpPr/>
          <p:nvPr/>
        </p:nvGrpSpPr>
        <p:grpSpPr>
          <a:xfrm>
            <a:off x="107504" y="4553931"/>
            <a:ext cx="2693331" cy="2189451"/>
            <a:chOff x="107504" y="4553931"/>
            <a:chExt cx="2693331" cy="2189451"/>
          </a:xfrm>
        </p:grpSpPr>
        <p:grpSp>
          <p:nvGrpSpPr>
            <p:cNvPr id="9" name="组合 8">
              <a:extLst>
                <a:ext uri="{FF2B5EF4-FFF2-40B4-BE49-F238E27FC236}">
                  <a16:creationId xmlns:a16="http://schemas.microsoft.com/office/drawing/2014/main" id="{471E0C07-F295-3A27-8AFC-3BE77E57F249}"/>
                </a:ext>
              </a:extLst>
            </p:cNvPr>
            <p:cNvGrpSpPr/>
            <p:nvPr/>
          </p:nvGrpSpPr>
          <p:grpSpPr>
            <a:xfrm>
              <a:off x="107504" y="4553931"/>
              <a:ext cx="2693331" cy="2050952"/>
              <a:chOff x="251520" y="4553931"/>
              <a:chExt cx="2693331" cy="2050952"/>
            </a:xfrm>
          </p:grpSpPr>
          <p:pic>
            <p:nvPicPr>
              <p:cNvPr id="2050" name="Picture 2">
                <a:extLst>
                  <a:ext uri="{FF2B5EF4-FFF2-40B4-BE49-F238E27FC236}">
                    <a16:creationId xmlns:a16="http://schemas.microsoft.com/office/drawing/2014/main" id="{398677CB-7B19-D590-1C9E-15CBFB3BB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584885"/>
                <a:ext cx="2693331" cy="201999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A3E0F8D9-8EF1-B7EB-3147-D5C35D38A76D}"/>
                  </a:ext>
                </a:extLst>
              </p:cNvPr>
              <p:cNvPicPr>
                <a:picLocks noChangeAspect="1"/>
              </p:cNvPicPr>
              <p:nvPr/>
            </p:nvPicPr>
            <p:blipFill>
              <a:blip r:embed="rId3"/>
              <a:stretch>
                <a:fillRect/>
              </a:stretch>
            </p:blipFill>
            <p:spPr>
              <a:xfrm>
                <a:off x="395536" y="4553931"/>
                <a:ext cx="936104" cy="764581"/>
              </a:xfrm>
              <a:prstGeom prst="rect">
                <a:avLst/>
              </a:prstGeom>
            </p:spPr>
          </p:pic>
        </p:grpSp>
        <p:sp>
          <p:nvSpPr>
            <p:cNvPr id="10" name="文本框 9">
              <a:extLst>
                <a:ext uri="{FF2B5EF4-FFF2-40B4-BE49-F238E27FC236}">
                  <a16:creationId xmlns:a16="http://schemas.microsoft.com/office/drawing/2014/main" id="{41E6ECAE-81D5-D26B-E587-C60CF8B34247}"/>
                </a:ext>
              </a:extLst>
            </p:cNvPr>
            <p:cNvSpPr txBox="1"/>
            <p:nvPr/>
          </p:nvSpPr>
          <p:spPr>
            <a:xfrm>
              <a:off x="1259632" y="6466383"/>
              <a:ext cx="954107" cy="276999"/>
            </a:xfrm>
            <a:prstGeom prst="rect">
              <a:avLst/>
            </a:prstGeom>
            <a:noFill/>
          </p:spPr>
          <p:txBody>
            <a:bodyPr wrap="none" rtlCol="0">
              <a:spAutoFit/>
            </a:bodyPr>
            <a:lstStyle/>
            <a:p>
              <a:r>
                <a:rPr lang="zh-CN" altLang="en-US" sz="1200" b="1" dirty="0"/>
                <a:t>机械式鼠标</a:t>
              </a:r>
            </a:p>
          </p:txBody>
        </p:sp>
      </p:grpSp>
      <p:grpSp>
        <p:nvGrpSpPr>
          <p:cNvPr id="13" name="组合 12">
            <a:extLst>
              <a:ext uri="{FF2B5EF4-FFF2-40B4-BE49-F238E27FC236}">
                <a16:creationId xmlns:a16="http://schemas.microsoft.com/office/drawing/2014/main" id="{EF7BF031-ED23-05B5-C193-27549432C2B1}"/>
              </a:ext>
            </a:extLst>
          </p:cNvPr>
          <p:cNvGrpSpPr/>
          <p:nvPr/>
        </p:nvGrpSpPr>
        <p:grpSpPr>
          <a:xfrm>
            <a:off x="3419872" y="4692272"/>
            <a:ext cx="2390172" cy="2025362"/>
            <a:chOff x="3707904" y="4692272"/>
            <a:chExt cx="2390172" cy="2025362"/>
          </a:xfrm>
        </p:grpSpPr>
        <p:pic>
          <p:nvPicPr>
            <p:cNvPr id="2052" name="Picture 4">
              <a:extLst>
                <a:ext uri="{FF2B5EF4-FFF2-40B4-BE49-F238E27FC236}">
                  <a16:creationId xmlns:a16="http://schemas.microsoft.com/office/drawing/2014/main" id="{50180A89-DDFE-5D00-F1AF-A8ADF3858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4692272"/>
              <a:ext cx="2390172" cy="145070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B58AAED-1D0F-FD66-7B89-D5EDBCDEC8CD}"/>
                </a:ext>
              </a:extLst>
            </p:cNvPr>
            <p:cNvSpPr txBox="1"/>
            <p:nvPr/>
          </p:nvSpPr>
          <p:spPr>
            <a:xfrm>
              <a:off x="4572000" y="6440635"/>
              <a:ext cx="954107" cy="276999"/>
            </a:xfrm>
            <a:prstGeom prst="rect">
              <a:avLst/>
            </a:prstGeom>
            <a:noFill/>
          </p:spPr>
          <p:txBody>
            <a:bodyPr wrap="none" rtlCol="0">
              <a:spAutoFit/>
            </a:bodyPr>
            <a:lstStyle/>
            <a:p>
              <a:r>
                <a:rPr lang="zh-CN" altLang="en-US" sz="1200" b="1" dirty="0"/>
                <a:t>光电式鼠标</a:t>
              </a:r>
            </a:p>
          </p:txBody>
        </p:sp>
      </p:grpSp>
      <p:grpSp>
        <p:nvGrpSpPr>
          <p:cNvPr id="12" name="组合 11">
            <a:extLst>
              <a:ext uri="{FF2B5EF4-FFF2-40B4-BE49-F238E27FC236}">
                <a16:creationId xmlns:a16="http://schemas.microsoft.com/office/drawing/2014/main" id="{35010314-B2E5-856F-B856-52C0CCD34609}"/>
              </a:ext>
            </a:extLst>
          </p:cNvPr>
          <p:cNvGrpSpPr/>
          <p:nvPr/>
        </p:nvGrpSpPr>
        <p:grpSpPr>
          <a:xfrm>
            <a:off x="6948264" y="4523803"/>
            <a:ext cx="1916832" cy="2219578"/>
            <a:chOff x="6975648" y="4523803"/>
            <a:chExt cx="1916832" cy="2219578"/>
          </a:xfrm>
        </p:grpSpPr>
        <p:pic>
          <p:nvPicPr>
            <p:cNvPr id="2054" name="Picture 6">
              <a:extLst>
                <a:ext uri="{FF2B5EF4-FFF2-40B4-BE49-F238E27FC236}">
                  <a16:creationId xmlns:a16="http://schemas.microsoft.com/office/drawing/2014/main" id="{841A3D2F-7651-C0E2-6AEC-250CA05E7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5648" y="4523803"/>
              <a:ext cx="1916832" cy="191683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873BB94A-2865-9197-5226-5CDEE9094A4B}"/>
                </a:ext>
              </a:extLst>
            </p:cNvPr>
            <p:cNvSpPr txBox="1"/>
            <p:nvPr/>
          </p:nvSpPr>
          <p:spPr>
            <a:xfrm>
              <a:off x="7668344" y="6466382"/>
              <a:ext cx="800219" cy="276999"/>
            </a:xfrm>
            <a:prstGeom prst="rect">
              <a:avLst/>
            </a:prstGeom>
            <a:noFill/>
          </p:spPr>
          <p:txBody>
            <a:bodyPr wrap="none" rtlCol="0">
              <a:spAutoFit/>
            </a:bodyPr>
            <a:lstStyle/>
            <a:p>
              <a:r>
                <a:rPr lang="zh-CN" altLang="en-US" sz="1200" b="1" dirty="0"/>
                <a:t>无线鼠标</a:t>
              </a:r>
            </a:p>
          </p:txBody>
        </p:sp>
      </p:grpSp>
    </p:spTree>
    <p:extLst>
      <p:ext uri="{BB962C8B-B14F-4D97-AF65-F5344CB8AC3E}">
        <p14:creationId xmlns:p14="http://schemas.microsoft.com/office/powerpoint/2010/main" val="3327503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44624"/>
            <a:ext cx="8229600" cy="4525963"/>
          </a:xfrm>
        </p:spPr>
        <p:txBody>
          <a:bodyPr/>
          <a:lstStyle/>
          <a:p>
            <a:pPr eaLnBrk="1" hangingPunct="1"/>
            <a:r>
              <a:rPr lang="en-US" altLang="zh-CN" b="1" dirty="0">
                <a:ea typeface="黑体" panose="02010609060101010101" pitchFamily="49" charset="-122"/>
              </a:rPr>
              <a:t>9.8.3  </a:t>
            </a:r>
            <a:r>
              <a:rPr lang="zh-CN" altLang="en-US" b="1" dirty="0">
                <a:ea typeface="黑体" panose="02010609060101010101" pitchFamily="49" charset="-122"/>
              </a:rPr>
              <a:t>打印机</a:t>
            </a:r>
            <a:endParaRPr lang="en-US" altLang="zh-CN" b="1" dirty="0"/>
          </a:p>
          <a:p>
            <a:pPr lvl="1" eaLnBrk="1" hangingPunct="1"/>
            <a:endParaRPr lang="en-US" altLang="zh-CN" sz="800" b="1" dirty="0"/>
          </a:p>
          <a:p>
            <a:pPr lvl="1" eaLnBrk="1" hangingPunct="1"/>
            <a:r>
              <a:rPr lang="zh-CN" altLang="en-US" sz="1400" b="1" dirty="0"/>
              <a:t>打印机是最常用的输出设备，可分为</a:t>
            </a:r>
            <a:r>
              <a:rPr lang="zh-CN" altLang="en-US" sz="1400" b="1" dirty="0">
                <a:solidFill>
                  <a:srgbClr val="FF0000"/>
                </a:solidFill>
              </a:rPr>
              <a:t>击打式打印机</a:t>
            </a:r>
            <a:r>
              <a:rPr lang="zh-CN" altLang="en-US" sz="1400" b="1" dirty="0"/>
              <a:t>（如针式打印机）和</a:t>
            </a:r>
            <a:r>
              <a:rPr lang="zh-CN" altLang="en-US" sz="1400" b="1" dirty="0">
                <a:solidFill>
                  <a:srgbClr val="FF0000"/>
                </a:solidFill>
              </a:rPr>
              <a:t>非击打式打印机</a:t>
            </a:r>
            <a:r>
              <a:rPr lang="zh-CN" altLang="en-US" sz="1400" b="1" dirty="0"/>
              <a:t>（如喷墨打印机、激光打印机）两大类。</a:t>
            </a:r>
            <a:endParaRPr lang="en-US" altLang="zh-CN" sz="1400" b="1" dirty="0"/>
          </a:p>
          <a:p>
            <a:pPr lvl="1" eaLnBrk="1" hangingPunct="1"/>
            <a:endParaRPr lang="en-US" altLang="zh-CN" sz="800" b="1" dirty="0"/>
          </a:p>
          <a:p>
            <a:pPr lvl="1" eaLnBrk="1" hangingPunct="1"/>
            <a:r>
              <a:rPr lang="en-US" altLang="zh-CN" sz="2000" b="1" dirty="0"/>
              <a:t>1</a:t>
            </a:r>
            <a:r>
              <a:rPr lang="zh-CN" altLang="en-US" sz="2000" b="1" dirty="0"/>
              <a:t>、针式打印机</a:t>
            </a:r>
            <a:endParaRPr lang="en-US" altLang="zh-CN" sz="2000" b="1" dirty="0"/>
          </a:p>
          <a:p>
            <a:pPr lvl="2" eaLnBrk="1" hangingPunct="1"/>
            <a:endParaRPr lang="en-US" altLang="zh-CN" sz="400" b="1" dirty="0"/>
          </a:p>
          <a:p>
            <a:pPr lvl="2" eaLnBrk="1" hangingPunct="1"/>
            <a:r>
              <a:rPr lang="zh-CN" altLang="en-US" sz="1200" b="1" dirty="0"/>
              <a:t>由字车传动机构、打印针控制机构、色带驱动机构、走纸机构、打印机状态传感器等组成。</a:t>
            </a:r>
            <a:endParaRPr lang="en-US" altLang="zh-CN" sz="1200" b="1" dirty="0"/>
          </a:p>
          <a:p>
            <a:pPr lvl="1" eaLnBrk="1" hangingPunct="1"/>
            <a:endParaRPr lang="en-US" altLang="zh-CN" sz="800" b="1" dirty="0"/>
          </a:p>
          <a:p>
            <a:pPr lvl="1" eaLnBrk="1" hangingPunct="1"/>
            <a:r>
              <a:rPr lang="en-US" altLang="zh-CN" sz="2000" b="1" dirty="0"/>
              <a:t>2</a:t>
            </a:r>
            <a:r>
              <a:rPr lang="zh-CN" altLang="en-US" sz="2000" b="1" dirty="0"/>
              <a:t>、喷墨打印机</a:t>
            </a:r>
            <a:endParaRPr lang="en-US" altLang="zh-CN" sz="2000" b="1" dirty="0"/>
          </a:p>
          <a:p>
            <a:pPr lvl="2" eaLnBrk="1" hangingPunct="1"/>
            <a:endParaRPr lang="en-US" altLang="zh-CN" sz="400" b="1" dirty="0"/>
          </a:p>
          <a:p>
            <a:pPr lvl="2" eaLnBrk="1" hangingPunct="1"/>
            <a:r>
              <a:rPr lang="zh-CN" altLang="en-US" sz="1200" b="1" dirty="0"/>
              <a:t>根据喷墨方式分为连续式喷墨打印机和随机式喷墨打印机。</a:t>
            </a:r>
            <a:endParaRPr lang="en-US" altLang="zh-CN" sz="1200" b="1" dirty="0"/>
          </a:p>
          <a:p>
            <a:pPr lvl="1" eaLnBrk="1" hangingPunct="1"/>
            <a:endParaRPr lang="en-US" altLang="zh-CN" sz="800" b="1" dirty="0"/>
          </a:p>
          <a:p>
            <a:pPr lvl="1" eaLnBrk="1" hangingPunct="1"/>
            <a:r>
              <a:rPr lang="en-US" altLang="zh-CN" sz="2000" b="1" dirty="0"/>
              <a:t>3</a:t>
            </a:r>
            <a:r>
              <a:rPr lang="zh-CN" altLang="en-US" sz="2000" b="1" dirty="0"/>
              <a:t>、激光打印机</a:t>
            </a:r>
            <a:endParaRPr lang="en-US" altLang="zh-CN" sz="2000" b="1" dirty="0"/>
          </a:p>
          <a:p>
            <a:pPr lvl="1" eaLnBrk="1" hangingPunct="1"/>
            <a:endParaRPr lang="en-US" altLang="zh-CN" sz="400" b="1" dirty="0"/>
          </a:p>
          <a:p>
            <a:pPr lvl="2" eaLnBrk="1" hangingPunct="1"/>
            <a:r>
              <a:rPr lang="zh-CN" altLang="en-US" sz="1200" b="1" dirty="0"/>
              <a:t>由激光扫描系统、电子成像部分、字符发生器和控制电路等组成；激光打印的过程：充电、曝光、显影、转印、定影、消电、清洁。</a:t>
            </a:r>
            <a:endParaRPr lang="en-US" altLang="zh-CN" sz="1200" b="1" dirty="0"/>
          </a:p>
          <a:p>
            <a:pPr lvl="1" eaLnBrk="1" hangingPunct="1"/>
            <a:endParaRPr lang="en-US" altLang="zh-CN" sz="800" b="1" dirty="0"/>
          </a:p>
          <a:p>
            <a:pPr lvl="1" eaLnBrk="1" hangingPunct="1"/>
            <a:r>
              <a:rPr lang="en-US" altLang="zh-CN" sz="2000" b="1" dirty="0"/>
              <a:t>4</a:t>
            </a:r>
            <a:r>
              <a:rPr lang="zh-CN" altLang="en-US" sz="2000" b="1" dirty="0"/>
              <a:t>、打印机语言</a:t>
            </a:r>
            <a:endParaRPr lang="en-US" altLang="zh-CN" sz="2000" b="1" dirty="0"/>
          </a:p>
          <a:p>
            <a:pPr lvl="1" eaLnBrk="1" hangingPunct="1"/>
            <a:endParaRPr lang="en-US" altLang="zh-CN" sz="400" b="1" dirty="0"/>
          </a:p>
          <a:p>
            <a:pPr lvl="2" eaLnBrk="1" hangingPunct="1"/>
            <a:r>
              <a:rPr lang="zh-CN" altLang="en-US" sz="1200" b="1" dirty="0"/>
              <a:t>计算机通过打印机语言控制打印机，打印机语言主要有：</a:t>
            </a:r>
            <a:r>
              <a:rPr lang="zh-CN" altLang="en-US" sz="1200" b="1" dirty="0">
                <a:solidFill>
                  <a:srgbClr val="FF0000"/>
                </a:solidFill>
              </a:rPr>
              <a:t>页描述语言</a:t>
            </a:r>
            <a:r>
              <a:rPr lang="zh-CN" altLang="en-US" sz="1200" b="1" dirty="0"/>
              <a:t>（</a:t>
            </a:r>
            <a:r>
              <a:rPr lang="en-US" altLang="zh-CN" sz="1200" b="1" dirty="0"/>
              <a:t>Page Description Language</a:t>
            </a:r>
            <a:r>
              <a:rPr lang="zh-CN" altLang="en-US" sz="1200" b="1" dirty="0"/>
              <a:t>，</a:t>
            </a:r>
            <a:r>
              <a:rPr lang="en-US" altLang="zh-CN" sz="1200" b="1" dirty="0"/>
              <a:t>PDL</a:t>
            </a:r>
            <a:r>
              <a:rPr lang="zh-CN" altLang="en-US" sz="1200" b="1" dirty="0"/>
              <a:t>）、</a:t>
            </a:r>
            <a:r>
              <a:rPr lang="zh-CN" altLang="en-US" sz="1200" b="1" dirty="0">
                <a:solidFill>
                  <a:srgbClr val="FF0000"/>
                </a:solidFill>
              </a:rPr>
              <a:t>嵌入式语言</a:t>
            </a:r>
            <a:r>
              <a:rPr lang="zh-CN" altLang="en-US" sz="1200" b="1" dirty="0"/>
              <a:t>（</a:t>
            </a:r>
            <a:r>
              <a:rPr lang="en-US" altLang="zh-CN" sz="1200" b="1" dirty="0"/>
              <a:t>Escape Code Language</a:t>
            </a:r>
            <a:r>
              <a:rPr lang="zh-CN" altLang="en-US" sz="1200" b="1" dirty="0"/>
              <a:t>，</a:t>
            </a:r>
            <a:r>
              <a:rPr lang="en-US" altLang="zh-CN" sz="1200" b="1" dirty="0"/>
              <a:t>ECL</a:t>
            </a:r>
            <a:r>
              <a:rPr lang="zh-CN" altLang="en-US" sz="1200" b="1" dirty="0"/>
              <a:t>）；</a:t>
            </a:r>
            <a:r>
              <a:rPr lang="en-US" altLang="zh-CN" sz="1200" b="1" dirty="0"/>
              <a:t>HP</a:t>
            </a:r>
            <a:r>
              <a:rPr lang="zh-CN" altLang="en-US" sz="1200" b="1" dirty="0"/>
              <a:t>公司的</a:t>
            </a:r>
            <a:r>
              <a:rPr lang="en-US" altLang="zh-CN" sz="1200" b="1" dirty="0"/>
              <a:t>PCL</a:t>
            </a:r>
            <a:r>
              <a:rPr lang="zh-CN" altLang="en-US" sz="1200" b="1" dirty="0"/>
              <a:t>（</a:t>
            </a:r>
            <a:r>
              <a:rPr lang="en-US" altLang="zh-CN" sz="1200" b="1" dirty="0"/>
              <a:t>Printer Command Language</a:t>
            </a:r>
            <a:r>
              <a:rPr lang="zh-CN" altLang="en-US" sz="1200" b="1" dirty="0"/>
              <a:t>）语言和</a:t>
            </a:r>
            <a:r>
              <a:rPr lang="en-US" altLang="zh-CN" sz="1200" b="1" dirty="0"/>
              <a:t>Adobe</a:t>
            </a:r>
            <a:r>
              <a:rPr lang="zh-CN" altLang="en-US" sz="1200" b="1" dirty="0"/>
              <a:t>公司的</a:t>
            </a:r>
            <a:r>
              <a:rPr lang="en-US" altLang="zh-CN" sz="1200" b="1" dirty="0"/>
              <a:t>PostScript</a:t>
            </a:r>
            <a:r>
              <a:rPr lang="zh-CN" altLang="en-US" sz="1200" b="1" dirty="0"/>
              <a:t>语言都属于页描述语言。</a:t>
            </a:r>
            <a:endParaRPr lang="en-US" altLang="zh-CN" sz="800" b="1" dirty="0"/>
          </a:p>
        </p:txBody>
      </p:sp>
      <p:grpSp>
        <p:nvGrpSpPr>
          <p:cNvPr id="2" name="组合 1">
            <a:extLst>
              <a:ext uri="{FF2B5EF4-FFF2-40B4-BE49-F238E27FC236}">
                <a16:creationId xmlns:a16="http://schemas.microsoft.com/office/drawing/2014/main" id="{5CE7E9C1-E5AC-5C84-B2E5-53FAEED49A46}"/>
              </a:ext>
            </a:extLst>
          </p:cNvPr>
          <p:cNvGrpSpPr/>
          <p:nvPr/>
        </p:nvGrpSpPr>
        <p:grpSpPr>
          <a:xfrm>
            <a:off x="683568" y="4941168"/>
            <a:ext cx="7560840" cy="1852121"/>
            <a:chOff x="683568" y="5022152"/>
            <a:chExt cx="7560840" cy="1852121"/>
          </a:xfrm>
        </p:grpSpPr>
        <p:pic>
          <p:nvPicPr>
            <p:cNvPr id="3074" name="Picture 2">
              <a:extLst>
                <a:ext uri="{FF2B5EF4-FFF2-40B4-BE49-F238E27FC236}">
                  <a16:creationId xmlns:a16="http://schemas.microsoft.com/office/drawing/2014/main" id="{50D64BA5-5C05-B364-6AC8-681345C3F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157192"/>
              <a:ext cx="15841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C104877-FAD3-9D64-0082-6FE9D3E25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985" y="5085184"/>
              <a:ext cx="1875061" cy="15120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C475AD8-D638-BF4B-A839-2E6983A60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3" y="5022152"/>
              <a:ext cx="1584175" cy="15841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3CFC2CB0-31E7-656E-3BA6-5054617D02C0}"/>
                </a:ext>
              </a:extLst>
            </p:cNvPr>
            <p:cNvSpPr txBox="1"/>
            <p:nvPr/>
          </p:nvSpPr>
          <p:spPr>
            <a:xfrm>
              <a:off x="899592" y="6493531"/>
              <a:ext cx="954107" cy="276999"/>
            </a:xfrm>
            <a:prstGeom prst="rect">
              <a:avLst/>
            </a:prstGeom>
            <a:noFill/>
          </p:spPr>
          <p:txBody>
            <a:bodyPr wrap="none" rtlCol="0">
              <a:spAutoFit/>
            </a:bodyPr>
            <a:lstStyle/>
            <a:p>
              <a:r>
                <a:rPr lang="zh-CN" altLang="en-US" sz="1200" b="1" dirty="0"/>
                <a:t>针式打印机</a:t>
              </a:r>
            </a:p>
          </p:txBody>
        </p:sp>
        <p:sp>
          <p:nvSpPr>
            <p:cNvPr id="12" name="文本框 11">
              <a:extLst>
                <a:ext uri="{FF2B5EF4-FFF2-40B4-BE49-F238E27FC236}">
                  <a16:creationId xmlns:a16="http://schemas.microsoft.com/office/drawing/2014/main" id="{3DB59CA8-020C-C98B-900F-864BB1B472AE}"/>
                </a:ext>
              </a:extLst>
            </p:cNvPr>
            <p:cNvSpPr txBox="1"/>
            <p:nvPr/>
          </p:nvSpPr>
          <p:spPr>
            <a:xfrm>
              <a:off x="4094946" y="6597274"/>
              <a:ext cx="954107" cy="276999"/>
            </a:xfrm>
            <a:prstGeom prst="rect">
              <a:avLst/>
            </a:prstGeom>
            <a:noFill/>
          </p:spPr>
          <p:txBody>
            <a:bodyPr wrap="none" rtlCol="0">
              <a:spAutoFit/>
            </a:bodyPr>
            <a:lstStyle/>
            <a:p>
              <a:r>
                <a:rPr lang="zh-CN" altLang="en-US" sz="1200" b="1" dirty="0"/>
                <a:t>喷墨打印机</a:t>
              </a:r>
            </a:p>
          </p:txBody>
        </p:sp>
        <p:sp>
          <p:nvSpPr>
            <p:cNvPr id="13" name="文本框 12">
              <a:extLst>
                <a:ext uri="{FF2B5EF4-FFF2-40B4-BE49-F238E27FC236}">
                  <a16:creationId xmlns:a16="http://schemas.microsoft.com/office/drawing/2014/main" id="{15C01CEE-FE30-E47C-C745-628444AC57E9}"/>
                </a:ext>
              </a:extLst>
            </p:cNvPr>
            <p:cNvSpPr txBox="1"/>
            <p:nvPr/>
          </p:nvSpPr>
          <p:spPr>
            <a:xfrm>
              <a:off x="7069284" y="6536377"/>
              <a:ext cx="954107" cy="276999"/>
            </a:xfrm>
            <a:prstGeom prst="rect">
              <a:avLst/>
            </a:prstGeom>
            <a:noFill/>
          </p:spPr>
          <p:txBody>
            <a:bodyPr wrap="none" rtlCol="0">
              <a:spAutoFit/>
            </a:bodyPr>
            <a:lstStyle/>
            <a:p>
              <a:r>
                <a:rPr lang="zh-CN" altLang="en-US" sz="1200" b="1" dirty="0"/>
                <a:t>激光打印机</a:t>
              </a:r>
            </a:p>
          </p:txBody>
        </p:sp>
      </p:grpSp>
    </p:spTree>
    <p:extLst>
      <p:ext uri="{BB962C8B-B14F-4D97-AF65-F5344CB8AC3E}">
        <p14:creationId xmlns:p14="http://schemas.microsoft.com/office/powerpoint/2010/main" val="3989856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9.8.4  </a:t>
            </a:r>
            <a:r>
              <a:rPr lang="zh-CN" altLang="en-US" b="1" dirty="0">
                <a:ea typeface="黑体" panose="02010609060101010101" pitchFamily="49" charset="-122"/>
              </a:rPr>
              <a:t>显示器</a:t>
            </a:r>
            <a:endParaRPr lang="en-US" altLang="zh-CN" b="1" dirty="0"/>
          </a:p>
          <a:p>
            <a:pPr lvl="1" eaLnBrk="1" hangingPunct="1"/>
            <a:endParaRPr lang="en-US" altLang="zh-CN" sz="800" b="1" dirty="0"/>
          </a:p>
          <a:p>
            <a:pPr lvl="1" eaLnBrk="1" hangingPunct="1"/>
            <a:r>
              <a:rPr lang="zh-CN" altLang="en-US" sz="1400" b="1" dirty="0"/>
              <a:t>显示器也是最常用的输出设备，显示器的主要性能指标包括：</a:t>
            </a:r>
            <a:endParaRPr lang="en-US" altLang="zh-CN" sz="1600" b="1" dirty="0"/>
          </a:p>
          <a:p>
            <a:pPr lvl="2" eaLnBrk="1" hangingPunct="1">
              <a:lnSpc>
                <a:spcPct val="150000"/>
              </a:lnSpc>
              <a:buFont typeface="+mj-ea"/>
              <a:buAutoNum type="circleNumDbPlain"/>
            </a:pPr>
            <a:r>
              <a:rPr lang="zh-CN" altLang="en-US" sz="1000" b="1" dirty="0">
                <a:solidFill>
                  <a:srgbClr val="FF0000"/>
                </a:solidFill>
              </a:rPr>
              <a:t>分辨率</a:t>
            </a:r>
            <a:r>
              <a:rPr lang="zh-CN" altLang="en-US" sz="1000" b="1" dirty="0"/>
              <a:t>：</a:t>
            </a:r>
            <a:r>
              <a:rPr lang="en-US" altLang="zh-CN" sz="1000" b="1" dirty="0"/>
              <a:t>1024x768</a:t>
            </a:r>
            <a:r>
              <a:rPr lang="zh-CN" altLang="en-US" sz="1000" b="1" dirty="0"/>
              <a:t>、</a:t>
            </a:r>
            <a:r>
              <a:rPr lang="en-US" altLang="zh-CN" sz="1000" b="1" dirty="0"/>
              <a:t>1280x1024</a:t>
            </a:r>
            <a:r>
              <a:rPr lang="zh-CN" altLang="en-US" sz="1000" b="1" dirty="0"/>
              <a:t>、</a:t>
            </a:r>
            <a:r>
              <a:rPr lang="en-US" altLang="zh-CN" sz="1000" b="1" dirty="0"/>
              <a:t>1920x1080</a:t>
            </a:r>
            <a:r>
              <a:rPr lang="zh-CN" altLang="en-US" sz="1000" b="1" dirty="0"/>
              <a:t>、</a:t>
            </a:r>
            <a:r>
              <a:rPr lang="en-US" altLang="zh-CN" sz="1000" b="1" dirty="0"/>
              <a:t>4096x2160</a:t>
            </a:r>
            <a:r>
              <a:rPr lang="zh-CN" altLang="en-US" sz="1000" b="1" dirty="0"/>
              <a:t>（</a:t>
            </a:r>
            <a:r>
              <a:rPr lang="en-US" altLang="zh-CN" sz="1000" b="1" dirty="0">
                <a:solidFill>
                  <a:srgbClr val="FF0000"/>
                </a:solidFill>
              </a:rPr>
              <a:t>4K</a:t>
            </a:r>
            <a:r>
              <a:rPr lang="zh-CN" altLang="en-US" sz="1000" b="1" dirty="0"/>
              <a:t>）、</a:t>
            </a:r>
            <a:r>
              <a:rPr lang="en-US" altLang="zh-CN" sz="1000" b="1" dirty="0"/>
              <a:t>7680x4320</a:t>
            </a:r>
            <a:r>
              <a:rPr lang="zh-CN" altLang="en-US" sz="1000" b="1" dirty="0"/>
              <a:t>（</a:t>
            </a:r>
            <a:r>
              <a:rPr lang="en-US" altLang="zh-CN" sz="1000" b="1" dirty="0">
                <a:solidFill>
                  <a:srgbClr val="FF0000"/>
                </a:solidFill>
              </a:rPr>
              <a:t>8K</a:t>
            </a:r>
            <a:r>
              <a:rPr lang="zh-CN" altLang="en-US" sz="1000" b="1" dirty="0"/>
              <a:t>）等。</a:t>
            </a:r>
            <a:endParaRPr lang="en-US" altLang="zh-CN" sz="1000" b="1" dirty="0"/>
          </a:p>
          <a:p>
            <a:pPr lvl="2" eaLnBrk="1" hangingPunct="1">
              <a:lnSpc>
                <a:spcPct val="150000"/>
              </a:lnSpc>
              <a:buFont typeface="+mj-ea"/>
              <a:buAutoNum type="circleNumDbPlain"/>
            </a:pPr>
            <a:r>
              <a:rPr lang="zh-CN" altLang="en-US" sz="1000" b="1" dirty="0">
                <a:solidFill>
                  <a:srgbClr val="FF0000"/>
                </a:solidFill>
              </a:rPr>
              <a:t>长宽比</a:t>
            </a:r>
            <a:r>
              <a:rPr lang="zh-CN" altLang="en-US" sz="1000" b="1" dirty="0"/>
              <a:t>：</a:t>
            </a:r>
            <a:r>
              <a:rPr lang="en-US" altLang="zh-CN" sz="1000" b="1" dirty="0"/>
              <a:t>4:3</a:t>
            </a:r>
            <a:r>
              <a:rPr lang="zh-CN" altLang="en-US" sz="1000" b="1" dirty="0"/>
              <a:t>、</a:t>
            </a:r>
            <a:r>
              <a:rPr lang="en-US" altLang="zh-CN" sz="1000" b="1" dirty="0"/>
              <a:t>16:9</a:t>
            </a:r>
            <a:r>
              <a:rPr lang="zh-CN" altLang="en-US" sz="1000" b="1" dirty="0"/>
              <a:t>、</a:t>
            </a:r>
            <a:r>
              <a:rPr lang="en-US" altLang="zh-CN" sz="1000" b="1" dirty="0"/>
              <a:t>21:9</a:t>
            </a:r>
            <a:r>
              <a:rPr lang="zh-CN" altLang="en-US" sz="1000" b="1" dirty="0"/>
              <a:t>等。</a:t>
            </a:r>
            <a:endParaRPr lang="en-US" altLang="zh-CN" sz="1000" b="1" dirty="0"/>
          </a:p>
          <a:p>
            <a:pPr lvl="2" eaLnBrk="1" hangingPunct="1">
              <a:lnSpc>
                <a:spcPct val="150000"/>
              </a:lnSpc>
              <a:buFont typeface="+mj-ea"/>
              <a:buAutoNum type="circleNumDbPlain"/>
            </a:pPr>
            <a:r>
              <a:rPr lang="zh-CN" altLang="en-US" sz="1000" b="1" dirty="0">
                <a:solidFill>
                  <a:srgbClr val="FF0000"/>
                </a:solidFill>
              </a:rPr>
              <a:t>屏幕尺寸</a:t>
            </a:r>
            <a:r>
              <a:rPr lang="zh-CN" altLang="en-US" sz="1000" b="1" dirty="0"/>
              <a:t>：</a:t>
            </a:r>
            <a:r>
              <a:rPr lang="en-US" altLang="zh-CN" sz="1000" b="1" dirty="0"/>
              <a:t>21</a:t>
            </a:r>
            <a:r>
              <a:rPr lang="zh-CN" altLang="en-US" sz="1000" b="1" dirty="0"/>
              <a:t>英寸、</a:t>
            </a:r>
            <a:r>
              <a:rPr lang="en-US" altLang="zh-CN" sz="1000" b="1" dirty="0"/>
              <a:t>23</a:t>
            </a:r>
            <a:r>
              <a:rPr lang="zh-CN" altLang="en-US" sz="1000" b="1" dirty="0"/>
              <a:t>英寸、</a:t>
            </a:r>
            <a:r>
              <a:rPr lang="en-US" altLang="zh-CN" sz="1000" b="1" dirty="0"/>
              <a:t>27</a:t>
            </a:r>
            <a:r>
              <a:rPr lang="zh-CN" altLang="en-US" sz="1000" b="1" dirty="0"/>
              <a:t>英寸、</a:t>
            </a:r>
            <a:r>
              <a:rPr lang="en-US" altLang="zh-CN" sz="1000" b="1" dirty="0"/>
              <a:t>32</a:t>
            </a:r>
            <a:r>
              <a:rPr lang="zh-CN" altLang="en-US" sz="1000" b="1" dirty="0"/>
              <a:t>英寸等。</a:t>
            </a:r>
            <a:endParaRPr lang="en-US" altLang="zh-CN" sz="1000" b="1" dirty="0"/>
          </a:p>
          <a:p>
            <a:pPr lvl="2" eaLnBrk="1" hangingPunct="1">
              <a:lnSpc>
                <a:spcPct val="150000"/>
              </a:lnSpc>
              <a:buFont typeface="+mj-ea"/>
              <a:buAutoNum type="circleNumDbPlain"/>
            </a:pPr>
            <a:r>
              <a:rPr lang="zh-CN" altLang="en-US" sz="1000" b="1" dirty="0">
                <a:solidFill>
                  <a:srgbClr val="FF0000"/>
                </a:solidFill>
              </a:rPr>
              <a:t>灰度级</a:t>
            </a:r>
            <a:r>
              <a:rPr lang="zh-CN" altLang="en-US" sz="1000" b="1" dirty="0"/>
              <a:t>：黑白显示器中的灰度级表示像素点的亮度差别，彩色显示器中的灰度级表示颜色的差别；</a:t>
            </a:r>
            <a:r>
              <a:rPr lang="en-US" altLang="zh-CN" sz="1000" b="1" dirty="0"/>
              <a:t>8</a:t>
            </a:r>
            <a:r>
              <a:rPr lang="zh-CN" altLang="en-US" sz="1000" b="1" dirty="0"/>
              <a:t>位灰度表示</a:t>
            </a:r>
            <a:r>
              <a:rPr lang="en-US" altLang="zh-CN" sz="1000" b="1" dirty="0"/>
              <a:t>256</a:t>
            </a:r>
            <a:r>
              <a:rPr lang="zh-CN" altLang="en-US" sz="1000" b="1" dirty="0"/>
              <a:t>级灰度或颜色，现代彩色显示器的颜色位数可达</a:t>
            </a:r>
            <a:r>
              <a:rPr lang="en-US" altLang="zh-CN" sz="1000" b="1" dirty="0"/>
              <a:t>32</a:t>
            </a:r>
            <a:r>
              <a:rPr lang="zh-CN" altLang="en-US" sz="1000" b="1" dirty="0"/>
              <a:t>位（</a:t>
            </a:r>
            <a:r>
              <a:rPr lang="en-US" altLang="zh-CN" sz="1000" b="1" dirty="0"/>
              <a:t>2</a:t>
            </a:r>
            <a:r>
              <a:rPr lang="en-US" altLang="zh-CN" sz="1000" b="1" baseline="30000" dirty="0"/>
              <a:t>32</a:t>
            </a:r>
            <a:r>
              <a:rPr lang="en-US" altLang="zh-CN" sz="1000" b="1" dirty="0"/>
              <a:t>=4,294,967,296</a:t>
            </a:r>
            <a:r>
              <a:rPr lang="zh-CN" altLang="en-US" sz="1000" b="1" dirty="0"/>
              <a:t>级颜色）。</a:t>
            </a:r>
            <a:endParaRPr lang="en-US" altLang="zh-CN" sz="1000" b="1" dirty="0"/>
          </a:p>
          <a:p>
            <a:pPr lvl="2" eaLnBrk="1" hangingPunct="1">
              <a:lnSpc>
                <a:spcPct val="150000"/>
              </a:lnSpc>
              <a:buFont typeface="+mj-ea"/>
              <a:buAutoNum type="circleNumDbPlain"/>
            </a:pPr>
            <a:r>
              <a:rPr lang="zh-CN" altLang="en-US" sz="1000" b="1" dirty="0">
                <a:solidFill>
                  <a:srgbClr val="FF0000"/>
                </a:solidFill>
              </a:rPr>
              <a:t>刷新</a:t>
            </a:r>
            <a:r>
              <a:rPr lang="zh-CN" altLang="en-US" sz="1000" b="1" dirty="0"/>
              <a:t>：单位时间的刷新次数称为</a:t>
            </a:r>
            <a:r>
              <a:rPr lang="zh-CN" altLang="en-US" sz="1000" b="1" dirty="0">
                <a:solidFill>
                  <a:srgbClr val="FF0000"/>
                </a:solidFill>
              </a:rPr>
              <a:t>刷新频率</a:t>
            </a:r>
            <a:r>
              <a:rPr lang="zh-CN" altLang="en-US" sz="1000" b="1" dirty="0"/>
              <a:t>（帧频、帧率），刷新频率过低人眼会感到闪烁，主流液晶显示器的刷新频率为</a:t>
            </a:r>
            <a:r>
              <a:rPr lang="en-US" altLang="zh-CN" sz="1000" b="1" dirty="0"/>
              <a:t>60Hz</a:t>
            </a:r>
            <a:r>
              <a:rPr lang="zh-CN" altLang="en-US" sz="1000" b="1" dirty="0">
                <a:latin typeface="等线" panose="02010600030101010101" pitchFamily="2" charset="-122"/>
                <a:ea typeface="等线" panose="02010600030101010101" pitchFamily="2" charset="-122"/>
              </a:rPr>
              <a:t>～</a:t>
            </a:r>
            <a:r>
              <a:rPr lang="en-US" altLang="zh-CN" sz="1000" b="1" dirty="0"/>
              <a:t>240Hz</a:t>
            </a:r>
            <a:r>
              <a:rPr lang="zh-CN" altLang="en-US" sz="1000" b="1" dirty="0"/>
              <a:t>。</a:t>
            </a:r>
            <a:endParaRPr lang="en-US" altLang="zh-CN" sz="1000" b="1" dirty="0"/>
          </a:p>
          <a:p>
            <a:pPr lvl="2" eaLnBrk="1" hangingPunct="1">
              <a:lnSpc>
                <a:spcPct val="150000"/>
              </a:lnSpc>
              <a:buFont typeface="+mj-ea"/>
              <a:buAutoNum type="circleNumDbPlain"/>
            </a:pPr>
            <a:r>
              <a:rPr lang="zh-CN" altLang="en-US" sz="1000" b="1" dirty="0">
                <a:solidFill>
                  <a:srgbClr val="FF0000"/>
                </a:solidFill>
              </a:rPr>
              <a:t>显存</a:t>
            </a:r>
            <a:r>
              <a:rPr lang="zh-CN" altLang="en-US" sz="1000" b="1" dirty="0"/>
              <a:t>：也称</a:t>
            </a:r>
            <a:r>
              <a:rPr lang="zh-CN" altLang="en-US" sz="1000" b="1" dirty="0">
                <a:solidFill>
                  <a:srgbClr val="FF0000"/>
                </a:solidFill>
              </a:rPr>
              <a:t>刷新存储器</a:t>
            </a:r>
            <a:r>
              <a:rPr lang="zh-CN" altLang="en-US" sz="1000" b="1" dirty="0"/>
              <a:t>，用于暂存当前屏幕显示信息和不断刷新屏幕显示；</a:t>
            </a:r>
            <a:r>
              <a:rPr lang="zh-CN" altLang="en-US" sz="1000" b="1" dirty="0">
                <a:solidFill>
                  <a:srgbClr val="FF0000"/>
                </a:solidFill>
              </a:rPr>
              <a:t>显存容量</a:t>
            </a:r>
            <a:r>
              <a:rPr lang="en-US" altLang="zh-CN" sz="1000" b="1" dirty="0"/>
              <a:t>=</a:t>
            </a:r>
            <a:r>
              <a:rPr lang="zh-CN" altLang="en-US" sz="1000" b="1" dirty="0"/>
              <a:t>分配率</a:t>
            </a:r>
            <a:r>
              <a:rPr lang="en-US" altLang="zh-CN" sz="1000" b="1" dirty="0"/>
              <a:t>x</a:t>
            </a:r>
            <a:r>
              <a:rPr lang="zh-CN" altLang="en-US" sz="1000" b="1" dirty="0"/>
              <a:t>灰度级位数；</a:t>
            </a:r>
            <a:r>
              <a:rPr lang="zh-CN" altLang="en-US" sz="1000" b="1" dirty="0">
                <a:solidFill>
                  <a:srgbClr val="FF0000"/>
                </a:solidFill>
              </a:rPr>
              <a:t>显存带宽</a:t>
            </a:r>
            <a:r>
              <a:rPr lang="en-US" altLang="zh-CN" sz="1000" b="1" dirty="0"/>
              <a:t>=</a:t>
            </a:r>
            <a:r>
              <a:rPr lang="zh-CN" altLang="en-US" sz="1000" b="1" dirty="0"/>
              <a:t>分辨率</a:t>
            </a:r>
            <a:r>
              <a:rPr lang="en-US" altLang="zh-CN" sz="1000" b="1" dirty="0"/>
              <a:t>x</a:t>
            </a:r>
            <a:r>
              <a:rPr lang="zh-CN" altLang="en-US" sz="1000" b="1" dirty="0"/>
              <a:t>灰度级位数</a:t>
            </a:r>
            <a:r>
              <a:rPr lang="en-US" altLang="zh-CN" sz="1000" b="1" dirty="0"/>
              <a:t>x</a:t>
            </a:r>
            <a:r>
              <a:rPr lang="zh-CN" altLang="en-US" sz="1000" b="1" dirty="0"/>
              <a:t>刷新频率。</a:t>
            </a:r>
            <a:endParaRPr lang="en-US" altLang="zh-CN" sz="1000" b="1" dirty="0"/>
          </a:p>
          <a:p>
            <a:pPr lvl="1" eaLnBrk="1" hangingPunct="1"/>
            <a:endParaRPr lang="en-US" altLang="zh-CN" sz="1400" b="1" dirty="0"/>
          </a:p>
          <a:p>
            <a:pPr lvl="1" eaLnBrk="1" hangingPunct="1"/>
            <a:r>
              <a:rPr lang="zh-CN" altLang="en-US" sz="1400" b="1" dirty="0"/>
              <a:t>根据显示信息内容的不同，显示器可分为：</a:t>
            </a:r>
            <a:r>
              <a:rPr lang="zh-CN" altLang="en-US" sz="1400" b="1" dirty="0">
                <a:solidFill>
                  <a:srgbClr val="FF0000"/>
                </a:solidFill>
              </a:rPr>
              <a:t>字符显示器</a:t>
            </a:r>
            <a:r>
              <a:rPr lang="zh-CN" altLang="en-US" sz="1400" b="1" dirty="0"/>
              <a:t>、</a:t>
            </a:r>
            <a:r>
              <a:rPr lang="zh-CN" altLang="en-US" sz="1400" b="1" dirty="0">
                <a:solidFill>
                  <a:srgbClr val="FF0000"/>
                </a:solidFill>
              </a:rPr>
              <a:t>图形显示器</a:t>
            </a:r>
            <a:r>
              <a:rPr lang="zh-CN" altLang="en-US" sz="1400" b="1" dirty="0"/>
              <a:t>、</a:t>
            </a:r>
            <a:r>
              <a:rPr lang="zh-CN" altLang="en-US" sz="1400" b="1" dirty="0">
                <a:solidFill>
                  <a:srgbClr val="FF0000"/>
                </a:solidFill>
              </a:rPr>
              <a:t>图像显示器</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根据显示器件的不同，显示器可分为：阴极射线管显示器（</a:t>
            </a:r>
            <a:r>
              <a:rPr lang="en-US" altLang="zh-CN" sz="1400" b="1" dirty="0">
                <a:solidFill>
                  <a:srgbClr val="FF0000"/>
                </a:solidFill>
              </a:rPr>
              <a:t>CRT</a:t>
            </a:r>
            <a:r>
              <a:rPr lang="zh-CN" altLang="en-US" sz="1400" b="1" dirty="0">
                <a:solidFill>
                  <a:srgbClr val="FF0000"/>
                </a:solidFill>
              </a:rPr>
              <a:t>显示器</a:t>
            </a:r>
            <a:r>
              <a:rPr lang="zh-CN" altLang="en-US" sz="1400" b="1" dirty="0"/>
              <a:t>，</a:t>
            </a:r>
            <a:r>
              <a:rPr lang="en-US" altLang="zh-CN" sz="1400" b="1" dirty="0"/>
              <a:t>Cathode Ray Tube</a:t>
            </a:r>
            <a:r>
              <a:rPr lang="zh-CN" altLang="en-US" sz="1400" b="1" dirty="0"/>
              <a:t>）、液晶显示器（</a:t>
            </a:r>
            <a:r>
              <a:rPr lang="en-US" altLang="zh-CN" sz="1400" b="1" dirty="0">
                <a:solidFill>
                  <a:srgbClr val="FF0000"/>
                </a:solidFill>
              </a:rPr>
              <a:t>LCD</a:t>
            </a:r>
            <a:r>
              <a:rPr lang="zh-CN" altLang="en-US" sz="1400" b="1" dirty="0">
                <a:solidFill>
                  <a:srgbClr val="FF0000"/>
                </a:solidFill>
              </a:rPr>
              <a:t>显示器</a:t>
            </a:r>
            <a:r>
              <a:rPr lang="zh-CN" altLang="en-US" sz="1400" b="1" dirty="0"/>
              <a:t>，</a:t>
            </a:r>
            <a:r>
              <a:rPr lang="en-US" altLang="zh-CN" sz="1400" b="1" dirty="0"/>
              <a:t>Liquid Crystal Display</a:t>
            </a:r>
            <a:r>
              <a:rPr lang="zh-CN" altLang="en-US" sz="1400" b="1" dirty="0"/>
              <a:t>）、发光二极管显示器（</a:t>
            </a:r>
            <a:r>
              <a:rPr lang="en-US" altLang="zh-CN" sz="1400" b="1" dirty="0">
                <a:solidFill>
                  <a:srgbClr val="FF0000"/>
                </a:solidFill>
              </a:rPr>
              <a:t>LED</a:t>
            </a:r>
            <a:r>
              <a:rPr lang="zh-CN" altLang="en-US" sz="1400" b="1" dirty="0">
                <a:solidFill>
                  <a:srgbClr val="FF0000"/>
                </a:solidFill>
              </a:rPr>
              <a:t>显示器</a:t>
            </a:r>
            <a:r>
              <a:rPr lang="zh-CN" altLang="en-US" sz="1400" b="1" dirty="0"/>
              <a:t>，</a:t>
            </a:r>
            <a:r>
              <a:rPr lang="en-US" altLang="zh-CN" sz="1400" b="1" dirty="0"/>
              <a:t>Light-emitting Diode</a:t>
            </a:r>
            <a:r>
              <a:rPr lang="zh-CN" altLang="en-US" sz="1400" b="1" dirty="0"/>
              <a:t>）等。</a:t>
            </a:r>
            <a:endParaRPr lang="en-US" altLang="zh-CN" sz="1600" b="1" dirty="0"/>
          </a:p>
        </p:txBody>
      </p:sp>
      <p:grpSp>
        <p:nvGrpSpPr>
          <p:cNvPr id="9" name="组合 8">
            <a:extLst>
              <a:ext uri="{FF2B5EF4-FFF2-40B4-BE49-F238E27FC236}">
                <a16:creationId xmlns:a16="http://schemas.microsoft.com/office/drawing/2014/main" id="{0966057A-514C-6913-CC99-84AA59BF2176}"/>
              </a:ext>
            </a:extLst>
          </p:cNvPr>
          <p:cNvGrpSpPr/>
          <p:nvPr/>
        </p:nvGrpSpPr>
        <p:grpSpPr>
          <a:xfrm>
            <a:off x="683568" y="4986497"/>
            <a:ext cx="7900717" cy="1806792"/>
            <a:chOff x="683568" y="4986497"/>
            <a:chExt cx="7900717" cy="1806792"/>
          </a:xfrm>
        </p:grpSpPr>
        <p:grpSp>
          <p:nvGrpSpPr>
            <p:cNvPr id="6" name="组合 5">
              <a:extLst>
                <a:ext uri="{FF2B5EF4-FFF2-40B4-BE49-F238E27FC236}">
                  <a16:creationId xmlns:a16="http://schemas.microsoft.com/office/drawing/2014/main" id="{D0D4AF54-306D-364B-63EC-EC489929A3A3}"/>
                </a:ext>
              </a:extLst>
            </p:cNvPr>
            <p:cNvGrpSpPr/>
            <p:nvPr/>
          </p:nvGrpSpPr>
          <p:grpSpPr>
            <a:xfrm>
              <a:off x="683568" y="4986497"/>
              <a:ext cx="7900717" cy="1806792"/>
              <a:chOff x="683568" y="4986497"/>
              <a:chExt cx="7900717" cy="1806792"/>
            </a:xfrm>
          </p:grpSpPr>
          <p:grpSp>
            <p:nvGrpSpPr>
              <p:cNvPr id="2" name="组合 1">
                <a:extLst>
                  <a:ext uri="{FF2B5EF4-FFF2-40B4-BE49-F238E27FC236}">
                    <a16:creationId xmlns:a16="http://schemas.microsoft.com/office/drawing/2014/main" id="{5CE7E9C1-E5AC-5C84-B2E5-53FAEED49A46}"/>
                  </a:ext>
                </a:extLst>
              </p:cNvPr>
              <p:cNvGrpSpPr/>
              <p:nvPr/>
            </p:nvGrpSpPr>
            <p:grpSpPr>
              <a:xfrm>
                <a:off x="1086057" y="6455393"/>
                <a:ext cx="6868406" cy="337896"/>
                <a:chOff x="1086057" y="6536377"/>
                <a:chExt cx="6868406" cy="337896"/>
              </a:xfrm>
            </p:grpSpPr>
            <p:sp>
              <p:nvSpPr>
                <p:cNvPr id="11" name="文本框 10">
                  <a:extLst>
                    <a:ext uri="{FF2B5EF4-FFF2-40B4-BE49-F238E27FC236}">
                      <a16:creationId xmlns:a16="http://schemas.microsoft.com/office/drawing/2014/main" id="{3CFC2CB0-31E7-656E-3BA6-5054617D02C0}"/>
                    </a:ext>
                  </a:extLst>
                </p:cNvPr>
                <p:cNvSpPr txBox="1"/>
                <p:nvPr/>
              </p:nvSpPr>
              <p:spPr>
                <a:xfrm>
                  <a:off x="1086057" y="6536377"/>
                  <a:ext cx="890115" cy="276999"/>
                </a:xfrm>
                <a:prstGeom prst="rect">
                  <a:avLst/>
                </a:prstGeom>
                <a:noFill/>
              </p:spPr>
              <p:txBody>
                <a:bodyPr wrap="none" rtlCol="0">
                  <a:spAutoFit/>
                </a:bodyPr>
                <a:lstStyle/>
                <a:p>
                  <a:r>
                    <a:rPr lang="en-US" altLang="zh-CN" sz="1200" b="1" dirty="0"/>
                    <a:t>CRT</a:t>
                  </a:r>
                  <a:r>
                    <a:rPr lang="zh-CN" altLang="en-US" sz="1200" b="1" dirty="0"/>
                    <a:t>显示器</a:t>
                  </a:r>
                </a:p>
              </p:txBody>
            </p:sp>
            <p:sp>
              <p:nvSpPr>
                <p:cNvPr id="12" name="文本框 11">
                  <a:extLst>
                    <a:ext uri="{FF2B5EF4-FFF2-40B4-BE49-F238E27FC236}">
                      <a16:creationId xmlns:a16="http://schemas.microsoft.com/office/drawing/2014/main" id="{3DB59CA8-020C-C98B-900F-864BB1B472AE}"/>
                    </a:ext>
                  </a:extLst>
                </p:cNvPr>
                <p:cNvSpPr txBox="1"/>
                <p:nvPr/>
              </p:nvSpPr>
              <p:spPr>
                <a:xfrm>
                  <a:off x="4094946" y="6597274"/>
                  <a:ext cx="889731" cy="276999"/>
                </a:xfrm>
                <a:prstGeom prst="rect">
                  <a:avLst/>
                </a:prstGeom>
                <a:noFill/>
              </p:spPr>
              <p:txBody>
                <a:bodyPr wrap="none" rtlCol="0">
                  <a:spAutoFit/>
                </a:bodyPr>
                <a:lstStyle/>
                <a:p>
                  <a:r>
                    <a:rPr lang="en-US" altLang="zh-CN" sz="1200" b="1" dirty="0"/>
                    <a:t>LCD</a:t>
                  </a:r>
                  <a:r>
                    <a:rPr lang="zh-CN" altLang="en-US" sz="1200" b="1" dirty="0"/>
                    <a:t>显示器</a:t>
                  </a:r>
                </a:p>
              </p:txBody>
            </p:sp>
            <p:sp>
              <p:nvSpPr>
                <p:cNvPr id="13" name="文本框 12">
                  <a:extLst>
                    <a:ext uri="{FF2B5EF4-FFF2-40B4-BE49-F238E27FC236}">
                      <a16:creationId xmlns:a16="http://schemas.microsoft.com/office/drawing/2014/main" id="{15C01CEE-FE30-E47C-C745-628444AC57E9}"/>
                    </a:ext>
                  </a:extLst>
                </p:cNvPr>
                <p:cNvSpPr txBox="1"/>
                <p:nvPr/>
              </p:nvSpPr>
              <p:spPr>
                <a:xfrm>
                  <a:off x="7069284" y="6536377"/>
                  <a:ext cx="885179" cy="276999"/>
                </a:xfrm>
                <a:prstGeom prst="rect">
                  <a:avLst/>
                </a:prstGeom>
                <a:noFill/>
              </p:spPr>
              <p:txBody>
                <a:bodyPr wrap="none" rtlCol="0">
                  <a:spAutoFit/>
                </a:bodyPr>
                <a:lstStyle/>
                <a:p>
                  <a:r>
                    <a:rPr lang="en-US" altLang="zh-CN" sz="1200" b="1" dirty="0"/>
                    <a:t>LED</a:t>
                  </a:r>
                  <a:r>
                    <a:rPr lang="zh-CN" altLang="en-US" sz="1200" b="1" dirty="0"/>
                    <a:t>显示器</a:t>
                  </a:r>
                </a:p>
              </p:txBody>
            </p:sp>
          </p:grpSp>
          <p:pic>
            <p:nvPicPr>
              <p:cNvPr id="4098" name="Picture 2">
                <a:extLst>
                  <a:ext uri="{FF2B5EF4-FFF2-40B4-BE49-F238E27FC236}">
                    <a16:creationId xmlns:a16="http://schemas.microsoft.com/office/drawing/2014/main" id="{8643400C-E193-D6CA-0E9F-ACE651E29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032127"/>
                <a:ext cx="1710079" cy="12513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D42363F-2AAF-C4A8-EA38-50350CAA9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4986497"/>
                <a:ext cx="1397450" cy="139745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088953E-7BD3-39A3-1923-3DF2E38507B1}"/>
                  </a:ext>
                </a:extLst>
              </p:cNvPr>
              <p:cNvPicPr>
                <a:picLocks noChangeAspect="1"/>
              </p:cNvPicPr>
              <p:nvPr/>
            </p:nvPicPr>
            <p:blipFill>
              <a:blip r:embed="rId4"/>
              <a:stretch>
                <a:fillRect/>
              </a:stretch>
            </p:blipFill>
            <p:spPr>
              <a:xfrm>
                <a:off x="6439460" y="5086917"/>
                <a:ext cx="2144825" cy="1196609"/>
              </a:xfrm>
              <a:prstGeom prst="rect">
                <a:avLst/>
              </a:prstGeom>
            </p:spPr>
          </p:pic>
        </p:grpSp>
        <p:pic>
          <p:nvPicPr>
            <p:cNvPr id="8" name="图片 7">
              <a:extLst>
                <a:ext uri="{FF2B5EF4-FFF2-40B4-BE49-F238E27FC236}">
                  <a16:creationId xmlns:a16="http://schemas.microsoft.com/office/drawing/2014/main" id="{8EA0F221-8B1C-4BA4-E9A4-44780B6401AE}"/>
                </a:ext>
              </a:extLst>
            </p:cNvPr>
            <p:cNvPicPr>
              <a:picLocks noChangeAspect="1"/>
            </p:cNvPicPr>
            <p:nvPr/>
          </p:nvPicPr>
          <p:blipFill>
            <a:blip r:embed="rId5"/>
            <a:stretch>
              <a:fillRect/>
            </a:stretch>
          </p:blipFill>
          <p:spPr>
            <a:xfrm>
              <a:off x="1907704" y="6150816"/>
              <a:ext cx="867636" cy="218643"/>
            </a:xfrm>
            <a:prstGeom prst="rect">
              <a:avLst/>
            </a:prstGeom>
          </p:spPr>
        </p:pic>
      </p:grpSp>
    </p:spTree>
    <p:extLst>
      <p:ext uri="{BB962C8B-B14F-4D97-AF65-F5344CB8AC3E}">
        <p14:creationId xmlns:p14="http://schemas.microsoft.com/office/powerpoint/2010/main" val="3591956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199181"/>
            <a:ext cx="8229600" cy="4525963"/>
          </a:xfrm>
        </p:spPr>
        <p:txBody>
          <a:bodyPr/>
          <a:lstStyle/>
          <a:p>
            <a:r>
              <a:rPr lang="zh-CN" altLang="en-US" sz="1400" b="1" dirty="0"/>
              <a:t>例</a:t>
            </a:r>
            <a:r>
              <a:rPr lang="en-US" altLang="zh-CN" sz="1400" b="1" dirty="0"/>
              <a:t>9.6</a:t>
            </a:r>
            <a:r>
              <a:rPr lang="zh-CN" altLang="en-US" sz="1400" b="1" dirty="0"/>
              <a:t>：若显示器的工作方式为：分辨率</a:t>
            </a:r>
            <a:r>
              <a:rPr lang="en-US" altLang="zh-CN" sz="1400" b="1" dirty="0"/>
              <a:t>=1024x768</a:t>
            </a:r>
            <a:r>
              <a:rPr lang="zh-CN" altLang="en-US" sz="1400" b="1" dirty="0"/>
              <a:t>，</a:t>
            </a:r>
            <a:r>
              <a:rPr lang="en-US" altLang="zh-CN" sz="1400" b="1" dirty="0"/>
              <a:t>24</a:t>
            </a:r>
            <a:r>
              <a:rPr lang="zh-CN" altLang="en-US" sz="1400" b="1" dirty="0"/>
              <a:t>位真彩色，刷新频率（刷新速度）</a:t>
            </a:r>
            <a:r>
              <a:rPr lang="en-US" altLang="zh-CN" sz="1400" b="1" dirty="0"/>
              <a:t>=72Hz</a:t>
            </a:r>
            <a:r>
              <a:rPr lang="zh-CN" altLang="en-US" sz="1400" b="1" dirty="0"/>
              <a:t>，请回答下列问题：</a:t>
            </a:r>
            <a:endParaRPr lang="en-US" altLang="zh-CN" sz="1400" b="1" dirty="0"/>
          </a:p>
          <a:p>
            <a:r>
              <a:rPr lang="zh-CN" altLang="en-US" sz="1400" b="1" dirty="0"/>
              <a:t>（</a:t>
            </a:r>
            <a:r>
              <a:rPr lang="en-US" altLang="zh-CN" sz="1400" b="1" dirty="0"/>
              <a:t>1</a:t>
            </a:r>
            <a:r>
              <a:rPr lang="zh-CN" altLang="en-US" sz="1400" b="1" dirty="0"/>
              <a:t>）显存容量至少需用多少</a:t>
            </a:r>
            <a:r>
              <a:rPr lang="en-US" altLang="zh-CN" sz="1400" b="1" dirty="0"/>
              <a:t>KB</a:t>
            </a:r>
            <a:r>
              <a:rPr lang="zh-CN" altLang="en-US" sz="1400" b="1" dirty="0"/>
              <a:t>？</a:t>
            </a:r>
            <a:endParaRPr lang="en-US" altLang="zh-CN" sz="1400" b="1" dirty="0"/>
          </a:p>
          <a:p>
            <a:r>
              <a:rPr lang="zh-CN" altLang="en-US" sz="1400" b="1" dirty="0"/>
              <a:t>（</a:t>
            </a:r>
            <a:r>
              <a:rPr lang="en-US" altLang="zh-CN" sz="1400" b="1" dirty="0"/>
              <a:t>2</a:t>
            </a:r>
            <a:r>
              <a:rPr lang="zh-CN" altLang="en-US" sz="1400" b="1" dirty="0"/>
              <a:t>）若保留</a:t>
            </a:r>
            <a:r>
              <a:rPr lang="en-US" altLang="zh-CN" sz="1400" b="1" dirty="0"/>
              <a:t>50%</a:t>
            </a:r>
            <a:r>
              <a:rPr lang="zh-CN" altLang="en-US" sz="1400" b="1" dirty="0"/>
              <a:t>带宽用于其他非刷新功能，则显存的总带宽应为多少？</a:t>
            </a:r>
            <a:endParaRPr lang="en-US" altLang="zh-CN" sz="1400" b="1" dirty="0"/>
          </a:p>
          <a:p>
            <a:r>
              <a:rPr lang="zh-CN" altLang="en-US" sz="1400" b="1" dirty="0"/>
              <a:t>（</a:t>
            </a:r>
            <a:r>
              <a:rPr lang="en-US" altLang="zh-CN" sz="1400" b="1" dirty="0"/>
              <a:t>3</a:t>
            </a:r>
            <a:r>
              <a:rPr lang="zh-CN" altLang="en-US" sz="1400" b="1" dirty="0"/>
              <a:t>）为了提高显存的带宽，应采取哪些技术措施？</a:t>
            </a:r>
            <a:endParaRPr lang="en-US" altLang="zh-CN" sz="1400" b="1" dirty="0"/>
          </a:p>
          <a:p>
            <a:endParaRPr lang="en-US" altLang="zh-CN" sz="1400" b="1" dirty="0"/>
          </a:p>
          <a:p>
            <a:r>
              <a:rPr lang="zh-CN" altLang="en-US" sz="1400" b="1" dirty="0"/>
              <a:t>解：</a:t>
            </a:r>
            <a:endParaRPr lang="en-US" altLang="zh-CN" sz="1400" b="1" dirty="0"/>
          </a:p>
          <a:p>
            <a:r>
              <a:rPr lang="zh-CN" altLang="en-US" sz="1400" b="1" dirty="0"/>
              <a:t>（</a:t>
            </a:r>
            <a:r>
              <a:rPr lang="en-US" altLang="zh-CN" sz="1400" b="1" dirty="0"/>
              <a:t>1</a:t>
            </a:r>
            <a:r>
              <a:rPr lang="zh-CN" altLang="en-US" sz="1400" b="1" dirty="0"/>
              <a:t>）</a:t>
            </a:r>
            <a:endParaRPr lang="en-US" altLang="zh-CN" sz="1400" b="1" dirty="0"/>
          </a:p>
          <a:p>
            <a:pPr lvl="1"/>
            <a:r>
              <a:rPr lang="zh-CN" altLang="en-US" sz="1400" b="1" dirty="0">
                <a:solidFill>
                  <a:srgbClr val="FF0000"/>
                </a:solidFill>
              </a:rPr>
              <a:t>显存容量</a:t>
            </a:r>
            <a:r>
              <a:rPr lang="en-US" altLang="zh-CN" sz="1400" b="1" dirty="0"/>
              <a:t>=</a:t>
            </a:r>
            <a:r>
              <a:rPr lang="zh-CN" altLang="en-US" sz="1400" b="1" dirty="0"/>
              <a:t>分配率</a:t>
            </a:r>
            <a:r>
              <a:rPr lang="en-US" altLang="zh-CN" sz="1400" b="1" dirty="0"/>
              <a:t>x</a:t>
            </a:r>
            <a:r>
              <a:rPr lang="zh-CN" altLang="en-US" sz="1400" b="1" dirty="0"/>
              <a:t>灰度级位数</a:t>
            </a:r>
            <a:r>
              <a:rPr lang="en-US" altLang="zh-CN" sz="1400" b="1" dirty="0"/>
              <a:t>=1024x768x24/8=</a:t>
            </a:r>
            <a:r>
              <a:rPr lang="en-US" altLang="zh-CN" sz="1400" b="1" dirty="0">
                <a:solidFill>
                  <a:srgbClr val="FF0000"/>
                </a:solidFill>
              </a:rPr>
              <a:t>2304KB</a:t>
            </a:r>
          </a:p>
          <a:p>
            <a:pPr lvl="1"/>
            <a:endParaRPr lang="en-US" altLang="zh-CN" sz="1400" b="1" dirty="0"/>
          </a:p>
          <a:p>
            <a:r>
              <a:rPr lang="zh-CN" altLang="en-US" sz="1400" b="1" dirty="0"/>
              <a:t>（</a:t>
            </a:r>
            <a:r>
              <a:rPr lang="en-US" altLang="zh-CN" sz="1400" b="1" dirty="0"/>
              <a:t>2</a:t>
            </a:r>
            <a:r>
              <a:rPr lang="zh-CN" altLang="en-US" sz="1400" b="1" dirty="0"/>
              <a:t>）</a:t>
            </a:r>
            <a:endParaRPr lang="en-US" altLang="zh-CN" sz="1400" b="1" dirty="0"/>
          </a:p>
          <a:p>
            <a:pPr lvl="1"/>
            <a:r>
              <a:rPr lang="zh-CN" altLang="en-US" sz="1400" b="1" dirty="0">
                <a:solidFill>
                  <a:srgbClr val="FF0000"/>
                </a:solidFill>
              </a:rPr>
              <a:t>刷新屏幕所需的带宽</a:t>
            </a:r>
            <a:r>
              <a:rPr lang="en-US" altLang="zh-CN" sz="1400" b="1" dirty="0"/>
              <a:t>=</a:t>
            </a:r>
            <a:r>
              <a:rPr lang="zh-CN" altLang="en-US" sz="1400" b="1" dirty="0"/>
              <a:t>分辨率</a:t>
            </a:r>
            <a:r>
              <a:rPr lang="en-US" altLang="zh-CN" sz="1400" b="1" dirty="0"/>
              <a:t>x</a:t>
            </a:r>
            <a:r>
              <a:rPr lang="zh-CN" altLang="en-US" sz="1400" b="1" dirty="0"/>
              <a:t>灰度级位数</a:t>
            </a:r>
            <a:r>
              <a:rPr lang="en-US" altLang="zh-CN" sz="1400" b="1" dirty="0"/>
              <a:t>x</a:t>
            </a:r>
            <a:r>
              <a:rPr lang="zh-CN" altLang="en-US" sz="1400" b="1" dirty="0"/>
              <a:t>刷新频率</a:t>
            </a:r>
            <a:r>
              <a:rPr lang="en-US" altLang="zh-CN" sz="1400" b="1" dirty="0"/>
              <a:t>=2304KBx72Hz=165888KB/s≈</a:t>
            </a:r>
            <a:r>
              <a:rPr lang="en-US" altLang="zh-CN" sz="1400" b="1" dirty="0">
                <a:solidFill>
                  <a:srgbClr val="FF0000"/>
                </a:solidFill>
              </a:rPr>
              <a:t>170MB/s</a:t>
            </a:r>
          </a:p>
          <a:p>
            <a:pPr lvl="1"/>
            <a:endParaRPr lang="en-US" altLang="zh-CN" sz="1400" b="1" dirty="0"/>
          </a:p>
          <a:p>
            <a:pPr lvl="1"/>
            <a:r>
              <a:rPr lang="zh-CN" altLang="en-US" sz="1400" b="1" dirty="0"/>
              <a:t>保留</a:t>
            </a:r>
            <a:r>
              <a:rPr lang="en-US" altLang="zh-CN" sz="1400" b="1" dirty="0"/>
              <a:t>50%</a:t>
            </a:r>
            <a:r>
              <a:rPr lang="zh-CN" altLang="en-US" sz="1400" b="1" dirty="0"/>
              <a:t>带宽用于其他非刷新功能，因此</a:t>
            </a:r>
            <a:r>
              <a:rPr lang="zh-CN" altLang="en-US" sz="1400" b="1" dirty="0">
                <a:solidFill>
                  <a:srgbClr val="FF0000"/>
                </a:solidFill>
              </a:rPr>
              <a:t>显存带宽</a:t>
            </a:r>
            <a:r>
              <a:rPr lang="en-US" altLang="zh-CN" sz="1400" b="1" dirty="0"/>
              <a:t>=170x2=</a:t>
            </a:r>
            <a:r>
              <a:rPr lang="en-US" altLang="zh-CN" sz="1400" b="1" dirty="0">
                <a:solidFill>
                  <a:srgbClr val="FF0000"/>
                </a:solidFill>
              </a:rPr>
              <a:t>340MB/s</a:t>
            </a:r>
          </a:p>
          <a:p>
            <a:pPr lvl="1"/>
            <a:endParaRPr lang="en-US" altLang="zh-CN" sz="1400" b="1" dirty="0"/>
          </a:p>
          <a:p>
            <a:r>
              <a:rPr lang="zh-CN" altLang="en-US" sz="1400" b="1" dirty="0"/>
              <a:t>（</a:t>
            </a:r>
            <a:r>
              <a:rPr lang="en-US" altLang="zh-CN" sz="1400" b="1" dirty="0"/>
              <a:t>3</a:t>
            </a:r>
            <a:r>
              <a:rPr lang="zh-CN" altLang="en-US" sz="1400" b="1" dirty="0"/>
              <a:t>）</a:t>
            </a:r>
            <a:endParaRPr lang="en-US" altLang="zh-CN" sz="1400" b="1" dirty="0"/>
          </a:p>
          <a:p>
            <a:pPr lvl="1"/>
            <a:r>
              <a:rPr lang="zh-CN" altLang="en-US" sz="1400" b="1" dirty="0"/>
              <a:t>提高显存带宽的</a:t>
            </a:r>
            <a:r>
              <a:rPr lang="zh-CN" altLang="en-US" sz="1400" b="1" dirty="0">
                <a:solidFill>
                  <a:srgbClr val="FF0000"/>
                </a:solidFill>
              </a:rPr>
              <a:t>技术措施</a:t>
            </a:r>
            <a:r>
              <a:rPr lang="zh-CN" altLang="en-US" sz="1400" b="1" dirty="0"/>
              <a:t>：</a:t>
            </a:r>
            <a:endParaRPr lang="en-US" altLang="zh-CN" sz="1400" b="1" dirty="0"/>
          </a:p>
          <a:p>
            <a:pPr lvl="2">
              <a:buFont typeface="+mj-ea"/>
              <a:buAutoNum type="circleNumDbPlain"/>
            </a:pPr>
            <a:r>
              <a:rPr lang="zh-CN" altLang="en-US" sz="1200" b="1" dirty="0"/>
              <a:t>使用高速度的</a:t>
            </a:r>
            <a:r>
              <a:rPr lang="en-US" altLang="zh-CN" sz="1200" b="1" dirty="0"/>
              <a:t>DRAM</a:t>
            </a:r>
            <a:r>
              <a:rPr lang="zh-CN" altLang="en-US" sz="1200" b="1" dirty="0"/>
              <a:t>芯片，组成刷新存储器。</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刷新存储器采用多体交叉结构。</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提高刷新存储器内显示控制器的内部总线宽度。</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刷新存储器采用双端口存储器结构，将刷新端口与更新端口分开。</a:t>
            </a:r>
            <a:endParaRPr lang="en-US" altLang="zh-CN" sz="1200" b="1" dirty="0"/>
          </a:p>
        </p:txBody>
      </p:sp>
    </p:spTree>
    <p:extLst>
      <p:ext uri="{BB962C8B-B14F-4D97-AF65-F5344CB8AC3E}">
        <p14:creationId xmlns:p14="http://schemas.microsoft.com/office/powerpoint/2010/main" val="203326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8A4A696F-0B45-87A1-ABC2-3ED36231FDEB}"/>
              </a:ext>
            </a:extLst>
          </p:cNvPr>
          <p:cNvGrpSpPr/>
          <p:nvPr/>
        </p:nvGrpSpPr>
        <p:grpSpPr>
          <a:xfrm>
            <a:off x="2990484" y="4221083"/>
            <a:ext cx="3741756" cy="2592293"/>
            <a:chOff x="2990484" y="4293097"/>
            <a:chExt cx="3741756" cy="2592293"/>
          </a:xfrm>
        </p:grpSpPr>
        <p:pic>
          <p:nvPicPr>
            <p:cNvPr id="7" name="图片 6">
              <a:extLst>
                <a:ext uri="{FF2B5EF4-FFF2-40B4-BE49-F238E27FC236}">
                  <a16:creationId xmlns:a16="http://schemas.microsoft.com/office/drawing/2014/main" id="{ED43D929-A125-28AA-3AE1-CE26871E1476}"/>
                </a:ext>
              </a:extLst>
            </p:cNvPr>
            <p:cNvPicPr>
              <a:picLocks noChangeAspect="1"/>
            </p:cNvPicPr>
            <p:nvPr/>
          </p:nvPicPr>
          <p:blipFill>
            <a:blip r:embed="rId2"/>
            <a:stretch>
              <a:fillRect/>
            </a:stretch>
          </p:blipFill>
          <p:spPr>
            <a:xfrm>
              <a:off x="2990484" y="4293097"/>
              <a:ext cx="3741756" cy="2273501"/>
            </a:xfrm>
            <a:prstGeom prst="rect">
              <a:avLst/>
            </a:prstGeom>
          </p:spPr>
        </p:pic>
        <p:sp>
          <p:nvSpPr>
            <p:cNvPr id="9" name="文本框 8">
              <a:extLst>
                <a:ext uri="{FF2B5EF4-FFF2-40B4-BE49-F238E27FC236}">
                  <a16:creationId xmlns:a16="http://schemas.microsoft.com/office/drawing/2014/main" id="{F08E449E-8273-5538-77F3-20701BC3673B}"/>
                </a:ext>
              </a:extLst>
            </p:cNvPr>
            <p:cNvSpPr txBox="1"/>
            <p:nvPr/>
          </p:nvSpPr>
          <p:spPr>
            <a:xfrm>
              <a:off x="3839167" y="6545843"/>
              <a:ext cx="2145091" cy="339547"/>
            </a:xfrm>
            <a:prstGeom prst="rect">
              <a:avLst/>
            </a:prstGeom>
            <a:noFill/>
          </p:spPr>
          <p:txBody>
            <a:bodyPr wrap="none" rtlCol="0">
              <a:spAutoFit/>
            </a:bodyPr>
            <a:lstStyle/>
            <a:p>
              <a:r>
                <a:rPr lang="zh-CN" altLang="en-US" sz="1200" b="1" dirty="0"/>
                <a:t>图</a:t>
              </a:r>
              <a:r>
                <a:rPr lang="en-US" altLang="zh-CN" sz="1200" b="1" dirty="0"/>
                <a:t>9.1    I/O</a:t>
              </a:r>
              <a:r>
                <a:rPr lang="zh-CN" altLang="en-US" sz="1200" b="1" dirty="0"/>
                <a:t>接口通用结构</a:t>
              </a:r>
            </a:p>
          </p:txBody>
        </p:sp>
      </p:grpSp>
      <p:sp>
        <p:nvSpPr>
          <p:cNvPr id="12" name="内容占位符 2">
            <a:extLst>
              <a:ext uri="{FF2B5EF4-FFF2-40B4-BE49-F238E27FC236}">
                <a16:creationId xmlns:a16="http://schemas.microsoft.com/office/drawing/2014/main" id="{991D4E1D-0F34-A902-EF07-0D8A57746F6B}"/>
              </a:ext>
            </a:extLst>
          </p:cNvPr>
          <p:cNvSpPr txBox="1">
            <a:spLocks noChangeArrowheads="1"/>
          </p:cNvSpPr>
          <p:nvPr/>
        </p:nvSpPr>
        <p:spPr bwMode="auto">
          <a:xfrm>
            <a:off x="457200" y="11663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zh-CN" b="1" dirty="0">
                <a:ea typeface="黑体" panose="02010609060101010101" pitchFamily="49" charset="-122"/>
              </a:rPr>
              <a:t>9.2.2  I/O</a:t>
            </a:r>
            <a:r>
              <a:rPr lang="zh-CN" altLang="en-US" b="1" dirty="0">
                <a:ea typeface="黑体" panose="02010609060101010101" pitchFamily="49" charset="-122"/>
              </a:rPr>
              <a:t>接口的结构</a:t>
            </a:r>
            <a:endParaRPr lang="en-US" altLang="zh-CN" b="1" dirty="0"/>
          </a:p>
          <a:p>
            <a:pPr lvl="1" eaLnBrk="1" hangingPunct="1"/>
            <a:endParaRPr lang="en-US" altLang="zh-CN" sz="800" b="1" dirty="0"/>
          </a:p>
          <a:p>
            <a:pPr lvl="1" eaLnBrk="1" hangingPunct="1"/>
            <a:r>
              <a:rPr lang="en-US" altLang="zh-CN" sz="1600" b="1" dirty="0"/>
              <a:t>I/O</a:t>
            </a:r>
            <a:r>
              <a:rPr lang="zh-CN" altLang="en-US" sz="1600" b="1" dirty="0"/>
              <a:t>接口内部主要包括总线接口和内部接口两部分（图</a:t>
            </a:r>
            <a:r>
              <a:rPr lang="en-US" altLang="zh-CN" sz="1600" b="1" dirty="0"/>
              <a:t>9.1</a:t>
            </a:r>
            <a:r>
              <a:rPr lang="zh-CN" altLang="en-US" sz="1600" b="1" dirty="0"/>
              <a:t>）：</a:t>
            </a:r>
            <a:endParaRPr lang="en-US" altLang="zh-CN" sz="1600" b="1" dirty="0"/>
          </a:p>
          <a:p>
            <a:pPr lvl="2" eaLnBrk="1" hangingPunct="1">
              <a:lnSpc>
                <a:spcPct val="150000"/>
              </a:lnSpc>
            </a:pPr>
            <a:r>
              <a:rPr lang="zh-CN" altLang="en-US" sz="1200" b="1" dirty="0">
                <a:solidFill>
                  <a:srgbClr val="FF0000"/>
                </a:solidFill>
              </a:rPr>
              <a:t>总线接口</a:t>
            </a:r>
            <a:r>
              <a:rPr lang="zh-CN" altLang="en-US" sz="1200" b="1" dirty="0"/>
              <a:t>：连接总线的总线接口必须按总线标准进行设计，这部分逻辑为接口的标准部分。</a:t>
            </a:r>
            <a:endParaRPr lang="en-US" altLang="zh-CN" sz="1200" b="1" dirty="0"/>
          </a:p>
          <a:p>
            <a:pPr lvl="2" eaLnBrk="1" hangingPunct="1">
              <a:lnSpc>
                <a:spcPct val="150000"/>
              </a:lnSpc>
            </a:pPr>
            <a:r>
              <a:rPr lang="zh-CN" altLang="en-US" sz="1200" b="1" dirty="0">
                <a:solidFill>
                  <a:srgbClr val="FF0000"/>
                </a:solidFill>
              </a:rPr>
              <a:t>内部接口</a:t>
            </a:r>
            <a:r>
              <a:rPr lang="zh-CN" altLang="en-US" sz="1200" b="1" dirty="0"/>
              <a:t>：连接设备的内部接口逻辑因设备而异，是非标准的。</a:t>
            </a:r>
            <a:endParaRPr lang="en-US" altLang="zh-CN" sz="1200" b="1" dirty="0"/>
          </a:p>
          <a:p>
            <a:pPr lvl="2" eaLnBrk="1" hangingPunct="1"/>
            <a:endParaRPr lang="en-US" altLang="zh-CN" sz="1200" b="1" dirty="0"/>
          </a:p>
          <a:p>
            <a:pPr lvl="1" eaLnBrk="1" hangingPunct="1"/>
            <a:r>
              <a:rPr lang="en-US" altLang="zh-CN" sz="1600" b="1" dirty="0"/>
              <a:t>I/O</a:t>
            </a:r>
            <a:r>
              <a:rPr lang="zh-CN" altLang="en-US" sz="1600" b="1" dirty="0"/>
              <a:t>接口应包括以下基本的功能部件：</a:t>
            </a:r>
            <a:endParaRPr lang="en-US" altLang="zh-CN" sz="1600" b="1" dirty="0"/>
          </a:p>
          <a:p>
            <a:pPr lvl="2" eaLnBrk="1" hangingPunct="1">
              <a:lnSpc>
                <a:spcPct val="150000"/>
              </a:lnSpc>
              <a:buFont typeface="+mj-ea"/>
              <a:buAutoNum type="circleNumDbPlain"/>
            </a:pPr>
            <a:r>
              <a:rPr lang="zh-CN" altLang="en-US" sz="1200" b="1" dirty="0">
                <a:solidFill>
                  <a:srgbClr val="FF0000"/>
                </a:solidFill>
              </a:rPr>
              <a:t>数据缓冲寄存器</a:t>
            </a:r>
            <a:r>
              <a:rPr lang="zh-CN" altLang="en-US" sz="1200" b="1" dirty="0"/>
              <a:t>（</a:t>
            </a:r>
            <a:r>
              <a:rPr lang="en-US" altLang="zh-CN" sz="1200" b="1" dirty="0"/>
              <a:t>DBR</a:t>
            </a:r>
            <a:r>
              <a:rPr lang="zh-CN" altLang="en-US" sz="1200" b="1" dirty="0"/>
              <a:t>）</a:t>
            </a:r>
            <a:endParaRPr lang="en-US" altLang="zh-CN" sz="1200" b="1" dirty="0"/>
          </a:p>
          <a:p>
            <a:pPr lvl="2" eaLnBrk="1" hangingPunct="1">
              <a:lnSpc>
                <a:spcPct val="150000"/>
              </a:lnSpc>
              <a:buFont typeface="+mj-ea"/>
              <a:buAutoNum type="circleNumDbPlain"/>
            </a:pPr>
            <a:r>
              <a:rPr lang="zh-CN" altLang="en-US" sz="1200" b="1" dirty="0">
                <a:solidFill>
                  <a:srgbClr val="FF0000"/>
                </a:solidFill>
              </a:rPr>
              <a:t>设备状态寄存器</a:t>
            </a:r>
            <a:r>
              <a:rPr lang="zh-CN" altLang="en-US" sz="1200" b="1" dirty="0"/>
              <a:t>（</a:t>
            </a:r>
            <a:r>
              <a:rPr lang="en-US" altLang="zh-CN" sz="1200" b="1" dirty="0"/>
              <a:t>DSR</a:t>
            </a:r>
            <a:r>
              <a:rPr lang="zh-CN" altLang="en-US" sz="1200" b="1" dirty="0"/>
              <a:t>）</a:t>
            </a:r>
            <a:endParaRPr lang="en-US" altLang="zh-CN" sz="1200" b="1" dirty="0"/>
          </a:p>
          <a:p>
            <a:pPr lvl="2" eaLnBrk="1" hangingPunct="1">
              <a:lnSpc>
                <a:spcPct val="150000"/>
              </a:lnSpc>
              <a:buFont typeface="+mj-ea"/>
              <a:buAutoNum type="circleNumDbPlain"/>
            </a:pPr>
            <a:r>
              <a:rPr lang="zh-CN" altLang="en-US" sz="1200" b="1" dirty="0">
                <a:solidFill>
                  <a:srgbClr val="FF0000"/>
                </a:solidFill>
              </a:rPr>
              <a:t>设备命令寄存器</a:t>
            </a:r>
            <a:r>
              <a:rPr lang="zh-CN" altLang="en-US" sz="1200" b="1" dirty="0"/>
              <a:t>（</a:t>
            </a:r>
            <a:r>
              <a:rPr lang="en-US" altLang="zh-CN" sz="1200" b="1" dirty="0"/>
              <a:t>DCR</a:t>
            </a:r>
            <a:r>
              <a:rPr lang="zh-CN" altLang="en-US" sz="1200" b="1" dirty="0"/>
              <a:t>）</a:t>
            </a:r>
            <a:endParaRPr lang="en-US" altLang="zh-CN" sz="1200" b="1" dirty="0"/>
          </a:p>
          <a:p>
            <a:pPr lvl="2" eaLnBrk="1" hangingPunct="1">
              <a:lnSpc>
                <a:spcPct val="150000"/>
              </a:lnSpc>
              <a:buFont typeface="+mj-ea"/>
              <a:buAutoNum type="circleNumDbPlain"/>
            </a:pPr>
            <a:r>
              <a:rPr lang="zh-CN" altLang="en-US" sz="1200" b="1" dirty="0">
                <a:solidFill>
                  <a:srgbClr val="FF0000"/>
                </a:solidFill>
              </a:rPr>
              <a:t>设备存储器</a:t>
            </a:r>
            <a:r>
              <a:rPr lang="zh-CN" altLang="en-US" sz="1200" b="1" dirty="0"/>
              <a:t>：例如显卡中的显存。</a:t>
            </a:r>
            <a:endParaRPr lang="en-US" altLang="zh-CN" sz="1200" b="1" dirty="0"/>
          </a:p>
          <a:p>
            <a:pPr lvl="2" eaLnBrk="1" hangingPunct="1">
              <a:lnSpc>
                <a:spcPct val="150000"/>
              </a:lnSpc>
              <a:buFont typeface="+mj-ea"/>
              <a:buAutoNum type="circleNumDbPlain"/>
            </a:pPr>
            <a:r>
              <a:rPr lang="zh-CN" altLang="en-US" sz="1200" b="1" dirty="0">
                <a:solidFill>
                  <a:srgbClr val="FF0000"/>
                </a:solidFill>
              </a:rPr>
              <a:t>地址译码器</a:t>
            </a:r>
            <a:endParaRPr lang="en-US" altLang="zh-CN" sz="1200" b="1" dirty="0">
              <a:solidFill>
                <a:srgbClr val="FF0000"/>
              </a:solidFill>
            </a:endParaRPr>
          </a:p>
          <a:p>
            <a:pPr lvl="2" eaLnBrk="1" hangingPunct="1">
              <a:lnSpc>
                <a:spcPct val="150000"/>
              </a:lnSpc>
              <a:buFont typeface="+mj-ea"/>
              <a:buAutoNum type="circleNumDbPlain"/>
            </a:pPr>
            <a:r>
              <a:rPr lang="zh-CN" altLang="en-US" sz="1200" b="1" dirty="0">
                <a:solidFill>
                  <a:srgbClr val="FF0000"/>
                </a:solidFill>
              </a:rPr>
              <a:t>数据格式转换逻辑</a:t>
            </a:r>
            <a:r>
              <a:rPr lang="zh-CN" altLang="en-US" sz="1200" b="1" dirty="0"/>
              <a:t>：进行串并或并串传送的转换。</a:t>
            </a:r>
            <a:endParaRPr lang="en-US" altLang="zh-CN" sz="1200" b="1" dirty="0"/>
          </a:p>
          <a:p>
            <a:pPr lvl="2" eaLnBrk="1" hangingPunct="1"/>
            <a:endParaRPr lang="en-US" altLang="zh-CN" sz="1200" b="1" dirty="0"/>
          </a:p>
          <a:p>
            <a:pPr lvl="1" eaLnBrk="1" hangingPunct="1"/>
            <a:endParaRPr lang="en-US" altLang="zh-CN" sz="1600" b="1" dirty="0"/>
          </a:p>
        </p:txBody>
      </p:sp>
    </p:spTree>
    <p:extLst>
      <p:ext uri="{BB962C8B-B14F-4D97-AF65-F5344CB8AC3E}">
        <p14:creationId xmlns:p14="http://schemas.microsoft.com/office/powerpoint/2010/main" val="2533761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9.8.5  </a:t>
            </a:r>
            <a:r>
              <a:rPr lang="zh-CN" altLang="en-US" b="1" dirty="0">
                <a:ea typeface="黑体" panose="02010609060101010101" pitchFamily="49" charset="-122"/>
              </a:rPr>
              <a:t>硬盘存储器</a:t>
            </a:r>
            <a:endParaRPr lang="en-US" altLang="zh-CN" b="1" dirty="0"/>
          </a:p>
          <a:p>
            <a:pPr lvl="1" eaLnBrk="1" hangingPunct="1"/>
            <a:endParaRPr lang="en-US" altLang="zh-CN" sz="800" b="1" dirty="0"/>
          </a:p>
          <a:p>
            <a:pPr lvl="1" eaLnBrk="1" hangingPunct="1"/>
            <a:r>
              <a:rPr lang="zh-CN" altLang="en-US" sz="1400" b="1" dirty="0"/>
              <a:t>硬盘存储器是</a:t>
            </a:r>
            <a:r>
              <a:rPr lang="zh-CN" altLang="en-US" sz="1400" b="1" dirty="0">
                <a:solidFill>
                  <a:srgbClr val="FF0000"/>
                </a:solidFill>
              </a:rPr>
              <a:t>磁表面存储器</a:t>
            </a:r>
            <a:r>
              <a:rPr lang="zh-CN" altLang="en-US" sz="1400" b="1" dirty="0"/>
              <a:t>的一种，</a:t>
            </a:r>
            <a:r>
              <a:rPr lang="zh-CN" altLang="en-US" sz="1400" b="1" dirty="0">
                <a:solidFill>
                  <a:srgbClr val="FF0000"/>
                </a:solidFill>
              </a:rPr>
              <a:t>磁鼓、软盘、磁带</a:t>
            </a:r>
            <a:r>
              <a:rPr lang="zh-CN" altLang="en-US" sz="1400" b="1" dirty="0"/>
              <a:t>都属于磁表面存储器。</a:t>
            </a:r>
            <a:endParaRPr lang="en-US" altLang="zh-CN" sz="1400" b="1" dirty="0"/>
          </a:p>
          <a:p>
            <a:pPr lvl="1" eaLnBrk="1" hangingPunct="1"/>
            <a:endParaRPr lang="en-US" altLang="zh-CN" sz="1400" b="1" dirty="0"/>
          </a:p>
          <a:p>
            <a:pPr lvl="1" eaLnBrk="1" hangingPunct="1"/>
            <a:r>
              <a:rPr lang="en-US" altLang="zh-CN" sz="2000" b="1" dirty="0"/>
              <a:t>1</a:t>
            </a:r>
            <a:r>
              <a:rPr lang="zh-CN" altLang="en-US" sz="2000" b="1" dirty="0"/>
              <a:t>、读写原理</a:t>
            </a:r>
            <a:endParaRPr lang="en-US" altLang="zh-CN" sz="2000" b="1" dirty="0"/>
          </a:p>
          <a:p>
            <a:pPr lvl="2" eaLnBrk="1" hangingPunct="1"/>
            <a:endParaRPr lang="en-US" altLang="zh-CN" sz="400" b="1" dirty="0"/>
          </a:p>
          <a:p>
            <a:pPr lvl="2" eaLnBrk="1" hangingPunct="1"/>
            <a:r>
              <a:rPr lang="zh-CN" altLang="en-US" sz="1400" b="1" dirty="0"/>
              <a:t>磁表面存储器利用磁性材料剩磁的</a:t>
            </a:r>
            <a:r>
              <a:rPr lang="zh-CN" altLang="en-US" sz="1400" b="1" dirty="0">
                <a:solidFill>
                  <a:srgbClr val="FF0000"/>
                </a:solidFill>
              </a:rPr>
              <a:t>两种磁化方向</a:t>
            </a:r>
            <a:r>
              <a:rPr lang="zh-CN" altLang="en-US" sz="1400" b="1" dirty="0"/>
              <a:t>来记录信息：例如，</a:t>
            </a:r>
            <a:r>
              <a:rPr lang="en-US" altLang="zh-CN" sz="1400" b="1" dirty="0">
                <a:solidFill>
                  <a:srgbClr val="FF0000"/>
                </a:solidFill>
              </a:rPr>
              <a:t>S → N</a:t>
            </a:r>
            <a:r>
              <a:rPr lang="zh-CN" altLang="en-US" sz="1400" b="1" dirty="0"/>
              <a:t>表示</a:t>
            </a:r>
            <a:r>
              <a:rPr lang="en-US" altLang="zh-CN" sz="1400" b="1" dirty="0"/>
              <a:t>1</a:t>
            </a:r>
            <a:r>
              <a:rPr lang="zh-CN" altLang="en-US" sz="1400" b="1" dirty="0"/>
              <a:t>，</a:t>
            </a:r>
            <a:r>
              <a:rPr lang="en-US" altLang="zh-CN" sz="1400" b="1" dirty="0">
                <a:solidFill>
                  <a:srgbClr val="FF0000"/>
                </a:solidFill>
              </a:rPr>
              <a:t>N → S</a:t>
            </a:r>
            <a:r>
              <a:rPr lang="zh-CN" altLang="en-US" sz="1400" b="1" dirty="0"/>
              <a:t>表示</a:t>
            </a:r>
            <a:r>
              <a:rPr lang="en-US" altLang="zh-CN" sz="1400" b="1" dirty="0"/>
              <a:t>0</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写入原理：电流转换为磁场。</a:t>
            </a:r>
            <a:endParaRPr lang="en-US" altLang="zh-CN" sz="1400" b="1" dirty="0"/>
          </a:p>
          <a:p>
            <a:pPr lvl="2" eaLnBrk="1" hangingPunct="1"/>
            <a:endParaRPr lang="en-US" altLang="zh-CN" sz="1400" b="1" dirty="0"/>
          </a:p>
          <a:p>
            <a:pPr lvl="2" eaLnBrk="1" hangingPunct="1"/>
            <a:r>
              <a:rPr lang="zh-CN" altLang="en-US" sz="1400" b="1" dirty="0"/>
              <a:t>读出原理：磁场转换为电流。</a:t>
            </a:r>
            <a:endParaRPr lang="en-US" altLang="zh-CN" sz="1400" b="1" dirty="0"/>
          </a:p>
          <a:p>
            <a:pPr lvl="2" eaLnBrk="1" hangingPunct="1"/>
            <a:endParaRPr lang="en-US" altLang="zh-CN" sz="1800" b="1" dirty="0"/>
          </a:p>
          <a:p>
            <a:pPr lvl="1" eaLnBrk="1" hangingPunct="1"/>
            <a:r>
              <a:rPr lang="en-US" altLang="zh-CN" sz="2000" b="1" dirty="0"/>
              <a:t>2</a:t>
            </a:r>
            <a:r>
              <a:rPr lang="zh-CN" altLang="en-US" sz="2000" b="1" dirty="0"/>
              <a:t>、记录方式</a:t>
            </a:r>
            <a:endParaRPr lang="en-US" altLang="zh-CN" sz="2000" b="1" dirty="0"/>
          </a:p>
          <a:p>
            <a:pPr lvl="1" eaLnBrk="1" hangingPunct="1"/>
            <a:endParaRPr lang="en-US" altLang="zh-CN" sz="400" b="1" dirty="0"/>
          </a:p>
          <a:p>
            <a:pPr lvl="2" eaLnBrk="1" hangingPunct="1"/>
            <a:r>
              <a:rPr lang="zh-CN" altLang="en-US" sz="1400" b="1" dirty="0"/>
              <a:t>归零制、不归零制、调相制、调频制、见“</a:t>
            </a:r>
            <a:r>
              <a:rPr lang="en-US" altLang="zh-CN" sz="1400" b="1" dirty="0"/>
              <a:t>1</a:t>
            </a:r>
            <a:r>
              <a:rPr lang="zh-CN" altLang="en-US" sz="1400" b="1" dirty="0"/>
              <a:t>”就翻转不归零制、改进调频制等。</a:t>
            </a:r>
            <a:endParaRPr lang="en-US" altLang="zh-CN" sz="1000" b="1" dirty="0"/>
          </a:p>
          <a:p>
            <a:pPr lvl="2" eaLnBrk="1" hangingPunct="1"/>
            <a:endParaRPr lang="en-US" altLang="zh-CN" sz="1600" b="1" dirty="0"/>
          </a:p>
          <a:p>
            <a:pPr lvl="1" eaLnBrk="1" hangingPunct="1"/>
            <a:r>
              <a:rPr lang="en-US" altLang="zh-CN" sz="2000" b="1" dirty="0"/>
              <a:t>3</a:t>
            </a:r>
            <a:r>
              <a:rPr lang="zh-CN" altLang="en-US" sz="2000" b="1" dirty="0"/>
              <a:t>、磁盘存储器</a:t>
            </a:r>
            <a:endParaRPr lang="en-US" altLang="zh-CN" sz="2000" b="1" dirty="0"/>
          </a:p>
          <a:p>
            <a:pPr lvl="1" eaLnBrk="1" hangingPunct="1"/>
            <a:endParaRPr lang="en-US" altLang="zh-CN" sz="1000" b="1" dirty="0"/>
          </a:p>
          <a:p>
            <a:pPr lvl="2" eaLnBrk="1" hangingPunct="1"/>
            <a:r>
              <a:rPr lang="zh-CN" altLang="en-US" sz="1800" b="1" dirty="0"/>
              <a:t>（</a:t>
            </a:r>
            <a:r>
              <a:rPr lang="en-US" altLang="zh-CN" sz="1800" b="1" dirty="0"/>
              <a:t>1</a:t>
            </a:r>
            <a:r>
              <a:rPr lang="zh-CN" altLang="en-US" sz="1800" b="1" dirty="0"/>
              <a:t>）磁盘存储器内部结构</a:t>
            </a:r>
            <a:endParaRPr lang="en-US" altLang="zh-CN" sz="1800" b="1" dirty="0"/>
          </a:p>
          <a:p>
            <a:pPr lvl="3" eaLnBrk="1" hangingPunct="1"/>
            <a:endParaRPr lang="en-US" altLang="zh-CN" sz="1400" b="1" dirty="0"/>
          </a:p>
          <a:p>
            <a:pPr lvl="3" eaLnBrk="1" hangingPunct="1"/>
            <a:r>
              <a:rPr lang="zh-CN" altLang="en-US" sz="1400" b="1" dirty="0"/>
              <a:t>包括磁记录介质、磁盘控制器（软盘称为</a:t>
            </a:r>
            <a:r>
              <a:rPr lang="en-US" altLang="zh-CN" sz="1400" b="1" dirty="0"/>
              <a:t>FDC</a:t>
            </a:r>
            <a:r>
              <a:rPr lang="zh-CN" altLang="en-US" sz="1400" b="1" dirty="0"/>
              <a:t>，硬盘称为</a:t>
            </a:r>
            <a:r>
              <a:rPr lang="en-US" altLang="zh-CN" sz="1400" b="1" dirty="0"/>
              <a:t>HDC</a:t>
            </a:r>
            <a:r>
              <a:rPr lang="zh-CN" altLang="en-US" sz="1400" b="1" dirty="0"/>
              <a:t>）、磁盘驱动器（软盘称为</a:t>
            </a:r>
            <a:r>
              <a:rPr lang="en-US" altLang="zh-CN" sz="1400" b="1" dirty="0"/>
              <a:t>FDD</a:t>
            </a:r>
            <a:r>
              <a:rPr lang="zh-CN" altLang="en-US" sz="1400" b="1" dirty="0"/>
              <a:t>，硬盘称为</a:t>
            </a:r>
            <a:r>
              <a:rPr lang="en-US" altLang="zh-CN" sz="1400" b="1" dirty="0"/>
              <a:t>HDD</a:t>
            </a:r>
            <a:r>
              <a:rPr lang="zh-CN" altLang="en-US" sz="1400" b="1" dirty="0"/>
              <a:t>）。</a:t>
            </a:r>
            <a:endParaRPr lang="en-US" altLang="zh-CN" sz="1400" b="1" dirty="0"/>
          </a:p>
        </p:txBody>
      </p:sp>
    </p:spTree>
    <p:extLst>
      <p:ext uri="{BB962C8B-B14F-4D97-AF65-F5344CB8AC3E}">
        <p14:creationId xmlns:p14="http://schemas.microsoft.com/office/powerpoint/2010/main" val="3110022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lvl="2" eaLnBrk="1" hangingPunct="1"/>
            <a:r>
              <a:rPr lang="zh-CN" altLang="en-US" sz="1800" b="1" dirty="0"/>
              <a:t>（</a:t>
            </a:r>
            <a:r>
              <a:rPr lang="en-US" altLang="zh-CN" sz="1800" b="1" dirty="0"/>
              <a:t>2</a:t>
            </a:r>
            <a:r>
              <a:rPr lang="zh-CN" altLang="en-US" sz="1800" b="1" dirty="0"/>
              <a:t>）磁盘数据信息编址和记录格式</a:t>
            </a:r>
            <a:endParaRPr lang="en-US" altLang="zh-CN" sz="1800" b="1" dirty="0"/>
          </a:p>
          <a:p>
            <a:pPr lvl="2" eaLnBrk="1" hangingPunct="1"/>
            <a:endParaRPr lang="en-US" altLang="zh-CN" sz="1000" b="1" dirty="0"/>
          </a:p>
          <a:p>
            <a:pPr lvl="3" eaLnBrk="1" hangingPunct="1"/>
            <a:r>
              <a:rPr lang="zh-CN" altLang="en-US" sz="1400" b="1" dirty="0"/>
              <a:t>包括：</a:t>
            </a:r>
            <a:r>
              <a:rPr lang="zh-CN" altLang="en-US" sz="1400" b="1" dirty="0">
                <a:solidFill>
                  <a:srgbClr val="FF0000"/>
                </a:solidFill>
              </a:rPr>
              <a:t>记录面</a:t>
            </a:r>
            <a:r>
              <a:rPr lang="zh-CN" altLang="en-US" sz="1400" b="1" dirty="0"/>
              <a:t>、</a:t>
            </a:r>
            <a:r>
              <a:rPr lang="zh-CN" altLang="en-US" sz="1400" b="1" dirty="0">
                <a:solidFill>
                  <a:srgbClr val="FF0000"/>
                </a:solidFill>
              </a:rPr>
              <a:t>磁道</a:t>
            </a:r>
            <a:r>
              <a:rPr lang="zh-CN" altLang="en-US" sz="1400" b="1" dirty="0"/>
              <a:t>、</a:t>
            </a:r>
            <a:r>
              <a:rPr lang="zh-CN" altLang="en-US" sz="1400" b="1" dirty="0">
                <a:solidFill>
                  <a:srgbClr val="FF0000"/>
                </a:solidFill>
              </a:rPr>
              <a:t>扇区</a:t>
            </a:r>
            <a:r>
              <a:rPr lang="zh-CN" altLang="en-US" sz="1400" b="1" dirty="0"/>
              <a:t>。</a:t>
            </a:r>
            <a:endParaRPr lang="en-US" altLang="zh-CN" sz="1400" b="1" dirty="0"/>
          </a:p>
          <a:p>
            <a:pPr lvl="3" eaLnBrk="1" hangingPunct="1"/>
            <a:endParaRPr lang="en-US" altLang="zh-CN" sz="1400" b="1" dirty="0"/>
          </a:p>
          <a:p>
            <a:pPr lvl="3" eaLnBrk="1" hangingPunct="1"/>
            <a:r>
              <a:rPr lang="zh-CN" altLang="en-US" sz="1400" b="1" dirty="0"/>
              <a:t>将半径相等的磁道集合称为</a:t>
            </a:r>
            <a:r>
              <a:rPr lang="zh-CN" altLang="en-US" sz="1400" b="1" dirty="0">
                <a:solidFill>
                  <a:srgbClr val="FF0000"/>
                </a:solidFill>
              </a:rPr>
              <a:t>圆柱面</a:t>
            </a:r>
            <a:r>
              <a:rPr lang="zh-CN" altLang="en-US" sz="1400" b="1" dirty="0"/>
              <a:t>。</a:t>
            </a:r>
            <a:endParaRPr lang="en-US" altLang="zh-CN" sz="1400" b="1" dirty="0"/>
          </a:p>
          <a:p>
            <a:pPr lvl="2" eaLnBrk="1" hangingPunct="1"/>
            <a:endParaRPr lang="en-US" altLang="zh-CN" sz="1800" b="1" dirty="0"/>
          </a:p>
          <a:p>
            <a:pPr lvl="2" eaLnBrk="1" hangingPunct="1"/>
            <a:r>
              <a:rPr lang="zh-CN" altLang="en-US" sz="1800" b="1" dirty="0"/>
              <a:t>（</a:t>
            </a:r>
            <a:r>
              <a:rPr lang="en-US" altLang="zh-CN" sz="1800" b="1" dirty="0"/>
              <a:t>3</a:t>
            </a:r>
            <a:r>
              <a:rPr lang="zh-CN" altLang="en-US" sz="1800" b="1" dirty="0"/>
              <a:t>）磁盘存储器的技术指标</a:t>
            </a:r>
            <a:endParaRPr lang="en-US" altLang="zh-CN" sz="1800" b="1" dirty="0"/>
          </a:p>
          <a:p>
            <a:pPr lvl="2" eaLnBrk="1" hangingPunct="1"/>
            <a:endParaRPr lang="en-US" altLang="zh-CN" sz="1000" b="1" dirty="0"/>
          </a:p>
          <a:p>
            <a:pPr lvl="3" eaLnBrk="1" hangingPunct="1"/>
            <a:r>
              <a:rPr lang="zh-CN" altLang="en-US" sz="1400" b="1" dirty="0">
                <a:solidFill>
                  <a:srgbClr val="FF0000"/>
                </a:solidFill>
              </a:rPr>
              <a:t>存储密度</a:t>
            </a:r>
            <a:r>
              <a:rPr lang="zh-CN" altLang="en-US" sz="1400" b="1" dirty="0"/>
              <a:t>：包括</a:t>
            </a:r>
            <a:r>
              <a:rPr lang="zh-CN" altLang="en-US" sz="1400" b="1" dirty="0">
                <a:solidFill>
                  <a:srgbClr val="FF0000"/>
                </a:solidFill>
              </a:rPr>
              <a:t>道密度</a:t>
            </a:r>
            <a:r>
              <a:rPr lang="zh-CN" altLang="en-US" sz="1400" b="1" dirty="0"/>
              <a:t>（</a:t>
            </a:r>
            <a:r>
              <a:rPr lang="en-US" altLang="zh-CN" sz="1400" b="1" dirty="0"/>
              <a:t>TPI</a:t>
            </a:r>
            <a:r>
              <a:rPr lang="zh-CN" altLang="en-US" sz="1400" b="1" dirty="0"/>
              <a:t>，</a:t>
            </a:r>
            <a:r>
              <a:rPr lang="en-US" altLang="zh-CN" sz="1400" b="1" dirty="0"/>
              <a:t>Track Per Inch</a:t>
            </a:r>
            <a:r>
              <a:rPr lang="zh-CN" altLang="en-US" sz="1400" b="1" dirty="0"/>
              <a:t>）和</a:t>
            </a:r>
            <a:r>
              <a:rPr lang="zh-CN" altLang="en-US" sz="1400" b="1" dirty="0">
                <a:solidFill>
                  <a:srgbClr val="FF0000"/>
                </a:solidFill>
              </a:rPr>
              <a:t>位密度</a:t>
            </a:r>
            <a:r>
              <a:rPr lang="zh-CN" altLang="en-US" sz="1400" b="1" dirty="0"/>
              <a:t>（</a:t>
            </a:r>
            <a:r>
              <a:rPr lang="en-US" altLang="zh-CN" sz="1400" b="1" dirty="0"/>
              <a:t>BPI</a:t>
            </a:r>
            <a:r>
              <a:rPr lang="zh-CN" altLang="en-US" sz="1400" b="1" dirty="0"/>
              <a:t>，</a:t>
            </a:r>
            <a:r>
              <a:rPr lang="en-US" altLang="zh-CN" sz="1400" b="1" dirty="0"/>
              <a:t>Bit Per Inch</a:t>
            </a:r>
            <a:r>
              <a:rPr lang="zh-CN" altLang="en-US" sz="1400" b="1" dirty="0"/>
              <a:t>）。</a:t>
            </a:r>
            <a:endParaRPr lang="en-US" altLang="zh-CN" sz="1400" b="1" dirty="0"/>
          </a:p>
          <a:p>
            <a:pPr lvl="3" eaLnBrk="1" hangingPunct="1"/>
            <a:endParaRPr lang="en-US" altLang="zh-CN" sz="1400" b="1" dirty="0"/>
          </a:p>
          <a:p>
            <a:pPr lvl="3" eaLnBrk="1" hangingPunct="1"/>
            <a:r>
              <a:rPr lang="zh-CN" altLang="en-US" sz="1400" b="1" dirty="0">
                <a:solidFill>
                  <a:srgbClr val="FF0000"/>
                </a:solidFill>
              </a:rPr>
              <a:t>存储容量</a:t>
            </a:r>
            <a:r>
              <a:rPr lang="zh-CN" altLang="en-US" sz="1400" b="1" dirty="0"/>
              <a:t>：磁盘存储容量（双面盘） </a:t>
            </a:r>
            <a:r>
              <a:rPr lang="en-US" altLang="zh-CN" sz="1400" b="1" dirty="0"/>
              <a:t>= </a:t>
            </a:r>
            <a:r>
              <a:rPr lang="zh-CN" altLang="en-US" sz="1400" b="1" dirty="0"/>
              <a:t>盘片数 </a:t>
            </a:r>
            <a:r>
              <a:rPr lang="en-US" altLang="zh-CN" sz="1400" b="1" dirty="0"/>
              <a:t>x 2 x </a:t>
            </a:r>
            <a:r>
              <a:rPr lang="zh-CN" altLang="en-US" sz="1400" b="1" dirty="0"/>
              <a:t>磁道数 </a:t>
            </a:r>
            <a:r>
              <a:rPr lang="en-US" altLang="zh-CN" sz="1400" b="1" dirty="0"/>
              <a:t>x </a:t>
            </a:r>
            <a:r>
              <a:rPr lang="zh-CN" altLang="en-US" sz="1400" b="1" dirty="0"/>
              <a:t>扇区数 </a:t>
            </a:r>
            <a:r>
              <a:rPr lang="en-US" altLang="zh-CN" sz="1400" b="1" dirty="0"/>
              <a:t>x </a:t>
            </a:r>
            <a:r>
              <a:rPr lang="zh-CN" altLang="en-US" sz="1400" b="1" dirty="0"/>
              <a:t>扇区容量。</a:t>
            </a:r>
            <a:endParaRPr lang="en-US" altLang="zh-CN" sz="1400" b="1" dirty="0"/>
          </a:p>
          <a:p>
            <a:pPr lvl="3" eaLnBrk="1" hangingPunct="1"/>
            <a:endParaRPr lang="en-US" altLang="zh-CN" sz="1400" b="1" dirty="0"/>
          </a:p>
          <a:p>
            <a:pPr lvl="3" eaLnBrk="1" hangingPunct="1"/>
            <a:r>
              <a:rPr lang="zh-CN" altLang="en-US" sz="1400" b="1" dirty="0">
                <a:solidFill>
                  <a:srgbClr val="FF0000"/>
                </a:solidFill>
              </a:rPr>
              <a:t>平均定位时间</a:t>
            </a:r>
            <a:r>
              <a:rPr lang="zh-CN" altLang="en-US" sz="1400" b="1" dirty="0"/>
              <a:t>：包括</a:t>
            </a:r>
            <a:r>
              <a:rPr lang="zh-CN" altLang="en-US" sz="1400" b="1" dirty="0">
                <a:solidFill>
                  <a:srgbClr val="FF0000"/>
                </a:solidFill>
              </a:rPr>
              <a:t>寻道时间</a:t>
            </a:r>
            <a:r>
              <a:rPr lang="zh-CN" altLang="en-US" sz="1400" b="1" dirty="0"/>
              <a:t>（找磁道的时间，通常为</a:t>
            </a:r>
            <a:r>
              <a:rPr lang="en-US" altLang="zh-CN" sz="1400" b="1" dirty="0"/>
              <a:t>4</a:t>
            </a:r>
            <a:r>
              <a:rPr lang="zh-CN" altLang="en-US" sz="1400" b="1" dirty="0">
                <a:latin typeface="等线" panose="02010600030101010101" pitchFamily="2" charset="-122"/>
                <a:ea typeface="等线" panose="02010600030101010101" pitchFamily="2" charset="-122"/>
              </a:rPr>
              <a:t>～</a:t>
            </a:r>
            <a:r>
              <a:rPr lang="en-US" altLang="zh-CN" sz="1400" b="1" dirty="0"/>
              <a:t>10ms</a:t>
            </a:r>
            <a:r>
              <a:rPr lang="zh-CN" altLang="en-US" sz="1400" b="1" dirty="0"/>
              <a:t>）和</a:t>
            </a:r>
            <a:r>
              <a:rPr lang="zh-CN" altLang="en-US" sz="1400" b="1" dirty="0">
                <a:solidFill>
                  <a:srgbClr val="FF0000"/>
                </a:solidFill>
              </a:rPr>
              <a:t>等待时间</a:t>
            </a:r>
            <a:r>
              <a:rPr lang="zh-CN" altLang="en-US" sz="1400" b="1" dirty="0"/>
              <a:t>（找扇区的时间，取决于磁盘的转速，转速为</a:t>
            </a:r>
            <a:r>
              <a:rPr lang="en-US" altLang="zh-CN" sz="1400" b="1" dirty="0"/>
              <a:t>5400</a:t>
            </a:r>
            <a:r>
              <a:rPr lang="zh-CN" altLang="en-US" sz="1400" b="1" dirty="0"/>
              <a:t>转</a:t>
            </a:r>
            <a:r>
              <a:rPr lang="en-US" altLang="zh-CN" sz="1400" b="1" dirty="0"/>
              <a:t>/</a:t>
            </a:r>
            <a:r>
              <a:rPr lang="zh-CN" altLang="en-US" sz="1400" b="1" dirty="0"/>
              <a:t>分钟、</a:t>
            </a:r>
            <a:r>
              <a:rPr lang="en-US" altLang="zh-CN" sz="1400" b="1" dirty="0"/>
              <a:t>7200</a:t>
            </a:r>
            <a:r>
              <a:rPr lang="zh-CN" altLang="en-US" sz="1400" b="1" dirty="0"/>
              <a:t>转</a:t>
            </a:r>
            <a:r>
              <a:rPr lang="en-US" altLang="zh-CN" sz="1400" b="1" dirty="0"/>
              <a:t>/</a:t>
            </a:r>
            <a:r>
              <a:rPr lang="zh-CN" altLang="en-US" sz="1400" b="1" dirty="0"/>
              <a:t>分钟、</a:t>
            </a:r>
            <a:r>
              <a:rPr lang="en-US" altLang="zh-CN" sz="1400" b="1" dirty="0"/>
              <a:t>10000</a:t>
            </a:r>
            <a:r>
              <a:rPr lang="zh-CN" altLang="en-US" sz="1400" b="1" dirty="0"/>
              <a:t>转</a:t>
            </a:r>
            <a:r>
              <a:rPr lang="en-US" altLang="zh-CN" sz="1400" b="1" dirty="0"/>
              <a:t>/</a:t>
            </a:r>
            <a:r>
              <a:rPr lang="zh-CN" altLang="en-US" sz="1400" b="1" dirty="0"/>
              <a:t>分钟的等待时间分别为</a:t>
            </a:r>
            <a:r>
              <a:rPr lang="en-US" altLang="zh-CN" sz="1400" b="1" dirty="0"/>
              <a:t>5.56ms</a:t>
            </a:r>
            <a:r>
              <a:rPr lang="zh-CN" altLang="en-US" sz="1400" b="1" dirty="0"/>
              <a:t>、</a:t>
            </a:r>
            <a:r>
              <a:rPr lang="en-US" altLang="zh-CN" sz="1400" b="1" dirty="0"/>
              <a:t>4.16ms</a:t>
            </a:r>
            <a:r>
              <a:rPr lang="zh-CN" altLang="en-US" sz="1400" b="1" dirty="0"/>
              <a:t>、</a:t>
            </a:r>
            <a:r>
              <a:rPr lang="en-US" altLang="zh-CN" sz="1400" b="1" dirty="0"/>
              <a:t>3ms</a:t>
            </a:r>
            <a:r>
              <a:rPr lang="zh-CN" altLang="en-US" sz="1400" b="1" dirty="0"/>
              <a:t>）。</a:t>
            </a:r>
            <a:endParaRPr lang="en-US" altLang="zh-CN" sz="1400" b="1" dirty="0"/>
          </a:p>
          <a:p>
            <a:pPr lvl="3" eaLnBrk="1" hangingPunct="1"/>
            <a:endParaRPr lang="en-US" altLang="zh-CN" sz="1400" b="1" dirty="0"/>
          </a:p>
          <a:p>
            <a:pPr lvl="3" eaLnBrk="1" hangingPunct="1"/>
            <a:r>
              <a:rPr lang="zh-CN" altLang="en-US" sz="1400" b="1" dirty="0">
                <a:solidFill>
                  <a:srgbClr val="FF0000"/>
                </a:solidFill>
              </a:rPr>
              <a:t>数据传输速率</a:t>
            </a:r>
            <a:r>
              <a:rPr lang="zh-CN" altLang="en-US" sz="1400" b="1" dirty="0"/>
              <a:t>：假设位密度为</a:t>
            </a:r>
            <a:r>
              <a:rPr lang="en-US" altLang="zh-CN" sz="1400" b="1" dirty="0"/>
              <a:t>M</a:t>
            </a:r>
            <a:r>
              <a:rPr lang="zh-CN" altLang="en-US" sz="1400" b="1" dirty="0"/>
              <a:t>（</a:t>
            </a:r>
            <a:r>
              <a:rPr lang="en-US" altLang="zh-CN" sz="1400" b="1" dirty="0"/>
              <a:t>bit/</a:t>
            </a:r>
            <a:r>
              <a:rPr lang="zh-CN" altLang="en-US" sz="1400" b="1" dirty="0"/>
              <a:t>英寸）、转速为</a:t>
            </a:r>
            <a:r>
              <a:rPr lang="en-US" altLang="zh-CN" sz="1400" b="1" dirty="0"/>
              <a:t>V</a:t>
            </a:r>
            <a:r>
              <a:rPr lang="zh-CN" altLang="en-US" sz="1400" b="1" dirty="0"/>
              <a:t>（英寸</a:t>
            </a:r>
            <a:r>
              <a:rPr lang="en-US" altLang="zh-CN" sz="1400" b="1" dirty="0"/>
              <a:t>/s</a:t>
            </a:r>
            <a:r>
              <a:rPr lang="zh-CN" altLang="en-US" sz="1400" b="1" dirty="0"/>
              <a:t>），则数据传输速率 </a:t>
            </a:r>
            <a:r>
              <a:rPr lang="en-US" altLang="zh-CN" sz="1400" b="1" dirty="0"/>
              <a:t>= M x V</a:t>
            </a:r>
            <a:r>
              <a:rPr lang="zh-CN" altLang="en-US" sz="1400" b="1" dirty="0"/>
              <a:t>（</a:t>
            </a:r>
            <a:r>
              <a:rPr lang="en-US" altLang="zh-CN" sz="1400" b="1" dirty="0"/>
              <a:t>bit/s</a:t>
            </a:r>
            <a:r>
              <a:rPr lang="zh-CN" altLang="en-US" sz="1400" b="1" dirty="0"/>
              <a:t>）。</a:t>
            </a:r>
            <a:endParaRPr lang="en-US" altLang="zh-CN" sz="1400" b="1" dirty="0"/>
          </a:p>
          <a:p>
            <a:pPr lvl="3" eaLnBrk="1" hangingPunct="1"/>
            <a:endParaRPr lang="en-US" altLang="zh-CN" sz="1000" b="1" dirty="0"/>
          </a:p>
        </p:txBody>
      </p:sp>
      <p:grpSp>
        <p:nvGrpSpPr>
          <p:cNvPr id="5" name="组合 4">
            <a:extLst>
              <a:ext uri="{FF2B5EF4-FFF2-40B4-BE49-F238E27FC236}">
                <a16:creationId xmlns:a16="http://schemas.microsoft.com/office/drawing/2014/main" id="{FDC00E4F-6705-D813-2AF1-62D97176646A}"/>
              </a:ext>
            </a:extLst>
          </p:cNvPr>
          <p:cNvGrpSpPr/>
          <p:nvPr/>
        </p:nvGrpSpPr>
        <p:grpSpPr>
          <a:xfrm>
            <a:off x="251520" y="5157192"/>
            <a:ext cx="3137287" cy="1501135"/>
            <a:chOff x="251520" y="5157192"/>
            <a:chExt cx="3137287" cy="1501135"/>
          </a:xfrm>
        </p:grpSpPr>
        <p:pic>
          <p:nvPicPr>
            <p:cNvPr id="5122" name="Picture 2">
              <a:extLst>
                <a:ext uri="{FF2B5EF4-FFF2-40B4-BE49-F238E27FC236}">
                  <a16:creationId xmlns:a16="http://schemas.microsoft.com/office/drawing/2014/main" id="{D588647C-6083-249E-8308-26F0EEDA4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445224"/>
              <a:ext cx="1193329" cy="60550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3B054C3-3805-1045-81DA-6189F2A2C526}"/>
                </a:ext>
              </a:extLst>
            </p:cNvPr>
            <p:cNvPicPr>
              <a:picLocks noChangeAspect="1"/>
            </p:cNvPicPr>
            <p:nvPr/>
          </p:nvPicPr>
          <p:blipFill>
            <a:blip r:embed="rId3"/>
            <a:stretch>
              <a:fillRect/>
            </a:stretch>
          </p:blipFill>
          <p:spPr>
            <a:xfrm>
              <a:off x="1763688" y="5157192"/>
              <a:ext cx="1625119" cy="1033820"/>
            </a:xfrm>
            <a:prstGeom prst="rect">
              <a:avLst/>
            </a:prstGeom>
          </p:spPr>
        </p:pic>
        <p:sp>
          <p:nvSpPr>
            <p:cNvPr id="8" name="文本框 7">
              <a:extLst>
                <a:ext uri="{FF2B5EF4-FFF2-40B4-BE49-F238E27FC236}">
                  <a16:creationId xmlns:a16="http://schemas.microsoft.com/office/drawing/2014/main" id="{CE460F03-3BBD-42C0-9056-4EB1DC71F899}"/>
                </a:ext>
              </a:extLst>
            </p:cNvPr>
            <p:cNvSpPr txBox="1"/>
            <p:nvPr/>
          </p:nvSpPr>
          <p:spPr>
            <a:xfrm>
              <a:off x="601962" y="6381328"/>
              <a:ext cx="492443" cy="276999"/>
            </a:xfrm>
            <a:prstGeom prst="rect">
              <a:avLst/>
            </a:prstGeom>
            <a:noFill/>
          </p:spPr>
          <p:txBody>
            <a:bodyPr wrap="none" rtlCol="0">
              <a:spAutoFit/>
            </a:bodyPr>
            <a:lstStyle/>
            <a:p>
              <a:r>
                <a:rPr lang="zh-CN" altLang="en-US" sz="1200" b="1" dirty="0"/>
                <a:t>软盘</a:t>
              </a:r>
            </a:p>
          </p:txBody>
        </p:sp>
        <p:sp>
          <p:nvSpPr>
            <p:cNvPr id="9" name="文本框 8">
              <a:extLst>
                <a:ext uri="{FF2B5EF4-FFF2-40B4-BE49-F238E27FC236}">
                  <a16:creationId xmlns:a16="http://schemas.microsoft.com/office/drawing/2014/main" id="{487F9A4E-80CE-2881-EBE0-B8B9AF1876DD}"/>
                </a:ext>
              </a:extLst>
            </p:cNvPr>
            <p:cNvSpPr txBox="1"/>
            <p:nvPr/>
          </p:nvSpPr>
          <p:spPr>
            <a:xfrm>
              <a:off x="2099193" y="6381328"/>
              <a:ext cx="954107" cy="276999"/>
            </a:xfrm>
            <a:prstGeom prst="rect">
              <a:avLst/>
            </a:prstGeom>
            <a:noFill/>
          </p:spPr>
          <p:txBody>
            <a:bodyPr wrap="none" rtlCol="0">
              <a:spAutoFit/>
            </a:bodyPr>
            <a:lstStyle/>
            <a:p>
              <a:r>
                <a:rPr lang="zh-CN" altLang="en-US" sz="1200" b="1" dirty="0"/>
                <a:t>软盘驱动器</a:t>
              </a:r>
            </a:p>
          </p:txBody>
        </p:sp>
      </p:grpSp>
      <p:grpSp>
        <p:nvGrpSpPr>
          <p:cNvPr id="6" name="组合 5">
            <a:extLst>
              <a:ext uri="{FF2B5EF4-FFF2-40B4-BE49-F238E27FC236}">
                <a16:creationId xmlns:a16="http://schemas.microsoft.com/office/drawing/2014/main" id="{49338AC5-DE36-47C1-3755-52B5B112D7D6}"/>
              </a:ext>
            </a:extLst>
          </p:cNvPr>
          <p:cNvGrpSpPr/>
          <p:nvPr/>
        </p:nvGrpSpPr>
        <p:grpSpPr>
          <a:xfrm>
            <a:off x="4499992" y="5157192"/>
            <a:ext cx="1591946" cy="1508244"/>
            <a:chOff x="4499992" y="5157192"/>
            <a:chExt cx="1591946" cy="1508244"/>
          </a:xfrm>
        </p:grpSpPr>
        <p:pic>
          <p:nvPicPr>
            <p:cNvPr id="5124" name="Picture 4">
              <a:extLst>
                <a:ext uri="{FF2B5EF4-FFF2-40B4-BE49-F238E27FC236}">
                  <a16:creationId xmlns:a16="http://schemas.microsoft.com/office/drawing/2014/main" id="{1AB27370-FC98-5BE0-7422-BC31D7A7C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5157192"/>
              <a:ext cx="1591946" cy="112320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FBDD2D2-F3C3-CC6E-023D-E8B083B97545}"/>
                </a:ext>
              </a:extLst>
            </p:cNvPr>
            <p:cNvSpPr txBox="1"/>
            <p:nvPr/>
          </p:nvSpPr>
          <p:spPr>
            <a:xfrm>
              <a:off x="4964207" y="6388437"/>
              <a:ext cx="492443" cy="276999"/>
            </a:xfrm>
            <a:prstGeom prst="rect">
              <a:avLst/>
            </a:prstGeom>
            <a:noFill/>
          </p:spPr>
          <p:txBody>
            <a:bodyPr wrap="none" rtlCol="0">
              <a:spAutoFit/>
            </a:bodyPr>
            <a:lstStyle/>
            <a:p>
              <a:r>
                <a:rPr lang="zh-CN" altLang="en-US" sz="1200" b="1" dirty="0"/>
                <a:t>硬盘</a:t>
              </a:r>
            </a:p>
          </p:txBody>
        </p:sp>
      </p:grpSp>
      <p:grpSp>
        <p:nvGrpSpPr>
          <p:cNvPr id="7" name="组合 6">
            <a:extLst>
              <a:ext uri="{FF2B5EF4-FFF2-40B4-BE49-F238E27FC236}">
                <a16:creationId xmlns:a16="http://schemas.microsoft.com/office/drawing/2014/main" id="{E17AF826-4393-2676-772C-26DF81AABAC5}"/>
              </a:ext>
            </a:extLst>
          </p:cNvPr>
          <p:cNvGrpSpPr/>
          <p:nvPr/>
        </p:nvGrpSpPr>
        <p:grpSpPr>
          <a:xfrm>
            <a:off x="7399483" y="5091539"/>
            <a:ext cx="1254512" cy="1578586"/>
            <a:chOff x="7399483" y="5091539"/>
            <a:chExt cx="1254512" cy="1578586"/>
          </a:xfrm>
        </p:grpSpPr>
        <p:pic>
          <p:nvPicPr>
            <p:cNvPr id="5126" name="Picture 6">
              <a:extLst>
                <a:ext uri="{FF2B5EF4-FFF2-40B4-BE49-F238E27FC236}">
                  <a16:creationId xmlns:a16="http://schemas.microsoft.com/office/drawing/2014/main" id="{14A79104-AB3E-98BA-6C26-36B40E339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9483" y="5091539"/>
              <a:ext cx="1254512" cy="125451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02D62046-AC54-A798-E874-06244D1FF628}"/>
                </a:ext>
              </a:extLst>
            </p:cNvPr>
            <p:cNvSpPr txBox="1"/>
            <p:nvPr/>
          </p:nvSpPr>
          <p:spPr>
            <a:xfrm>
              <a:off x="7607458" y="6393126"/>
              <a:ext cx="800219" cy="276999"/>
            </a:xfrm>
            <a:prstGeom prst="rect">
              <a:avLst/>
            </a:prstGeom>
            <a:noFill/>
          </p:spPr>
          <p:txBody>
            <a:bodyPr wrap="none" rtlCol="0">
              <a:spAutoFit/>
            </a:bodyPr>
            <a:lstStyle/>
            <a:p>
              <a:r>
                <a:rPr lang="zh-CN" altLang="en-US" sz="1200" b="1" dirty="0"/>
                <a:t>移动硬盘</a:t>
              </a:r>
            </a:p>
          </p:txBody>
        </p:sp>
      </p:grpSp>
    </p:spTree>
    <p:extLst>
      <p:ext uri="{BB962C8B-B14F-4D97-AF65-F5344CB8AC3E}">
        <p14:creationId xmlns:p14="http://schemas.microsoft.com/office/powerpoint/2010/main" val="3390782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9.8.6  </a:t>
            </a:r>
            <a:r>
              <a:rPr lang="zh-CN" altLang="en-US" b="1" dirty="0">
                <a:ea typeface="黑体" panose="02010609060101010101" pitchFamily="49" charset="-122"/>
              </a:rPr>
              <a:t>磁盘阵列</a:t>
            </a:r>
            <a:endParaRPr lang="en-US" altLang="zh-CN" b="1" dirty="0"/>
          </a:p>
          <a:p>
            <a:pPr lvl="1" eaLnBrk="1" hangingPunct="1"/>
            <a:endParaRPr lang="en-US" altLang="zh-CN" sz="800" b="1" dirty="0"/>
          </a:p>
          <a:p>
            <a:pPr lvl="1" eaLnBrk="1" hangingPunct="1"/>
            <a:r>
              <a:rPr lang="en-US" altLang="zh-CN" sz="1400" b="1" dirty="0"/>
              <a:t>RAID</a:t>
            </a:r>
            <a:r>
              <a:rPr lang="zh-CN" altLang="en-US" sz="1400" b="1" dirty="0"/>
              <a:t>：</a:t>
            </a:r>
            <a:r>
              <a:rPr lang="zh-CN" altLang="en-US" sz="1400" b="1" dirty="0">
                <a:solidFill>
                  <a:srgbClr val="FF0000"/>
                </a:solidFill>
              </a:rPr>
              <a:t>廉价冗余磁盘阵列</a:t>
            </a:r>
            <a:r>
              <a:rPr lang="en-US" altLang="zh-CN" sz="1400" b="1" dirty="0"/>
              <a:t>/</a:t>
            </a:r>
            <a:r>
              <a:rPr lang="zh-CN" altLang="en-US" sz="1400" b="1" dirty="0">
                <a:solidFill>
                  <a:srgbClr val="FF0000"/>
                </a:solidFill>
              </a:rPr>
              <a:t>独立冗余磁盘阵列</a:t>
            </a:r>
            <a:r>
              <a:rPr lang="zh-CN" altLang="en-US" sz="1400" b="1" dirty="0"/>
              <a:t>，简称</a:t>
            </a:r>
            <a:r>
              <a:rPr lang="zh-CN" altLang="en-US" sz="1400" b="1" dirty="0">
                <a:solidFill>
                  <a:srgbClr val="FF0000"/>
                </a:solidFill>
              </a:rPr>
              <a:t>磁盘阵列</a:t>
            </a:r>
            <a:r>
              <a:rPr lang="zh-CN" altLang="en-US" sz="1400" b="1" dirty="0"/>
              <a:t>，</a:t>
            </a:r>
            <a:r>
              <a:rPr lang="en-US" altLang="zh-CN" sz="1400" b="1" dirty="0"/>
              <a:t>Redundant Arrays of </a:t>
            </a:r>
            <a:r>
              <a:rPr lang="en-US" altLang="zh-CN" sz="1400" b="1" dirty="0">
                <a:solidFill>
                  <a:srgbClr val="FF0000"/>
                </a:solidFill>
              </a:rPr>
              <a:t>Inexpensive</a:t>
            </a:r>
            <a:r>
              <a:rPr lang="en-US" altLang="zh-CN" sz="1400" b="1" dirty="0"/>
              <a:t> Disks</a:t>
            </a:r>
            <a:r>
              <a:rPr lang="zh-CN" altLang="en-US" sz="1400" b="1" dirty="0"/>
              <a:t>，</a:t>
            </a:r>
            <a:r>
              <a:rPr lang="en-US" altLang="zh-CN" sz="1400" b="1" dirty="0"/>
              <a:t>Redundant Arrays of </a:t>
            </a:r>
            <a:r>
              <a:rPr lang="en-US" altLang="zh-CN" sz="1400" b="1" dirty="0">
                <a:solidFill>
                  <a:srgbClr val="FF0000"/>
                </a:solidFill>
              </a:rPr>
              <a:t>Independent</a:t>
            </a:r>
            <a:r>
              <a:rPr lang="en-US" altLang="zh-CN" sz="1400" b="1" dirty="0"/>
              <a:t> Disks</a:t>
            </a:r>
            <a:r>
              <a:rPr lang="zh-CN" altLang="en-US" sz="1400" b="1" dirty="0"/>
              <a:t>；是由美国加州大学伯克利分校的</a:t>
            </a:r>
            <a:r>
              <a:rPr lang="en-US" altLang="zh-CN" sz="1400" b="1" dirty="0" err="1"/>
              <a:t>D.A.Patterson</a:t>
            </a:r>
            <a:r>
              <a:rPr lang="zh-CN" altLang="en-US" sz="1400" b="1" dirty="0"/>
              <a:t>教授提出的一种多磁盘存储系统。</a:t>
            </a:r>
            <a:endParaRPr lang="en-US" altLang="zh-CN" sz="1400" b="1" dirty="0"/>
          </a:p>
          <a:p>
            <a:pPr lvl="1" eaLnBrk="1" hangingPunct="1"/>
            <a:endParaRPr lang="en-US" altLang="zh-CN" sz="1400" b="1" dirty="0"/>
          </a:p>
          <a:p>
            <a:pPr lvl="1" eaLnBrk="1" hangingPunct="1"/>
            <a:r>
              <a:rPr lang="en-US" altLang="zh-CN" sz="1400" b="1" dirty="0"/>
              <a:t>RAID</a:t>
            </a:r>
            <a:r>
              <a:rPr lang="zh-CN" altLang="en-US" sz="1400" b="1" dirty="0"/>
              <a:t>将多个磁盘按照一定的方式进行组织和管理，构成一个</a:t>
            </a:r>
            <a:r>
              <a:rPr lang="zh-CN" altLang="en-US" sz="1400" b="1" dirty="0">
                <a:solidFill>
                  <a:srgbClr val="FF0000"/>
                </a:solidFill>
              </a:rPr>
              <a:t>大容量、高性能、高容错</a:t>
            </a:r>
            <a:r>
              <a:rPr lang="zh-CN" altLang="en-US" sz="1400" b="1" dirty="0"/>
              <a:t>的存储系统；</a:t>
            </a:r>
            <a:r>
              <a:rPr lang="en-US" altLang="zh-CN" sz="1400" b="1" dirty="0"/>
              <a:t>RAID</a:t>
            </a:r>
            <a:r>
              <a:rPr lang="zh-CN" altLang="en-US" sz="1400" b="1" dirty="0"/>
              <a:t>具有以下的</a:t>
            </a:r>
            <a:r>
              <a:rPr lang="zh-CN" altLang="en-US" sz="1400" b="1" dirty="0">
                <a:solidFill>
                  <a:srgbClr val="FF0000"/>
                </a:solidFill>
              </a:rPr>
              <a:t>特征</a:t>
            </a:r>
            <a:r>
              <a:rPr lang="zh-CN" altLang="en-US" sz="1400" b="1" dirty="0"/>
              <a:t>：</a:t>
            </a:r>
            <a:endParaRPr lang="en-US" altLang="zh-CN" sz="1400" b="1" dirty="0"/>
          </a:p>
          <a:p>
            <a:pPr lvl="2" eaLnBrk="1" hangingPunct="1">
              <a:buFont typeface="+mj-ea"/>
              <a:buAutoNum type="circleNumDbPlain"/>
            </a:pPr>
            <a:r>
              <a:rPr lang="zh-CN" altLang="en-US" sz="1000" b="1" dirty="0"/>
              <a:t>在操作系统或硬件的支持下，多个磁盘构成一个更大的逻辑存储空间，从而扩充存储系统容量。</a:t>
            </a:r>
            <a:endParaRPr lang="en-US" altLang="zh-CN" sz="1000" b="1" dirty="0"/>
          </a:p>
          <a:p>
            <a:pPr lvl="2" eaLnBrk="1" hangingPunct="1">
              <a:buFont typeface="+mj-ea"/>
              <a:buAutoNum type="circleNumDbPlain"/>
            </a:pPr>
            <a:r>
              <a:rPr lang="zh-CN" altLang="en-US" sz="1000" b="1" dirty="0"/>
              <a:t>连续数据被分割成相同大小的数据块，相邻的数据块分布在不同的磁盘上，在进行数据访问时，多个磁盘并发工作，从而提升存储系统访问性能。</a:t>
            </a:r>
            <a:endParaRPr lang="en-US" altLang="zh-CN" sz="1000" b="1" dirty="0"/>
          </a:p>
          <a:p>
            <a:pPr lvl="2" eaLnBrk="1" hangingPunct="1">
              <a:buFont typeface="+mj-ea"/>
              <a:buAutoNum type="circleNumDbPlain"/>
            </a:pPr>
            <a:r>
              <a:rPr lang="zh-CN" altLang="en-US" sz="1000" b="1" dirty="0"/>
              <a:t>采用校验编码提高多磁盘系统可靠性，在某个磁盘出现故障后，磁盘阵列仍可正常工作。</a:t>
            </a:r>
            <a:endParaRPr lang="en-US" altLang="zh-CN" sz="1000" b="1" dirty="0"/>
          </a:p>
          <a:p>
            <a:pPr lvl="1" eaLnBrk="1" hangingPunct="1"/>
            <a:endParaRPr lang="en-US" altLang="zh-CN" sz="1400" b="1" dirty="0"/>
          </a:p>
          <a:p>
            <a:pPr lvl="1" eaLnBrk="1" hangingPunct="1"/>
            <a:r>
              <a:rPr lang="zh-CN" altLang="en-US" sz="1400" b="1" dirty="0"/>
              <a:t>根据不同的数据组织与管理形式，</a:t>
            </a:r>
            <a:r>
              <a:rPr lang="en-US" altLang="zh-CN" sz="1400" b="1" dirty="0"/>
              <a:t>RAID</a:t>
            </a:r>
            <a:r>
              <a:rPr lang="zh-CN" altLang="en-US" sz="1400" b="1" dirty="0"/>
              <a:t>分为</a:t>
            </a:r>
            <a:r>
              <a:rPr lang="zh-CN" altLang="en-US" sz="1400" b="1" dirty="0">
                <a:solidFill>
                  <a:srgbClr val="FF0000"/>
                </a:solidFill>
              </a:rPr>
              <a:t>多个级别</a:t>
            </a:r>
            <a:r>
              <a:rPr lang="zh-CN" altLang="en-US" sz="1400" b="1" dirty="0"/>
              <a:t>：</a:t>
            </a:r>
            <a:endParaRPr lang="en-US" altLang="zh-CN" sz="1400" b="1" dirty="0"/>
          </a:p>
          <a:p>
            <a:pPr lvl="2" eaLnBrk="1" hangingPunct="1">
              <a:buFont typeface="+mj-ea"/>
              <a:buAutoNum type="circleNumDbPlain"/>
            </a:pPr>
            <a:r>
              <a:rPr lang="en-US" altLang="zh-CN" sz="1000" b="1" dirty="0"/>
              <a:t>RAID 0</a:t>
            </a:r>
            <a:r>
              <a:rPr lang="zh-CN" altLang="en-US" sz="1000" b="1" dirty="0"/>
              <a:t>：主要应用于对访问性能要求高，但对数据的可靠性要求不高的场合。</a:t>
            </a:r>
            <a:endParaRPr lang="en-US" altLang="zh-CN" sz="1000" b="1" dirty="0"/>
          </a:p>
          <a:p>
            <a:pPr lvl="2" eaLnBrk="1" hangingPunct="1">
              <a:buFont typeface="+mj-ea"/>
              <a:buAutoNum type="circleNumDbPlain"/>
            </a:pPr>
            <a:r>
              <a:rPr lang="en-US" altLang="zh-CN" sz="1000" b="1" dirty="0"/>
              <a:t>RAID 1</a:t>
            </a:r>
            <a:r>
              <a:rPr lang="zh-CN" altLang="en-US" sz="1000" b="1" dirty="0"/>
              <a:t>：主要应用于对数据的可用性要求高，且读操作所占比例较高的场合。</a:t>
            </a:r>
            <a:endParaRPr lang="en-US" altLang="zh-CN" sz="1000" b="1" dirty="0"/>
          </a:p>
          <a:p>
            <a:pPr lvl="2" eaLnBrk="1" hangingPunct="1">
              <a:buFont typeface="+mj-ea"/>
              <a:buAutoNum type="circleNumDbPlain"/>
            </a:pPr>
            <a:r>
              <a:rPr lang="en-US" altLang="zh-CN" sz="1000" b="1" dirty="0"/>
              <a:t>RAID 2</a:t>
            </a:r>
            <a:r>
              <a:rPr lang="zh-CN" altLang="en-US" sz="1000" b="1" dirty="0"/>
              <a:t>：成本较高，目前很少被使用。</a:t>
            </a:r>
            <a:endParaRPr lang="en-US" altLang="zh-CN" sz="1000" b="1" dirty="0"/>
          </a:p>
          <a:p>
            <a:pPr lvl="2" eaLnBrk="1" hangingPunct="1">
              <a:buFont typeface="+mj-ea"/>
              <a:buAutoNum type="circleNumDbPlain"/>
            </a:pPr>
            <a:r>
              <a:rPr lang="en-US" altLang="zh-CN" sz="1000" b="1" dirty="0"/>
              <a:t>RAID 3</a:t>
            </a:r>
            <a:r>
              <a:rPr lang="zh-CN" altLang="en-US" sz="1000" b="1" dirty="0"/>
              <a:t>：与</a:t>
            </a:r>
            <a:r>
              <a:rPr lang="en-US" altLang="zh-CN" sz="1000" b="1" dirty="0"/>
              <a:t>RAID 3</a:t>
            </a:r>
            <a:r>
              <a:rPr lang="zh-CN" altLang="en-US" sz="1000" b="1" dirty="0"/>
              <a:t>的性能特点类似。</a:t>
            </a:r>
            <a:endParaRPr lang="en-US" altLang="zh-CN" sz="1000" b="1" dirty="0"/>
          </a:p>
          <a:p>
            <a:pPr lvl="2" eaLnBrk="1" hangingPunct="1">
              <a:buFont typeface="+mj-ea"/>
              <a:buAutoNum type="circleNumDbPlain"/>
            </a:pPr>
            <a:r>
              <a:rPr lang="en-US" altLang="zh-CN" sz="1000" b="1" dirty="0"/>
              <a:t>RAID 4</a:t>
            </a:r>
            <a:r>
              <a:rPr lang="zh-CN" altLang="en-US" sz="1000" b="1" dirty="0"/>
              <a:t>：不适合应用于有大量写操作的场合。</a:t>
            </a:r>
            <a:endParaRPr lang="en-US" altLang="zh-CN" sz="1000" b="1" dirty="0"/>
          </a:p>
          <a:p>
            <a:pPr lvl="2" eaLnBrk="1" hangingPunct="1">
              <a:buFont typeface="+mj-ea"/>
              <a:buAutoNum type="circleNumDbPlain"/>
            </a:pPr>
            <a:r>
              <a:rPr lang="en-US" altLang="zh-CN" sz="1000" b="1" dirty="0"/>
              <a:t>RAID 5</a:t>
            </a:r>
            <a:r>
              <a:rPr lang="zh-CN" altLang="en-US" sz="1000" b="1" dirty="0"/>
              <a:t>：对大、小数据的读与写都具有较好的性能，是应用最为广泛的阵列级别。</a:t>
            </a:r>
            <a:endParaRPr lang="en-US" altLang="zh-CN" sz="1000" b="1" dirty="0"/>
          </a:p>
          <a:p>
            <a:pPr lvl="2" eaLnBrk="1" hangingPunct="1">
              <a:buFont typeface="+mj-ea"/>
              <a:buAutoNum type="circleNumDbPlain"/>
            </a:pPr>
            <a:r>
              <a:rPr lang="en-US" altLang="zh-CN" sz="1000" b="1" dirty="0"/>
              <a:t>RAID 6</a:t>
            </a:r>
            <a:r>
              <a:rPr lang="zh-CN" altLang="en-US" sz="1000" b="1" dirty="0"/>
              <a:t>：</a:t>
            </a:r>
            <a:r>
              <a:rPr lang="en-US" altLang="zh-CN" sz="1000" b="1" dirty="0"/>
              <a:t>RAID 5</a:t>
            </a:r>
            <a:r>
              <a:rPr lang="zh-CN" altLang="en-US" sz="1000" b="1" dirty="0"/>
              <a:t>只能支持一块磁盘故障，</a:t>
            </a:r>
            <a:r>
              <a:rPr lang="en-US" altLang="zh-CN" sz="1000" b="1" dirty="0"/>
              <a:t>RAID 6</a:t>
            </a:r>
            <a:r>
              <a:rPr lang="zh-CN" altLang="en-US" sz="1000" b="1" dirty="0"/>
              <a:t>可支持两块磁盘同时出现故障。</a:t>
            </a:r>
            <a:endParaRPr lang="en-US" altLang="zh-CN" sz="1000" b="1" dirty="0"/>
          </a:p>
          <a:p>
            <a:pPr lvl="1" eaLnBrk="1" hangingPunct="1"/>
            <a:endParaRPr lang="en-US" altLang="zh-CN" sz="1400" b="1" dirty="0"/>
          </a:p>
          <a:p>
            <a:pPr lvl="1" eaLnBrk="1" hangingPunct="1"/>
            <a:endParaRPr lang="en-US" altLang="zh-CN" sz="1400" b="1" dirty="0"/>
          </a:p>
        </p:txBody>
      </p:sp>
      <p:grpSp>
        <p:nvGrpSpPr>
          <p:cNvPr id="2" name="组合 1">
            <a:extLst>
              <a:ext uri="{FF2B5EF4-FFF2-40B4-BE49-F238E27FC236}">
                <a16:creationId xmlns:a16="http://schemas.microsoft.com/office/drawing/2014/main" id="{E90AB30A-4170-C2CE-24CF-343341C2A337}"/>
              </a:ext>
            </a:extLst>
          </p:cNvPr>
          <p:cNvGrpSpPr/>
          <p:nvPr/>
        </p:nvGrpSpPr>
        <p:grpSpPr>
          <a:xfrm>
            <a:off x="1835696" y="5085184"/>
            <a:ext cx="6072675" cy="1695417"/>
            <a:chOff x="1835696" y="5159587"/>
            <a:chExt cx="6072675" cy="1695417"/>
          </a:xfrm>
        </p:grpSpPr>
        <p:pic>
          <p:nvPicPr>
            <p:cNvPr id="7170" name="Picture 2">
              <a:extLst>
                <a:ext uri="{FF2B5EF4-FFF2-40B4-BE49-F238E27FC236}">
                  <a16:creationId xmlns:a16="http://schemas.microsoft.com/office/drawing/2014/main" id="{4AAB50F5-EC70-B731-3DEE-6E3D2DD8A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5229200"/>
              <a:ext cx="2400267" cy="14401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5735214-1020-9C47-C51B-F0F555002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5159587"/>
              <a:ext cx="2009800" cy="13641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C0743C8-FBA6-F402-41F6-BA239B70542E}"/>
                </a:ext>
              </a:extLst>
            </p:cNvPr>
            <p:cNvSpPr txBox="1"/>
            <p:nvPr/>
          </p:nvSpPr>
          <p:spPr>
            <a:xfrm>
              <a:off x="2483768" y="6578005"/>
              <a:ext cx="800219" cy="276999"/>
            </a:xfrm>
            <a:prstGeom prst="rect">
              <a:avLst/>
            </a:prstGeom>
            <a:noFill/>
          </p:spPr>
          <p:txBody>
            <a:bodyPr wrap="none" rtlCol="0">
              <a:spAutoFit/>
            </a:bodyPr>
            <a:lstStyle/>
            <a:p>
              <a:r>
                <a:rPr lang="zh-CN" altLang="en-US" sz="1200" b="1" dirty="0"/>
                <a:t>磁盘阵列</a:t>
              </a:r>
            </a:p>
          </p:txBody>
        </p:sp>
        <p:sp>
          <p:nvSpPr>
            <p:cNvPr id="6" name="文本框 5">
              <a:extLst>
                <a:ext uri="{FF2B5EF4-FFF2-40B4-BE49-F238E27FC236}">
                  <a16:creationId xmlns:a16="http://schemas.microsoft.com/office/drawing/2014/main" id="{34D209EC-CE02-1486-2C03-5BD4D98DB60D}"/>
                </a:ext>
              </a:extLst>
            </p:cNvPr>
            <p:cNvSpPr txBox="1"/>
            <p:nvPr/>
          </p:nvSpPr>
          <p:spPr>
            <a:xfrm>
              <a:off x="6444208" y="6556463"/>
              <a:ext cx="800219" cy="276999"/>
            </a:xfrm>
            <a:prstGeom prst="rect">
              <a:avLst/>
            </a:prstGeom>
            <a:noFill/>
          </p:spPr>
          <p:txBody>
            <a:bodyPr wrap="none" rtlCol="0">
              <a:spAutoFit/>
            </a:bodyPr>
            <a:lstStyle/>
            <a:p>
              <a:r>
                <a:rPr lang="zh-CN" altLang="en-US" sz="1200" b="1" dirty="0"/>
                <a:t>磁盘阵列</a:t>
              </a:r>
            </a:p>
          </p:txBody>
        </p:sp>
      </p:grpSp>
    </p:spTree>
    <p:extLst>
      <p:ext uri="{BB962C8B-B14F-4D97-AF65-F5344CB8AC3E}">
        <p14:creationId xmlns:p14="http://schemas.microsoft.com/office/powerpoint/2010/main" val="2585778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9.8.7  </a:t>
            </a:r>
            <a:r>
              <a:rPr lang="zh-CN" altLang="en-US" b="1" dirty="0">
                <a:ea typeface="黑体" panose="02010609060101010101" pitchFamily="49" charset="-122"/>
              </a:rPr>
              <a:t>光盘存储器</a:t>
            </a:r>
            <a:endParaRPr lang="en-US" altLang="zh-CN" b="1" dirty="0"/>
          </a:p>
          <a:p>
            <a:pPr lvl="1" eaLnBrk="1" hangingPunct="1"/>
            <a:endParaRPr lang="en-US" altLang="zh-CN" sz="800" b="1" dirty="0"/>
          </a:p>
          <a:p>
            <a:pPr lvl="1" eaLnBrk="1" hangingPunct="1"/>
            <a:r>
              <a:rPr lang="en-US" altLang="zh-CN" sz="2000" b="1" dirty="0"/>
              <a:t>1</a:t>
            </a:r>
            <a:r>
              <a:rPr lang="zh-CN" altLang="en-US" sz="2000" b="1" dirty="0"/>
              <a:t>、光盘存储器的类型</a:t>
            </a:r>
            <a:endParaRPr lang="en-US" altLang="zh-CN" sz="2000" b="1" dirty="0"/>
          </a:p>
          <a:p>
            <a:pPr lvl="2" eaLnBrk="1" hangingPunct="1"/>
            <a:endParaRPr lang="en-US" altLang="zh-CN" sz="800" b="1" dirty="0"/>
          </a:p>
          <a:p>
            <a:pPr lvl="2" eaLnBrk="1" hangingPunct="1"/>
            <a:r>
              <a:rPr lang="zh-CN" altLang="en-US" sz="1600" b="1" dirty="0"/>
              <a:t>按照访问模式分为：</a:t>
            </a:r>
            <a:endParaRPr lang="en-US" altLang="zh-CN" sz="1600" b="1" dirty="0"/>
          </a:p>
          <a:p>
            <a:pPr lvl="3" eaLnBrk="1" hangingPunct="1">
              <a:buFont typeface="+mj-ea"/>
              <a:buAutoNum type="circleNumDbPlain"/>
            </a:pPr>
            <a:r>
              <a:rPr lang="zh-CN" altLang="en-US" sz="1200" b="1" dirty="0"/>
              <a:t>只读型光盘（</a:t>
            </a:r>
            <a:r>
              <a:rPr lang="en-US" altLang="zh-CN" sz="1200" b="1" dirty="0"/>
              <a:t>ROM</a:t>
            </a:r>
            <a:r>
              <a:rPr lang="zh-CN" altLang="en-US" sz="1200" b="1" dirty="0"/>
              <a:t>，也称</a:t>
            </a:r>
            <a:r>
              <a:rPr lang="en-US" altLang="zh-CN" sz="1200" b="1" dirty="0"/>
              <a:t>CD-ROM</a:t>
            </a:r>
            <a:r>
              <a:rPr lang="zh-CN" altLang="en-US" sz="1200" b="1" dirty="0"/>
              <a:t>）</a:t>
            </a:r>
            <a:endParaRPr lang="en-US" altLang="zh-CN" sz="1200" b="1" dirty="0"/>
          </a:p>
          <a:p>
            <a:pPr lvl="3" eaLnBrk="1" hangingPunct="1">
              <a:buFont typeface="+mj-ea"/>
              <a:buAutoNum type="circleNumDbPlain"/>
            </a:pPr>
            <a:r>
              <a:rPr lang="zh-CN" altLang="en-US" sz="1200" b="1" dirty="0"/>
              <a:t>一次写入型光盘（</a:t>
            </a:r>
            <a:r>
              <a:rPr lang="en-US" altLang="zh-CN" sz="1200" b="1" dirty="0"/>
              <a:t>WORM</a:t>
            </a:r>
            <a:r>
              <a:rPr lang="zh-CN" altLang="en-US" sz="1200" b="1" dirty="0"/>
              <a:t>）</a:t>
            </a:r>
            <a:endParaRPr lang="en-US" altLang="zh-CN" sz="1200" b="1" dirty="0"/>
          </a:p>
          <a:p>
            <a:pPr lvl="3" eaLnBrk="1" hangingPunct="1">
              <a:buFont typeface="+mj-ea"/>
              <a:buAutoNum type="circleNumDbPlain"/>
            </a:pPr>
            <a:r>
              <a:rPr lang="zh-CN" altLang="en-US" sz="1200" b="1" dirty="0"/>
              <a:t>可擦重写型光盘（</a:t>
            </a:r>
            <a:r>
              <a:rPr lang="en-US" altLang="zh-CN" sz="1200" b="1" dirty="0" err="1"/>
              <a:t>ReWrite</a:t>
            </a:r>
            <a:r>
              <a:rPr lang="zh-CN" altLang="en-US" sz="1200" b="1" dirty="0"/>
              <a:t>）：又分为</a:t>
            </a:r>
            <a:r>
              <a:rPr lang="zh-CN" altLang="en-US" sz="1200" b="1" dirty="0">
                <a:solidFill>
                  <a:srgbClr val="FF0000"/>
                </a:solidFill>
              </a:rPr>
              <a:t>相变光盘</a:t>
            </a:r>
            <a:r>
              <a:rPr lang="zh-CN" altLang="en-US" sz="1200" b="1" dirty="0"/>
              <a:t>和</a:t>
            </a:r>
            <a:r>
              <a:rPr lang="zh-CN" altLang="en-US" sz="1200" b="1" dirty="0">
                <a:solidFill>
                  <a:srgbClr val="FF0000"/>
                </a:solidFill>
              </a:rPr>
              <a:t>磁光盘</a:t>
            </a:r>
            <a:r>
              <a:rPr lang="zh-CN" altLang="en-US" sz="1200" b="1" dirty="0"/>
              <a:t>（</a:t>
            </a:r>
            <a:r>
              <a:rPr lang="en-US" altLang="zh-CN" sz="1200" b="1" dirty="0"/>
              <a:t>MO</a:t>
            </a:r>
            <a:r>
              <a:rPr lang="zh-CN" altLang="en-US" sz="1200" b="1" dirty="0"/>
              <a:t>）两种。</a:t>
            </a:r>
            <a:endParaRPr lang="en-US" altLang="zh-CN" sz="1200" b="1" dirty="0"/>
          </a:p>
          <a:p>
            <a:pPr lvl="3" eaLnBrk="1" hangingPunct="1">
              <a:buFont typeface="+mj-ea"/>
              <a:buAutoNum type="circleNumDbPlain"/>
            </a:pPr>
            <a:r>
              <a:rPr lang="zh-CN" altLang="en-US" sz="1200" b="1" dirty="0"/>
              <a:t>直接重写型光盘（</a:t>
            </a:r>
            <a:r>
              <a:rPr lang="en-US" altLang="zh-CN" sz="1200" b="1" dirty="0" err="1"/>
              <a:t>OverWrite</a:t>
            </a:r>
            <a:r>
              <a:rPr lang="zh-CN" altLang="en-US" sz="1200" b="1" dirty="0"/>
              <a:t>）</a:t>
            </a:r>
            <a:endParaRPr lang="en-US" altLang="zh-CN" sz="1200" b="1" dirty="0"/>
          </a:p>
          <a:p>
            <a:pPr lvl="2" eaLnBrk="1" hangingPunct="1"/>
            <a:endParaRPr lang="en-US" altLang="zh-CN" sz="1400" b="1" dirty="0"/>
          </a:p>
          <a:p>
            <a:pPr lvl="2" eaLnBrk="1" hangingPunct="1"/>
            <a:r>
              <a:rPr lang="zh-CN" altLang="en-US" sz="1600" b="1" dirty="0"/>
              <a:t>按照容量的不同分为：</a:t>
            </a:r>
            <a:endParaRPr lang="en-US" altLang="zh-CN" sz="1600" b="1" dirty="0"/>
          </a:p>
          <a:p>
            <a:pPr lvl="3" eaLnBrk="1" hangingPunct="1">
              <a:buFont typeface="+mj-ea"/>
              <a:buAutoNum type="circleNumDbPlain"/>
            </a:pPr>
            <a:r>
              <a:rPr lang="en-US" altLang="zh-CN" sz="1200" b="1" dirty="0"/>
              <a:t>CD</a:t>
            </a:r>
            <a:r>
              <a:rPr lang="zh-CN" altLang="en-US" sz="1200" b="1" dirty="0"/>
              <a:t>（也称</a:t>
            </a:r>
            <a:r>
              <a:rPr lang="en-US" altLang="zh-CN" sz="1200" b="1" dirty="0"/>
              <a:t>CD-ROM</a:t>
            </a:r>
            <a:r>
              <a:rPr lang="zh-CN" altLang="en-US" sz="1200" b="1" dirty="0"/>
              <a:t>）</a:t>
            </a:r>
            <a:endParaRPr lang="en-US" altLang="zh-CN" sz="1200" b="1" dirty="0"/>
          </a:p>
          <a:p>
            <a:pPr lvl="3" eaLnBrk="1" hangingPunct="1">
              <a:buFont typeface="+mj-ea"/>
              <a:buAutoNum type="circleNumDbPlain"/>
            </a:pPr>
            <a:r>
              <a:rPr lang="zh-CN" altLang="en-US" sz="1200" b="1" dirty="0"/>
              <a:t>数字化视频光盘（</a:t>
            </a:r>
            <a:r>
              <a:rPr lang="en-US" altLang="zh-CN" sz="1200" b="1" dirty="0"/>
              <a:t>DVD</a:t>
            </a:r>
            <a:r>
              <a:rPr lang="zh-CN" altLang="en-US" sz="1200" b="1" dirty="0"/>
              <a:t>）</a:t>
            </a:r>
            <a:endParaRPr lang="en-US" altLang="zh-CN" sz="1200" b="1" dirty="0"/>
          </a:p>
          <a:p>
            <a:pPr lvl="3" eaLnBrk="1" hangingPunct="1">
              <a:buFont typeface="+mj-ea"/>
              <a:buAutoNum type="circleNumDbPlain"/>
            </a:pPr>
            <a:r>
              <a:rPr lang="zh-CN" altLang="en-US" sz="1200" b="1" dirty="0"/>
              <a:t>蓝光光盘（</a:t>
            </a:r>
            <a:r>
              <a:rPr lang="en-US" altLang="zh-CN" sz="1200" b="1" dirty="0"/>
              <a:t>BD</a:t>
            </a:r>
            <a:r>
              <a:rPr lang="zh-CN" altLang="en-US" sz="1200" b="1" dirty="0"/>
              <a:t>）</a:t>
            </a:r>
            <a:endParaRPr lang="en-US" altLang="zh-CN" sz="1200" b="1" dirty="0"/>
          </a:p>
          <a:p>
            <a:pPr lvl="2" eaLnBrk="1" hangingPunct="1"/>
            <a:endParaRPr lang="en-US" altLang="zh-CN" sz="1000" b="1" dirty="0"/>
          </a:p>
          <a:p>
            <a:pPr lvl="2" eaLnBrk="1" hangingPunct="1"/>
            <a:r>
              <a:rPr lang="zh-CN" altLang="en-US" sz="1600" b="1" dirty="0"/>
              <a:t>按照光盘盘片直径的大小分为：</a:t>
            </a:r>
            <a:r>
              <a:rPr lang="en-US" altLang="zh-CN" sz="1200" b="1" dirty="0"/>
              <a:t>14</a:t>
            </a:r>
            <a:r>
              <a:rPr lang="zh-CN" altLang="en-US" sz="1200" b="1" dirty="0"/>
              <a:t>英寸、</a:t>
            </a:r>
            <a:r>
              <a:rPr lang="en-US" altLang="zh-CN" sz="1200" b="1" dirty="0"/>
              <a:t>12</a:t>
            </a:r>
            <a:r>
              <a:rPr lang="zh-CN" altLang="en-US" sz="1200" b="1" dirty="0"/>
              <a:t>英寸、</a:t>
            </a:r>
            <a:r>
              <a:rPr lang="en-US" altLang="zh-CN" sz="1200" b="1" dirty="0"/>
              <a:t>8</a:t>
            </a:r>
            <a:r>
              <a:rPr lang="zh-CN" altLang="en-US" sz="1200" b="1" dirty="0"/>
              <a:t>英寸、</a:t>
            </a:r>
            <a:r>
              <a:rPr lang="en-US" altLang="zh-CN" sz="1200" b="1" dirty="0"/>
              <a:t>5.25</a:t>
            </a:r>
            <a:r>
              <a:rPr lang="zh-CN" altLang="en-US" sz="1200" b="1" dirty="0"/>
              <a:t>英寸、</a:t>
            </a:r>
            <a:r>
              <a:rPr lang="en-US" altLang="zh-CN" sz="1200" b="1" dirty="0"/>
              <a:t>3.5</a:t>
            </a:r>
            <a:r>
              <a:rPr lang="zh-CN" altLang="en-US" sz="1200" b="1" dirty="0"/>
              <a:t>英寸、</a:t>
            </a:r>
            <a:r>
              <a:rPr lang="en-US" altLang="zh-CN" sz="1200" b="1" dirty="0"/>
              <a:t>2.5</a:t>
            </a:r>
            <a:r>
              <a:rPr lang="zh-CN" altLang="en-US" sz="1200" b="1" dirty="0"/>
              <a:t>英寸、</a:t>
            </a:r>
            <a:r>
              <a:rPr lang="en-US" altLang="zh-CN" sz="1200" b="1" dirty="0"/>
              <a:t>1.8</a:t>
            </a:r>
            <a:r>
              <a:rPr lang="zh-CN" altLang="en-US" sz="1200" b="1" dirty="0"/>
              <a:t>英寸等。</a:t>
            </a:r>
            <a:endParaRPr lang="en-US" altLang="zh-CN" sz="600" b="1" dirty="0"/>
          </a:p>
          <a:p>
            <a:pPr lvl="2" eaLnBrk="1" hangingPunct="1"/>
            <a:endParaRPr lang="en-US" altLang="zh-CN" sz="1000" b="1" dirty="0"/>
          </a:p>
          <a:p>
            <a:pPr lvl="1" eaLnBrk="1" hangingPunct="1"/>
            <a:r>
              <a:rPr lang="en-US" altLang="zh-CN" sz="2000" b="1" dirty="0"/>
              <a:t>2</a:t>
            </a:r>
            <a:r>
              <a:rPr lang="zh-CN" altLang="en-US" sz="2000" b="1" dirty="0"/>
              <a:t>、光盘存储器的记录原理</a:t>
            </a:r>
            <a:endParaRPr lang="en-US" altLang="zh-CN" sz="2000" b="1" dirty="0"/>
          </a:p>
          <a:p>
            <a:pPr lvl="2" eaLnBrk="1" hangingPunct="1">
              <a:buFont typeface="+mj-ea"/>
              <a:buAutoNum type="circleNumDbPlain"/>
            </a:pPr>
            <a:r>
              <a:rPr lang="en-US" altLang="zh-CN" sz="1200" b="1" dirty="0"/>
              <a:t>CD-ROM</a:t>
            </a:r>
          </a:p>
          <a:p>
            <a:pPr lvl="2" eaLnBrk="1" hangingPunct="1">
              <a:buFont typeface="+mj-ea"/>
              <a:buAutoNum type="circleNumDbPlain"/>
            </a:pPr>
            <a:r>
              <a:rPr lang="en-US" altLang="zh-CN" sz="1200" b="1" dirty="0"/>
              <a:t>CD-WORM</a:t>
            </a:r>
          </a:p>
          <a:p>
            <a:pPr lvl="2" eaLnBrk="1" hangingPunct="1">
              <a:buFont typeface="+mj-ea"/>
              <a:buAutoNum type="circleNumDbPlain"/>
            </a:pPr>
            <a:r>
              <a:rPr lang="en-US" altLang="zh-CN" sz="1200" b="1" dirty="0"/>
              <a:t>CD-RW</a:t>
            </a:r>
            <a:endParaRPr lang="en-US" altLang="zh-CN" sz="1000" b="1" dirty="0"/>
          </a:p>
        </p:txBody>
      </p:sp>
      <p:grpSp>
        <p:nvGrpSpPr>
          <p:cNvPr id="13" name="组合 12">
            <a:extLst>
              <a:ext uri="{FF2B5EF4-FFF2-40B4-BE49-F238E27FC236}">
                <a16:creationId xmlns:a16="http://schemas.microsoft.com/office/drawing/2014/main" id="{D218E560-E270-3780-3230-E9897F0A83CC}"/>
              </a:ext>
            </a:extLst>
          </p:cNvPr>
          <p:cNvGrpSpPr/>
          <p:nvPr/>
        </p:nvGrpSpPr>
        <p:grpSpPr>
          <a:xfrm>
            <a:off x="3059832" y="5106448"/>
            <a:ext cx="6017059" cy="1648679"/>
            <a:chOff x="3059832" y="5154911"/>
            <a:chExt cx="6017059" cy="1648679"/>
          </a:xfrm>
        </p:grpSpPr>
        <p:pic>
          <p:nvPicPr>
            <p:cNvPr id="3" name="图片 2">
              <a:extLst>
                <a:ext uri="{FF2B5EF4-FFF2-40B4-BE49-F238E27FC236}">
                  <a16:creationId xmlns:a16="http://schemas.microsoft.com/office/drawing/2014/main" id="{EC80AB83-6E81-5F8A-972B-A94DE5C58289}"/>
                </a:ext>
              </a:extLst>
            </p:cNvPr>
            <p:cNvPicPr>
              <a:picLocks noChangeAspect="1"/>
            </p:cNvPicPr>
            <p:nvPr/>
          </p:nvPicPr>
          <p:blipFill>
            <a:blip r:embed="rId2"/>
            <a:stretch>
              <a:fillRect/>
            </a:stretch>
          </p:blipFill>
          <p:spPr>
            <a:xfrm>
              <a:off x="3059832" y="5534514"/>
              <a:ext cx="1701549" cy="968043"/>
            </a:xfrm>
            <a:prstGeom prst="rect">
              <a:avLst/>
            </a:prstGeom>
          </p:spPr>
        </p:pic>
        <p:sp>
          <p:nvSpPr>
            <p:cNvPr id="11" name="文本框 10">
              <a:extLst>
                <a:ext uri="{FF2B5EF4-FFF2-40B4-BE49-F238E27FC236}">
                  <a16:creationId xmlns:a16="http://schemas.microsoft.com/office/drawing/2014/main" id="{EC68034E-C9F0-926A-C31A-E495676C50F7}"/>
                </a:ext>
              </a:extLst>
            </p:cNvPr>
            <p:cNvSpPr txBox="1"/>
            <p:nvPr/>
          </p:nvSpPr>
          <p:spPr>
            <a:xfrm>
              <a:off x="3851920" y="6526591"/>
              <a:ext cx="492443" cy="276999"/>
            </a:xfrm>
            <a:prstGeom prst="rect">
              <a:avLst/>
            </a:prstGeom>
            <a:noFill/>
          </p:spPr>
          <p:txBody>
            <a:bodyPr wrap="none" rtlCol="0">
              <a:spAutoFit/>
            </a:bodyPr>
            <a:lstStyle/>
            <a:p>
              <a:r>
                <a:rPr lang="zh-CN" altLang="en-US" sz="1200" b="1" dirty="0"/>
                <a:t>光驱</a:t>
              </a:r>
            </a:p>
          </p:txBody>
        </p:sp>
        <p:pic>
          <p:nvPicPr>
            <p:cNvPr id="8194" name="Picture 2">
              <a:extLst>
                <a:ext uri="{FF2B5EF4-FFF2-40B4-BE49-F238E27FC236}">
                  <a16:creationId xmlns:a16="http://schemas.microsoft.com/office/drawing/2014/main" id="{76B56DE8-4154-A894-0799-6BA82D48D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312" y="5154911"/>
              <a:ext cx="1493579" cy="137399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D805DACB-BB4D-7240-5016-74AD897108D6}"/>
                </a:ext>
              </a:extLst>
            </p:cNvPr>
            <p:cNvSpPr txBox="1"/>
            <p:nvPr/>
          </p:nvSpPr>
          <p:spPr>
            <a:xfrm>
              <a:off x="8028384" y="6526591"/>
              <a:ext cx="800219" cy="276999"/>
            </a:xfrm>
            <a:prstGeom prst="rect">
              <a:avLst/>
            </a:prstGeom>
            <a:noFill/>
          </p:spPr>
          <p:txBody>
            <a:bodyPr wrap="none" rtlCol="0">
              <a:spAutoFit/>
            </a:bodyPr>
            <a:lstStyle/>
            <a:p>
              <a:r>
                <a:rPr lang="zh-CN" altLang="en-US" sz="1200" b="1" dirty="0"/>
                <a:t>蓝光光盘</a:t>
              </a:r>
            </a:p>
          </p:txBody>
        </p:sp>
        <p:pic>
          <p:nvPicPr>
            <p:cNvPr id="8196" name="Picture 4">
              <a:extLst>
                <a:ext uri="{FF2B5EF4-FFF2-40B4-BE49-F238E27FC236}">
                  <a16:creationId xmlns:a16="http://schemas.microsoft.com/office/drawing/2014/main" id="{15F64C70-0FA4-61A4-48A7-CC15884EB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71" y="5413545"/>
              <a:ext cx="1089012" cy="108901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7AA0E1A1-C926-0310-8B84-468CAA625CC8}"/>
                </a:ext>
              </a:extLst>
            </p:cNvPr>
            <p:cNvPicPr>
              <a:picLocks noChangeAspect="1"/>
            </p:cNvPicPr>
            <p:nvPr/>
          </p:nvPicPr>
          <p:blipFill>
            <a:blip r:embed="rId5"/>
            <a:stretch>
              <a:fillRect/>
            </a:stretch>
          </p:blipFill>
          <p:spPr>
            <a:xfrm>
              <a:off x="6446491" y="5413545"/>
              <a:ext cx="1078313" cy="959381"/>
            </a:xfrm>
            <a:prstGeom prst="rect">
              <a:avLst/>
            </a:prstGeom>
          </p:spPr>
        </p:pic>
        <p:sp>
          <p:nvSpPr>
            <p:cNvPr id="18" name="文本框 17">
              <a:extLst>
                <a:ext uri="{FF2B5EF4-FFF2-40B4-BE49-F238E27FC236}">
                  <a16:creationId xmlns:a16="http://schemas.microsoft.com/office/drawing/2014/main" id="{01365BC3-8E47-F659-0CDD-B987490D7C35}"/>
                </a:ext>
              </a:extLst>
            </p:cNvPr>
            <p:cNvSpPr txBox="1"/>
            <p:nvPr/>
          </p:nvSpPr>
          <p:spPr>
            <a:xfrm>
              <a:off x="5492676" y="6502557"/>
              <a:ext cx="497252" cy="276999"/>
            </a:xfrm>
            <a:prstGeom prst="rect">
              <a:avLst/>
            </a:prstGeom>
            <a:noFill/>
          </p:spPr>
          <p:txBody>
            <a:bodyPr wrap="none" rtlCol="0">
              <a:spAutoFit/>
            </a:bodyPr>
            <a:lstStyle/>
            <a:p>
              <a:r>
                <a:rPr lang="en-US" altLang="zh-CN" sz="1200" b="1" dirty="0"/>
                <a:t>CD-R</a:t>
              </a:r>
              <a:endParaRPr lang="zh-CN" altLang="en-US" sz="1200" b="1" dirty="0"/>
            </a:p>
          </p:txBody>
        </p:sp>
        <p:sp>
          <p:nvSpPr>
            <p:cNvPr id="19" name="文本框 18">
              <a:extLst>
                <a:ext uri="{FF2B5EF4-FFF2-40B4-BE49-F238E27FC236}">
                  <a16:creationId xmlns:a16="http://schemas.microsoft.com/office/drawing/2014/main" id="{2D2D7F7D-CDE9-412F-40EF-79CF16C2037F}"/>
                </a:ext>
              </a:extLst>
            </p:cNvPr>
            <p:cNvSpPr txBox="1"/>
            <p:nvPr/>
          </p:nvSpPr>
          <p:spPr>
            <a:xfrm>
              <a:off x="6799837" y="6502556"/>
              <a:ext cx="635559" cy="276999"/>
            </a:xfrm>
            <a:prstGeom prst="rect">
              <a:avLst/>
            </a:prstGeom>
            <a:noFill/>
          </p:spPr>
          <p:txBody>
            <a:bodyPr wrap="none" rtlCol="0">
              <a:spAutoFit/>
            </a:bodyPr>
            <a:lstStyle/>
            <a:p>
              <a:r>
                <a:rPr lang="en-US" altLang="zh-CN" sz="1200" b="1" dirty="0"/>
                <a:t>CD-RW</a:t>
              </a:r>
              <a:endParaRPr lang="zh-CN" altLang="en-US" sz="1200" b="1" dirty="0"/>
            </a:p>
          </p:txBody>
        </p:sp>
      </p:grpSp>
    </p:spTree>
    <p:extLst>
      <p:ext uri="{BB962C8B-B14F-4D97-AF65-F5344CB8AC3E}">
        <p14:creationId xmlns:p14="http://schemas.microsoft.com/office/powerpoint/2010/main" val="1623119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ABCAA924-FA1B-4DEE-9DF5-E49CBFFEBC2B}"/>
              </a:ext>
            </a:extLst>
          </p:cNvPr>
          <p:cNvSpPr>
            <a:spLocks noGrp="1" noChangeArrowheads="1"/>
          </p:cNvSpPr>
          <p:nvPr>
            <p:ph type="title"/>
          </p:nvPr>
        </p:nvSpPr>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sp>
        <p:nvSpPr>
          <p:cNvPr id="3" name="内容占位符 2">
            <a:extLst>
              <a:ext uri="{FF2B5EF4-FFF2-40B4-BE49-F238E27FC236}">
                <a16:creationId xmlns:a16="http://schemas.microsoft.com/office/drawing/2014/main" id="{A5598AD9-207D-8A72-477E-5C68C683F96A}"/>
              </a:ext>
            </a:extLst>
          </p:cNvPr>
          <p:cNvSpPr>
            <a:spLocks noGrp="1"/>
          </p:cNvSpPr>
          <p:nvPr>
            <p:ph idx="1"/>
          </p:nvPr>
        </p:nvSpPr>
        <p:spPr>
          <a:xfrm>
            <a:off x="457200" y="1600200"/>
            <a:ext cx="8229600" cy="4525963"/>
          </a:xfrm>
        </p:spPr>
        <p:txBody>
          <a:bodyPr/>
          <a:lstStyle/>
          <a:p>
            <a:r>
              <a:rPr lang="zh-CN" altLang="en-US" sz="1600" b="1" dirty="0"/>
              <a:t>输入输出系统是典型的</a:t>
            </a:r>
            <a:r>
              <a:rPr lang="zh-CN" altLang="en-US" sz="1600" b="1" dirty="0">
                <a:solidFill>
                  <a:srgbClr val="FF0000"/>
                </a:solidFill>
              </a:rPr>
              <a:t>软硬件协同系统</a:t>
            </a:r>
            <a:r>
              <a:rPr lang="zh-CN" altLang="en-US" sz="1600" b="1" dirty="0"/>
              <a:t>（</a:t>
            </a:r>
            <a:r>
              <a:rPr lang="en-US" altLang="zh-CN" sz="1600" b="1" dirty="0"/>
              <a:t>I/O</a:t>
            </a:r>
            <a:r>
              <a:rPr lang="zh-CN" altLang="en-US" sz="1600" b="1" dirty="0"/>
              <a:t>硬件、</a:t>
            </a:r>
            <a:r>
              <a:rPr lang="en-US" altLang="zh-CN" sz="1600" b="1" dirty="0"/>
              <a:t>I/O</a:t>
            </a:r>
            <a:r>
              <a:rPr lang="zh-CN" altLang="en-US" sz="1600" b="1" dirty="0"/>
              <a:t>软件）</a:t>
            </a:r>
          </a:p>
          <a:p>
            <a:endParaRPr lang="zh-CN" altLang="en-US" sz="1600" b="1" dirty="0"/>
          </a:p>
          <a:p>
            <a:r>
              <a:rPr lang="zh-CN" altLang="en-US" sz="1600" b="1" dirty="0"/>
              <a:t>输入输出设备的特性：</a:t>
            </a:r>
            <a:r>
              <a:rPr lang="zh-CN" altLang="en-US" sz="1600" b="1" dirty="0">
                <a:solidFill>
                  <a:srgbClr val="FF0000"/>
                </a:solidFill>
              </a:rPr>
              <a:t>异步性、实时性、独立性</a:t>
            </a:r>
            <a:endParaRPr lang="zh-CN" altLang="en-US" sz="1600" b="1" dirty="0"/>
          </a:p>
          <a:p>
            <a:endParaRPr lang="zh-CN" altLang="en-US" sz="1600" b="1" dirty="0"/>
          </a:p>
          <a:p>
            <a:r>
              <a:rPr lang="en-US" altLang="zh-CN" sz="1600" b="1" dirty="0"/>
              <a:t>I/O</a:t>
            </a:r>
            <a:r>
              <a:rPr lang="zh-CN" altLang="en-US" sz="1600" b="1" dirty="0"/>
              <a:t>接口的</a:t>
            </a:r>
            <a:r>
              <a:rPr lang="zh-CN" altLang="en-US" sz="1600" b="1" dirty="0">
                <a:solidFill>
                  <a:srgbClr val="FF0000"/>
                </a:solidFill>
              </a:rPr>
              <a:t>功能</a:t>
            </a:r>
            <a:r>
              <a:rPr lang="zh-CN" altLang="en-US" sz="1600" b="1" dirty="0"/>
              <a:t>：设备寻址、数据交互、设备控制、状态检测、数据缓冲、格式转换；以及中断、时序控制和数据检错、纠错等功能</a:t>
            </a:r>
          </a:p>
          <a:p>
            <a:endParaRPr lang="zh-CN" altLang="en-US" sz="1600" b="1" dirty="0"/>
          </a:p>
          <a:p>
            <a:r>
              <a:rPr lang="en-US" altLang="zh-CN" sz="1600" b="1" dirty="0"/>
              <a:t>I/O</a:t>
            </a:r>
            <a:r>
              <a:rPr lang="zh-CN" altLang="en-US" sz="1600" b="1" dirty="0"/>
              <a:t>接口的</a:t>
            </a:r>
            <a:r>
              <a:rPr lang="zh-CN" altLang="en-US" sz="1600" b="1" dirty="0">
                <a:solidFill>
                  <a:srgbClr val="FF0000"/>
                </a:solidFill>
              </a:rPr>
              <a:t>功能部件</a:t>
            </a:r>
            <a:r>
              <a:rPr lang="zh-CN" altLang="en-US" sz="1600" b="1" dirty="0"/>
              <a:t>：数据缓冲寄存器（</a:t>
            </a:r>
            <a:r>
              <a:rPr lang="en-US" altLang="zh-CN" sz="1600" b="1" dirty="0"/>
              <a:t>DBR</a:t>
            </a:r>
            <a:r>
              <a:rPr lang="zh-CN" altLang="en-US" sz="1600" b="1" dirty="0"/>
              <a:t>）、设备状态寄存器（</a:t>
            </a:r>
            <a:r>
              <a:rPr lang="en-US" altLang="zh-CN" sz="1600" b="1" dirty="0"/>
              <a:t>DSR</a:t>
            </a:r>
            <a:r>
              <a:rPr lang="zh-CN" altLang="en-US" sz="1600" b="1" dirty="0"/>
              <a:t>）、设备命令寄存器（</a:t>
            </a:r>
            <a:r>
              <a:rPr lang="en-US" altLang="zh-CN" sz="1600" b="1" dirty="0"/>
              <a:t>DCR</a:t>
            </a:r>
            <a:r>
              <a:rPr lang="zh-CN" altLang="en-US" sz="1600" b="1" dirty="0"/>
              <a:t>）、设备存储器、地址译码器、数据格式转换逻辑</a:t>
            </a:r>
            <a:endParaRPr lang="en-US" altLang="zh-CN" sz="1600" b="1" dirty="0"/>
          </a:p>
          <a:p>
            <a:endParaRPr lang="en-US" altLang="zh-CN" sz="1600" b="1" dirty="0"/>
          </a:p>
          <a:p>
            <a:r>
              <a:rPr lang="en-US" altLang="zh-CN" sz="1600" b="1" dirty="0"/>
              <a:t>I/O</a:t>
            </a:r>
            <a:r>
              <a:rPr lang="zh-CN" altLang="en-US" sz="1600" b="1" dirty="0"/>
              <a:t>接口的编址方法：</a:t>
            </a:r>
            <a:r>
              <a:rPr lang="zh-CN" altLang="en-US" sz="1600" b="1" dirty="0">
                <a:solidFill>
                  <a:srgbClr val="FF0000"/>
                </a:solidFill>
              </a:rPr>
              <a:t>统一编址、独立编址</a:t>
            </a:r>
            <a:endParaRPr lang="en-US" altLang="zh-CN" sz="1600" b="1" dirty="0"/>
          </a:p>
          <a:p>
            <a:endParaRPr lang="en-US" altLang="zh-CN" sz="1600" b="1" dirty="0"/>
          </a:p>
          <a:p>
            <a:r>
              <a:rPr lang="zh-CN" altLang="en-US" sz="1600" b="1" dirty="0"/>
              <a:t>现代计算机中，用户并不能直接访问设备，必须</a:t>
            </a:r>
            <a:r>
              <a:rPr lang="zh-CN" altLang="en-US" sz="1600" b="1" dirty="0">
                <a:solidFill>
                  <a:srgbClr val="FF0000"/>
                </a:solidFill>
              </a:rPr>
              <a:t>通过操作系统间接访问设备</a:t>
            </a:r>
            <a:endParaRPr lang="en-US" altLang="zh-CN" sz="1600" b="1" dirty="0"/>
          </a:p>
          <a:p>
            <a:endParaRPr lang="en-US" altLang="zh-CN" sz="1600" b="1" dirty="0"/>
          </a:p>
          <a:p>
            <a:r>
              <a:rPr lang="zh-CN" altLang="en-US" sz="1600" b="1" dirty="0"/>
              <a:t>操作系统中的</a:t>
            </a:r>
            <a:r>
              <a:rPr lang="en-US" altLang="zh-CN" sz="1600" b="1" dirty="0"/>
              <a:t>I/O</a:t>
            </a:r>
            <a:r>
              <a:rPr lang="zh-CN" altLang="en-US" sz="1600" b="1" dirty="0"/>
              <a:t>软件</a:t>
            </a:r>
            <a:r>
              <a:rPr lang="zh-CN" altLang="en-US" sz="1600" b="1" dirty="0">
                <a:solidFill>
                  <a:srgbClr val="FF0000"/>
                </a:solidFill>
              </a:rPr>
              <a:t>层次（</a:t>
            </a:r>
            <a:r>
              <a:rPr lang="en-US" altLang="zh-CN" sz="1600" b="1" dirty="0">
                <a:solidFill>
                  <a:srgbClr val="FF0000"/>
                </a:solidFill>
              </a:rPr>
              <a:t>3</a:t>
            </a:r>
            <a:r>
              <a:rPr lang="zh-CN" altLang="en-US" sz="1600" b="1" dirty="0">
                <a:solidFill>
                  <a:srgbClr val="FF0000"/>
                </a:solidFill>
              </a:rPr>
              <a:t>个层次）</a:t>
            </a:r>
            <a:r>
              <a:rPr lang="zh-CN" altLang="en-US" sz="1600" b="1" dirty="0"/>
              <a:t>：与操作系统无关的</a:t>
            </a:r>
            <a:r>
              <a:rPr lang="en-US" altLang="zh-CN" sz="1600" b="1" dirty="0"/>
              <a:t>I/O</a:t>
            </a:r>
            <a:r>
              <a:rPr lang="zh-CN" altLang="en-US" sz="1600" b="1" dirty="0"/>
              <a:t>库、与设备无关的操作系统调用库、独立的设备驱动程序</a:t>
            </a:r>
          </a:p>
        </p:txBody>
      </p:sp>
    </p:spTree>
    <p:extLst>
      <p:ext uri="{BB962C8B-B14F-4D97-AF65-F5344CB8AC3E}">
        <p14:creationId xmlns:p14="http://schemas.microsoft.com/office/powerpoint/2010/main" val="2856572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F7475B-56C6-0B91-1F1D-0BF2EF7C4631}"/>
              </a:ext>
            </a:extLst>
          </p:cNvPr>
          <p:cNvSpPr>
            <a:spLocks noGrp="1"/>
          </p:cNvSpPr>
          <p:nvPr>
            <p:ph idx="1"/>
          </p:nvPr>
        </p:nvSpPr>
        <p:spPr>
          <a:xfrm>
            <a:off x="457200" y="559221"/>
            <a:ext cx="8229600" cy="4525963"/>
          </a:xfrm>
        </p:spPr>
        <p:txBody>
          <a:bodyPr/>
          <a:lstStyle/>
          <a:p>
            <a:r>
              <a:rPr lang="en-US" altLang="zh-CN" sz="1600" b="1" dirty="0"/>
              <a:t>I/O</a:t>
            </a:r>
            <a:r>
              <a:rPr lang="zh-CN" altLang="en-US" sz="1600" b="1" dirty="0"/>
              <a:t>接口的</a:t>
            </a:r>
            <a:r>
              <a:rPr lang="zh-CN" altLang="en-US" sz="1600" b="1" dirty="0">
                <a:solidFill>
                  <a:srgbClr val="FF0000"/>
                </a:solidFill>
              </a:rPr>
              <a:t>分类</a:t>
            </a:r>
            <a:endParaRPr lang="en-US" altLang="zh-CN" sz="1600" b="1" dirty="0"/>
          </a:p>
          <a:p>
            <a:endParaRPr lang="en-US" altLang="zh-CN" sz="1600" b="1" dirty="0"/>
          </a:p>
          <a:p>
            <a:r>
              <a:rPr lang="zh-CN" altLang="en-US" sz="1600" b="1" dirty="0"/>
              <a:t>数据传输控制方式（</a:t>
            </a:r>
            <a:r>
              <a:rPr lang="en-US" altLang="zh-CN" sz="1600" b="1" dirty="0">
                <a:solidFill>
                  <a:srgbClr val="FF0000"/>
                </a:solidFill>
              </a:rPr>
              <a:t>I/O</a:t>
            </a:r>
            <a:r>
              <a:rPr lang="zh-CN" altLang="en-US" sz="1600" b="1" dirty="0">
                <a:solidFill>
                  <a:srgbClr val="FF0000"/>
                </a:solidFill>
              </a:rPr>
              <a:t>控制方式</a:t>
            </a:r>
            <a:r>
              <a:rPr lang="zh-CN" altLang="en-US" sz="1600" b="1" dirty="0"/>
              <a:t>）：</a:t>
            </a:r>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zh-CN" altLang="en-US" sz="1600" b="1" dirty="0"/>
          </a:p>
          <a:p>
            <a:endParaRPr lang="en-US" altLang="zh-CN" sz="1600" b="1" dirty="0">
              <a:solidFill>
                <a:srgbClr val="FF0000"/>
              </a:solidFill>
            </a:endParaRPr>
          </a:p>
          <a:p>
            <a:r>
              <a:rPr lang="zh-CN" altLang="en-US" sz="1600" b="1" dirty="0">
                <a:solidFill>
                  <a:srgbClr val="FF0000"/>
                </a:solidFill>
              </a:rPr>
              <a:t>程序控制方式</a:t>
            </a:r>
            <a:r>
              <a:rPr lang="zh-CN" altLang="en-US" sz="1600" b="1" dirty="0"/>
              <a:t>：包括</a:t>
            </a:r>
            <a:r>
              <a:rPr lang="zh-CN" altLang="en-US" sz="1600" b="1" dirty="0">
                <a:solidFill>
                  <a:srgbClr val="FF0000"/>
                </a:solidFill>
              </a:rPr>
              <a:t>程序查询方式</a:t>
            </a:r>
            <a:r>
              <a:rPr lang="zh-CN" altLang="en-US" sz="1600" b="1" dirty="0"/>
              <a:t>（轮询方式，</a:t>
            </a:r>
            <a:r>
              <a:rPr lang="en-US" altLang="zh-CN" sz="1600" b="1" dirty="0"/>
              <a:t>Polling</a:t>
            </a:r>
            <a:r>
              <a:rPr lang="zh-CN" altLang="en-US" sz="1600" b="1" dirty="0"/>
              <a:t>）和</a:t>
            </a:r>
            <a:r>
              <a:rPr lang="zh-CN" altLang="en-US" sz="1600" b="1" dirty="0">
                <a:solidFill>
                  <a:srgbClr val="FF0000"/>
                </a:solidFill>
              </a:rPr>
              <a:t>直接传送方式</a:t>
            </a:r>
            <a:endParaRPr lang="zh-CN" altLang="en-US" sz="1200" b="1" dirty="0"/>
          </a:p>
          <a:p>
            <a:endParaRPr lang="zh-CN" altLang="en-US" sz="1600" b="1" dirty="0"/>
          </a:p>
          <a:p>
            <a:r>
              <a:rPr lang="zh-CN" altLang="en-US" sz="1600" b="1" dirty="0">
                <a:solidFill>
                  <a:srgbClr val="FF0000"/>
                </a:solidFill>
              </a:rPr>
              <a:t>简单设备</a:t>
            </a:r>
            <a:r>
              <a:rPr lang="zh-CN" altLang="en-US" sz="1600" b="1" dirty="0"/>
              <a:t>查询流程、</a:t>
            </a:r>
            <a:r>
              <a:rPr lang="zh-CN" altLang="en-US" sz="1600" b="1" dirty="0">
                <a:solidFill>
                  <a:srgbClr val="FF0000"/>
                </a:solidFill>
              </a:rPr>
              <a:t>复杂设备</a:t>
            </a:r>
            <a:r>
              <a:rPr lang="zh-CN" altLang="en-US" sz="1600" b="1" dirty="0"/>
              <a:t>查询流程</a:t>
            </a:r>
            <a:endParaRPr lang="en-US" altLang="zh-CN" sz="1600" b="1" dirty="0"/>
          </a:p>
          <a:p>
            <a:endParaRPr lang="zh-CN" altLang="en-US" sz="1600" b="1" dirty="0"/>
          </a:p>
          <a:p>
            <a:r>
              <a:rPr lang="zh-CN" altLang="en-US" sz="1600" b="1" dirty="0"/>
              <a:t>程序查询（也称为轮询）的两种策略：</a:t>
            </a:r>
            <a:r>
              <a:rPr lang="zh-CN" altLang="en-US" sz="1600" b="1" dirty="0">
                <a:solidFill>
                  <a:srgbClr val="FF0000"/>
                </a:solidFill>
              </a:rPr>
              <a:t>忙等待（独占式查询）</a:t>
            </a:r>
            <a:r>
              <a:rPr lang="zh-CN" altLang="en-US" sz="1600" b="1" dirty="0"/>
              <a:t>和</a:t>
            </a:r>
            <a:r>
              <a:rPr lang="zh-CN" altLang="en-US" sz="1600" b="1" dirty="0">
                <a:solidFill>
                  <a:srgbClr val="FF0000"/>
                </a:solidFill>
              </a:rPr>
              <a:t>定时轮询</a:t>
            </a:r>
            <a:endParaRPr lang="zh-CN" altLang="en-US" sz="1600" b="1" dirty="0"/>
          </a:p>
          <a:p>
            <a:endParaRPr lang="zh-CN" altLang="en-US" sz="1600" b="1" dirty="0"/>
          </a:p>
          <a:p>
            <a:endParaRPr lang="zh-CN" altLang="en-US" sz="1600" b="1" dirty="0"/>
          </a:p>
        </p:txBody>
      </p:sp>
      <p:pic>
        <p:nvPicPr>
          <p:cNvPr id="4" name="图片 3">
            <a:extLst>
              <a:ext uri="{FF2B5EF4-FFF2-40B4-BE49-F238E27FC236}">
                <a16:creationId xmlns:a16="http://schemas.microsoft.com/office/drawing/2014/main" id="{C7CDE624-1A61-6C71-CD8E-8F1C5B7FC9FC}"/>
              </a:ext>
            </a:extLst>
          </p:cNvPr>
          <p:cNvPicPr>
            <a:picLocks noChangeAspect="1"/>
          </p:cNvPicPr>
          <p:nvPr/>
        </p:nvPicPr>
        <p:blipFill>
          <a:blip r:embed="rId2"/>
          <a:stretch>
            <a:fillRect/>
          </a:stretch>
        </p:blipFill>
        <p:spPr>
          <a:xfrm>
            <a:off x="1403648" y="2060848"/>
            <a:ext cx="4741007" cy="1728192"/>
          </a:xfrm>
          <a:prstGeom prst="rect">
            <a:avLst/>
          </a:prstGeom>
        </p:spPr>
      </p:pic>
    </p:spTree>
    <p:extLst>
      <p:ext uri="{BB962C8B-B14F-4D97-AF65-F5344CB8AC3E}">
        <p14:creationId xmlns:p14="http://schemas.microsoft.com/office/powerpoint/2010/main" val="4261976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268184A-0F8E-836E-76AB-45E9C8EED676}"/>
              </a:ext>
            </a:extLst>
          </p:cNvPr>
          <p:cNvSpPr>
            <a:spLocks noGrp="1"/>
          </p:cNvSpPr>
          <p:nvPr>
            <p:ph idx="1"/>
          </p:nvPr>
        </p:nvSpPr>
        <p:spPr>
          <a:xfrm>
            <a:off x="457200" y="188640"/>
            <a:ext cx="8229600" cy="4525963"/>
          </a:xfrm>
        </p:spPr>
        <p:txBody>
          <a:bodyPr/>
          <a:lstStyle/>
          <a:p>
            <a:r>
              <a:rPr lang="zh-CN" altLang="en-US" sz="1600" b="1" dirty="0"/>
              <a:t>中断的</a:t>
            </a:r>
            <a:r>
              <a:rPr lang="zh-CN" altLang="en-US" sz="1600" b="1" dirty="0">
                <a:solidFill>
                  <a:srgbClr val="FF0000"/>
                </a:solidFill>
              </a:rPr>
              <a:t>分类</a:t>
            </a:r>
            <a:r>
              <a:rPr lang="zh-CN" altLang="en-US" sz="1600" b="1" dirty="0"/>
              <a:t>：</a:t>
            </a:r>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r>
              <a:rPr lang="zh-CN" altLang="en-US" sz="1600" b="1" dirty="0"/>
              <a:t>中断优先级：</a:t>
            </a:r>
          </a:p>
          <a:p>
            <a:pPr lvl="1">
              <a:lnSpc>
                <a:spcPct val="150000"/>
              </a:lnSpc>
            </a:pPr>
            <a:r>
              <a:rPr lang="zh-CN" altLang="en-US" sz="1400" b="1" dirty="0">
                <a:solidFill>
                  <a:srgbClr val="FF0000"/>
                </a:solidFill>
              </a:rPr>
              <a:t>响应优先级</a:t>
            </a:r>
            <a:r>
              <a:rPr lang="zh-CN" altLang="en-US" sz="1400" b="1" dirty="0"/>
              <a:t>（固定不变）</a:t>
            </a:r>
          </a:p>
          <a:p>
            <a:pPr lvl="1">
              <a:lnSpc>
                <a:spcPct val="150000"/>
              </a:lnSpc>
            </a:pPr>
            <a:r>
              <a:rPr lang="zh-CN" altLang="en-US" sz="1400" b="1" dirty="0">
                <a:solidFill>
                  <a:srgbClr val="FF0000"/>
                </a:solidFill>
              </a:rPr>
              <a:t>处理优先级</a:t>
            </a:r>
            <a:r>
              <a:rPr lang="zh-CN" altLang="en-US" sz="1400" b="1" dirty="0"/>
              <a:t>（可以改变）</a:t>
            </a:r>
          </a:p>
          <a:p>
            <a:endParaRPr lang="zh-CN" altLang="en-US" sz="1600" b="1" dirty="0"/>
          </a:p>
          <a:p>
            <a:r>
              <a:rPr lang="zh-CN" altLang="en-US" sz="1600" b="1" dirty="0">
                <a:solidFill>
                  <a:srgbClr val="FF0000"/>
                </a:solidFill>
              </a:rPr>
              <a:t>中断屏蔽技术</a:t>
            </a:r>
            <a:r>
              <a:rPr lang="zh-CN" altLang="en-US" sz="1600" b="1" dirty="0"/>
              <a:t>：可以改变处理优先级</a:t>
            </a:r>
            <a:endParaRPr lang="en-US" altLang="zh-CN" sz="1600" b="1" dirty="0"/>
          </a:p>
          <a:p>
            <a:endParaRPr lang="en-US" altLang="zh-CN" sz="1600" b="1" dirty="0"/>
          </a:p>
          <a:p>
            <a:r>
              <a:rPr lang="zh-CN" altLang="en-US" sz="1600" b="1" dirty="0">
                <a:solidFill>
                  <a:srgbClr val="FF0000"/>
                </a:solidFill>
              </a:rPr>
              <a:t>中断屏蔽字</a:t>
            </a:r>
            <a:endParaRPr lang="en-US" altLang="zh-CN" sz="1600" b="1" dirty="0"/>
          </a:p>
          <a:p>
            <a:endParaRPr lang="en-US" altLang="zh-CN" sz="1600" b="1" dirty="0"/>
          </a:p>
          <a:p>
            <a:r>
              <a:rPr lang="en-US" altLang="zh-CN" sz="1600" b="1" dirty="0">
                <a:solidFill>
                  <a:srgbClr val="FF0000"/>
                </a:solidFill>
              </a:rPr>
              <a:t>CPU</a:t>
            </a:r>
            <a:r>
              <a:rPr lang="zh-CN" altLang="en-US" sz="1600" b="1" dirty="0">
                <a:solidFill>
                  <a:srgbClr val="FF0000"/>
                </a:solidFill>
              </a:rPr>
              <a:t>运行轨迹图</a:t>
            </a:r>
            <a:endParaRPr lang="zh-CN" altLang="en-US" sz="1600" b="1" dirty="0"/>
          </a:p>
          <a:p>
            <a:endParaRPr lang="zh-CN" altLang="en-US" sz="2000" b="1" dirty="0"/>
          </a:p>
          <a:p>
            <a:endParaRPr lang="zh-CN" altLang="en-US" sz="2000" b="1" dirty="0"/>
          </a:p>
        </p:txBody>
      </p:sp>
      <p:pic>
        <p:nvPicPr>
          <p:cNvPr id="4" name="图片 3">
            <a:extLst>
              <a:ext uri="{FF2B5EF4-FFF2-40B4-BE49-F238E27FC236}">
                <a16:creationId xmlns:a16="http://schemas.microsoft.com/office/drawing/2014/main" id="{BD8B8EDB-5287-D8E9-6141-98F10AC847F4}"/>
              </a:ext>
            </a:extLst>
          </p:cNvPr>
          <p:cNvPicPr>
            <a:picLocks noChangeAspect="1"/>
          </p:cNvPicPr>
          <p:nvPr/>
        </p:nvPicPr>
        <p:blipFill>
          <a:blip r:embed="rId2"/>
          <a:stretch>
            <a:fillRect/>
          </a:stretch>
        </p:blipFill>
        <p:spPr>
          <a:xfrm>
            <a:off x="2987824" y="764704"/>
            <a:ext cx="3782188" cy="2188884"/>
          </a:xfrm>
          <a:prstGeom prst="rect">
            <a:avLst/>
          </a:prstGeom>
        </p:spPr>
      </p:pic>
    </p:spTree>
    <p:extLst>
      <p:ext uri="{BB962C8B-B14F-4D97-AF65-F5344CB8AC3E}">
        <p14:creationId xmlns:p14="http://schemas.microsoft.com/office/powerpoint/2010/main" val="3568800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12F462-C712-FCC8-4A96-C5CCDF02D9B7}"/>
              </a:ext>
            </a:extLst>
          </p:cNvPr>
          <p:cNvSpPr>
            <a:spLocks noGrp="1"/>
          </p:cNvSpPr>
          <p:nvPr>
            <p:ph idx="1"/>
          </p:nvPr>
        </p:nvSpPr>
        <p:spPr>
          <a:xfrm>
            <a:off x="457200" y="332656"/>
            <a:ext cx="8229600" cy="4525963"/>
          </a:xfrm>
        </p:spPr>
        <p:txBody>
          <a:bodyPr/>
          <a:lstStyle/>
          <a:p>
            <a:r>
              <a:rPr lang="zh-CN" altLang="en-US" sz="1600" b="1" dirty="0">
                <a:solidFill>
                  <a:srgbClr val="FF0000"/>
                </a:solidFill>
              </a:rPr>
              <a:t>中断请求的硬件支持：</a:t>
            </a:r>
            <a:endParaRPr lang="en-US" altLang="zh-CN" sz="1600" b="1" dirty="0">
              <a:solidFill>
                <a:srgbClr val="FF0000"/>
              </a:solidFill>
            </a:endParaRPr>
          </a:p>
          <a:p>
            <a:pPr lvl="1">
              <a:buFont typeface="+mj-ea"/>
              <a:buAutoNum type="circleNumDbPlain"/>
            </a:pPr>
            <a:r>
              <a:rPr lang="zh-CN" altLang="en-US" sz="1200" b="1" dirty="0"/>
              <a:t>中断请求寄存器</a:t>
            </a:r>
            <a:endParaRPr lang="zh-CN" altLang="en-US" sz="800" b="1" dirty="0"/>
          </a:p>
          <a:p>
            <a:pPr lvl="1">
              <a:buFont typeface="+mj-ea"/>
              <a:buAutoNum type="circleNumDbPlain"/>
            </a:pPr>
            <a:r>
              <a:rPr lang="zh-CN" altLang="en-US" sz="1200" b="1" dirty="0"/>
              <a:t>中断屏蔽寄存器</a:t>
            </a:r>
            <a:endParaRPr lang="en-US" altLang="zh-CN" sz="1200" b="1" dirty="0"/>
          </a:p>
          <a:p>
            <a:pPr lvl="1">
              <a:buFont typeface="+mj-ea"/>
              <a:buAutoNum type="circleNumDbPlain"/>
            </a:pPr>
            <a:r>
              <a:rPr lang="zh-CN" altLang="en-US" sz="1200" b="1" dirty="0"/>
              <a:t>中断服务寄存器</a:t>
            </a:r>
          </a:p>
          <a:p>
            <a:pPr lvl="1">
              <a:buFont typeface="+mj-ea"/>
              <a:buAutoNum type="circleNumDbPlain"/>
            </a:pPr>
            <a:r>
              <a:rPr lang="zh-CN" altLang="en-US" sz="1200" b="1" dirty="0"/>
              <a:t>中断优先级排队电路</a:t>
            </a:r>
            <a:endParaRPr lang="en-US" altLang="zh-CN" sz="1200" b="1" dirty="0"/>
          </a:p>
          <a:p>
            <a:pPr lvl="1">
              <a:buFont typeface="+mj-ea"/>
              <a:buAutoNum type="circleNumDbPlain"/>
            </a:pPr>
            <a:r>
              <a:rPr lang="zh-CN" altLang="en-US" sz="1200" b="1" dirty="0"/>
              <a:t>中断允许触发器</a:t>
            </a:r>
            <a:endParaRPr lang="en-US" altLang="zh-CN" sz="1200" b="1" dirty="0"/>
          </a:p>
          <a:p>
            <a:pPr marL="0" indent="0">
              <a:buNone/>
            </a:pPr>
            <a:endParaRPr lang="en-US" altLang="zh-CN" sz="1100" b="1" dirty="0"/>
          </a:p>
          <a:p>
            <a:r>
              <a:rPr lang="en-US" altLang="zh-CN" sz="1600" b="1" dirty="0">
                <a:solidFill>
                  <a:srgbClr val="FF0000"/>
                </a:solidFill>
              </a:rPr>
              <a:t>CPU</a:t>
            </a:r>
            <a:r>
              <a:rPr lang="zh-CN" altLang="en-US" sz="1600" b="1" dirty="0">
                <a:solidFill>
                  <a:srgbClr val="FF0000"/>
                </a:solidFill>
              </a:rPr>
              <a:t>响应中断的条件</a:t>
            </a:r>
            <a:r>
              <a:rPr lang="zh-CN" altLang="en-US" sz="1600" b="1" dirty="0"/>
              <a:t>：</a:t>
            </a:r>
            <a:endParaRPr lang="zh-CN" altLang="en-US" sz="1200" b="1" dirty="0"/>
          </a:p>
          <a:p>
            <a:pPr lvl="1">
              <a:buFont typeface="+mj-ea"/>
              <a:buAutoNum type="circleNumDbPlain"/>
            </a:pPr>
            <a:r>
              <a:rPr lang="zh-CN" altLang="en-US" sz="1200" b="1" dirty="0"/>
              <a:t>对应的中断请求未被屏蔽：</a:t>
            </a:r>
            <a:r>
              <a:rPr lang="en-US" altLang="zh-CN" sz="1200" b="1" dirty="0"/>
              <a:t>IMR[</a:t>
            </a:r>
            <a:r>
              <a:rPr lang="en-US" altLang="zh-CN" sz="1200" b="1" dirty="0" err="1"/>
              <a:t>i</a:t>
            </a:r>
            <a:r>
              <a:rPr lang="en-US" altLang="zh-CN" sz="1200" b="1" dirty="0"/>
              <a:t>]=0</a:t>
            </a:r>
            <a:endParaRPr lang="zh-CN" altLang="en-US" sz="1200" b="1" dirty="0"/>
          </a:p>
          <a:p>
            <a:pPr lvl="1">
              <a:buFont typeface="+mj-ea"/>
              <a:buAutoNum type="circleNumDbPlain"/>
            </a:pPr>
            <a:r>
              <a:rPr lang="zh-CN" altLang="en-US" sz="1200" b="1" dirty="0"/>
              <a:t>当前没有更高优先级的其他中断请求：</a:t>
            </a:r>
            <a:r>
              <a:rPr lang="en-US" altLang="zh-CN" sz="1200" b="1" dirty="0" err="1"/>
              <a:t>i</a:t>
            </a:r>
            <a:r>
              <a:rPr lang="en-US" altLang="zh-CN" sz="1200" b="1" dirty="0"/>
              <a:t> &gt; ISR</a:t>
            </a:r>
            <a:endParaRPr lang="zh-CN" altLang="en-US" sz="1200" b="1" dirty="0"/>
          </a:p>
          <a:p>
            <a:pPr lvl="1">
              <a:buFont typeface="+mj-ea"/>
              <a:buAutoNum type="circleNumDbPlain"/>
            </a:pPr>
            <a:r>
              <a:rPr lang="zh-CN" altLang="en-US" sz="1200" b="1" dirty="0"/>
              <a:t>如果</a:t>
            </a:r>
            <a:r>
              <a:rPr lang="en-US" altLang="zh-CN" sz="1200" b="1" dirty="0"/>
              <a:t>CPU</a:t>
            </a:r>
            <a:r>
              <a:rPr lang="zh-CN" altLang="en-US" sz="1200" b="1" dirty="0"/>
              <a:t>正在执行中断服务，则中断请求应符合嵌套条件</a:t>
            </a:r>
          </a:p>
          <a:p>
            <a:pPr lvl="1">
              <a:buFont typeface="+mj-ea"/>
              <a:buAutoNum type="circleNumDbPlain"/>
            </a:pPr>
            <a:r>
              <a:rPr lang="zh-CN" altLang="en-US" sz="1200" b="1" dirty="0"/>
              <a:t>中断使能位处于使能状态，也就是开中断状态：</a:t>
            </a:r>
            <a:r>
              <a:rPr lang="en-US" altLang="zh-CN" sz="1200" b="1" dirty="0"/>
              <a:t>IE/IF=1</a:t>
            </a:r>
            <a:r>
              <a:rPr lang="zh-CN" altLang="en-US" sz="1200" b="1" dirty="0"/>
              <a:t>；内部异常和不可屏蔽中断不受此限制</a:t>
            </a:r>
          </a:p>
          <a:p>
            <a:pPr lvl="1">
              <a:buFont typeface="+mj-ea"/>
              <a:buAutoNum type="circleNumDbPlain"/>
            </a:pPr>
            <a:r>
              <a:rPr lang="en-US" altLang="zh-CN" sz="1200" b="1" dirty="0"/>
              <a:t>CPU</a:t>
            </a:r>
            <a:r>
              <a:rPr lang="zh-CN" altLang="en-US" sz="1200" b="1" dirty="0"/>
              <a:t>已经执行完一条指令的最后一个状态周期（中断时机）；内部异常指令因为无法执行完毕，因此其中断时机不受此限制</a:t>
            </a:r>
            <a:endParaRPr lang="en-US" altLang="zh-CN" sz="1200" b="1" dirty="0"/>
          </a:p>
          <a:p>
            <a:endParaRPr lang="en-US" altLang="zh-CN" sz="1600" b="1" dirty="0"/>
          </a:p>
          <a:p>
            <a:r>
              <a:rPr lang="en-US" altLang="zh-CN" sz="1600" b="1" dirty="0"/>
              <a:t>CPU</a:t>
            </a:r>
            <a:r>
              <a:rPr lang="zh-CN" altLang="en-US" sz="1600" b="1" dirty="0"/>
              <a:t>中断响应周期要完成的工作（</a:t>
            </a:r>
            <a:r>
              <a:rPr lang="zh-CN" altLang="en-US" sz="1600" b="1" dirty="0">
                <a:solidFill>
                  <a:srgbClr val="FF0000"/>
                </a:solidFill>
              </a:rPr>
              <a:t>中断隐指令</a:t>
            </a:r>
            <a:r>
              <a:rPr lang="zh-CN" altLang="en-US" sz="1600" b="1" dirty="0"/>
              <a:t>）：</a:t>
            </a:r>
          </a:p>
          <a:p>
            <a:pPr marL="800100" lvl="1" indent="-342900">
              <a:buFont typeface="+mj-ea"/>
              <a:buAutoNum type="circleNumDbPlain"/>
            </a:pPr>
            <a:r>
              <a:rPr lang="zh-CN" altLang="en-US" sz="1200" b="1" dirty="0"/>
              <a:t>关中断</a:t>
            </a:r>
          </a:p>
          <a:p>
            <a:pPr marL="800100" lvl="1" indent="-342900">
              <a:buFont typeface="+mj-ea"/>
              <a:buAutoNum type="circleNumDbPlain"/>
            </a:pPr>
            <a:r>
              <a:rPr lang="zh-CN" altLang="en-US" sz="1200" b="1" dirty="0"/>
              <a:t>保存断点</a:t>
            </a:r>
          </a:p>
          <a:p>
            <a:pPr marL="800100" lvl="1" indent="-342900">
              <a:buFont typeface="+mj-ea"/>
              <a:buAutoNum type="circleNumDbPlain"/>
            </a:pPr>
            <a:r>
              <a:rPr lang="zh-CN" altLang="en-US" sz="1200" b="1" dirty="0"/>
              <a:t>中断识别</a:t>
            </a:r>
            <a:endParaRPr lang="en-US" altLang="zh-CN" sz="1200" b="1" dirty="0"/>
          </a:p>
          <a:p>
            <a:pPr lvl="1"/>
            <a:endParaRPr lang="en-US" altLang="zh-CN" sz="1400" b="1" dirty="0"/>
          </a:p>
          <a:p>
            <a:r>
              <a:rPr lang="zh-CN" altLang="en-US" sz="1600" b="1" dirty="0">
                <a:solidFill>
                  <a:srgbClr val="FF0000"/>
                </a:solidFill>
              </a:rPr>
              <a:t>中断号、中断向量、向量地址、中断向量表</a:t>
            </a:r>
            <a:endParaRPr lang="en-US" altLang="zh-CN" sz="1600" b="1" dirty="0">
              <a:solidFill>
                <a:srgbClr val="FF0000"/>
              </a:solidFill>
            </a:endParaRPr>
          </a:p>
          <a:p>
            <a:endParaRPr lang="en-US" altLang="zh-CN" sz="1600" b="1" dirty="0"/>
          </a:p>
          <a:p>
            <a:r>
              <a:rPr lang="zh-CN" altLang="en-US" sz="1600" b="1" dirty="0"/>
              <a:t>中断服务程序与子函数的</a:t>
            </a:r>
            <a:r>
              <a:rPr lang="zh-CN" altLang="en-US" sz="1600" b="1" dirty="0">
                <a:solidFill>
                  <a:srgbClr val="FF0000"/>
                </a:solidFill>
              </a:rPr>
              <a:t>差异</a:t>
            </a:r>
            <a:endParaRPr lang="en-US" altLang="zh-CN" sz="1600" b="1" dirty="0">
              <a:solidFill>
                <a:srgbClr val="FF0000"/>
              </a:solidFill>
            </a:endParaRPr>
          </a:p>
          <a:p>
            <a:endParaRPr lang="en-US" altLang="zh-CN" sz="1600" b="1" dirty="0">
              <a:solidFill>
                <a:srgbClr val="FF0000"/>
              </a:solidFill>
            </a:endParaRPr>
          </a:p>
          <a:p>
            <a:r>
              <a:rPr lang="zh-CN" altLang="en-US" sz="1600" b="1" dirty="0">
                <a:solidFill>
                  <a:srgbClr val="FF0000"/>
                </a:solidFill>
              </a:rPr>
              <a:t>单级中断</a:t>
            </a:r>
            <a:r>
              <a:rPr lang="zh-CN" altLang="en-US" sz="1600" b="1" dirty="0"/>
              <a:t>处理流程、</a:t>
            </a:r>
            <a:r>
              <a:rPr lang="zh-CN" altLang="en-US" sz="1600" b="1" dirty="0">
                <a:solidFill>
                  <a:srgbClr val="FF0000"/>
                </a:solidFill>
              </a:rPr>
              <a:t>多重中断</a:t>
            </a:r>
            <a:r>
              <a:rPr lang="zh-CN" altLang="en-US" sz="1600" b="1" dirty="0"/>
              <a:t>（中断嵌套、嵌套中断）处理流程</a:t>
            </a:r>
            <a:endParaRPr lang="en-US" altLang="zh-CN" sz="1600" b="1" dirty="0"/>
          </a:p>
          <a:p>
            <a:pPr lvl="1">
              <a:lnSpc>
                <a:spcPct val="150000"/>
              </a:lnSpc>
              <a:buFont typeface="+mj-ea"/>
              <a:buAutoNum type="circleNumDbPlain"/>
            </a:pPr>
            <a:endParaRPr lang="zh-CN" altLang="en-US" sz="1200" b="1" dirty="0"/>
          </a:p>
          <a:p>
            <a:endParaRPr lang="zh-CN" altLang="en-US" sz="1400" b="1" dirty="0"/>
          </a:p>
          <a:p>
            <a:endParaRPr lang="zh-CN" altLang="en-US" sz="1800" b="1" dirty="0"/>
          </a:p>
        </p:txBody>
      </p:sp>
    </p:spTree>
    <p:extLst>
      <p:ext uri="{BB962C8B-B14F-4D97-AF65-F5344CB8AC3E}">
        <p14:creationId xmlns:p14="http://schemas.microsoft.com/office/powerpoint/2010/main" val="131483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F02FE1A-00C2-AA06-F376-9AD55CFA432C}"/>
              </a:ext>
            </a:extLst>
          </p:cNvPr>
          <p:cNvSpPr>
            <a:spLocks noGrp="1"/>
          </p:cNvSpPr>
          <p:nvPr>
            <p:ph idx="1"/>
          </p:nvPr>
        </p:nvSpPr>
        <p:spPr>
          <a:xfrm>
            <a:off x="457200" y="404664"/>
            <a:ext cx="8229600" cy="4525963"/>
          </a:xfrm>
        </p:spPr>
        <p:txBody>
          <a:bodyPr/>
          <a:lstStyle/>
          <a:p>
            <a:r>
              <a:rPr lang="en-US" altLang="zh-CN" sz="1600" b="1" dirty="0">
                <a:solidFill>
                  <a:srgbClr val="FF0000"/>
                </a:solidFill>
              </a:rPr>
              <a:t>DMA</a:t>
            </a:r>
            <a:r>
              <a:rPr lang="zh-CN" altLang="en-US" sz="1600" b="1" dirty="0"/>
              <a:t>：</a:t>
            </a:r>
            <a:r>
              <a:rPr lang="en-US" altLang="zh-CN" sz="1600" b="1" dirty="0"/>
              <a:t>Direct Memory Access</a:t>
            </a:r>
            <a:r>
              <a:rPr lang="zh-CN" altLang="en-US" sz="1600" b="1" dirty="0"/>
              <a:t>，直接内存访问（直接存储器访问）</a:t>
            </a:r>
            <a:endParaRPr lang="en-US" altLang="zh-CN" sz="1600" b="1" dirty="0"/>
          </a:p>
          <a:p>
            <a:endParaRPr lang="en-US" altLang="zh-CN" sz="1600" b="1" dirty="0"/>
          </a:p>
          <a:p>
            <a:r>
              <a:rPr lang="en-US" altLang="zh-CN" sz="1600" b="1" dirty="0"/>
              <a:t>DMA</a:t>
            </a:r>
            <a:r>
              <a:rPr lang="zh-CN" altLang="en-US" sz="1600" b="1" dirty="0"/>
              <a:t>解决</a:t>
            </a:r>
            <a:r>
              <a:rPr lang="zh-CN" altLang="en-US" sz="1600" b="1" dirty="0">
                <a:solidFill>
                  <a:srgbClr val="FF0000"/>
                </a:solidFill>
              </a:rPr>
              <a:t>内存争用</a:t>
            </a:r>
            <a:r>
              <a:rPr lang="zh-CN" altLang="en-US" sz="1600" b="1" dirty="0"/>
              <a:t>的</a:t>
            </a:r>
            <a:r>
              <a:rPr lang="en-US" altLang="zh-CN" sz="1600" b="1" dirty="0"/>
              <a:t>3</a:t>
            </a:r>
            <a:r>
              <a:rPr lang="zh-CN" altLang="en-US" sz="1600" b="1" dirty="0"/>
              <a:t>种方式：</a:t>
            </a:r>
            <a:endParaRPr lang="en-US" altLang="zh-CN" sz="1600" b="1" dirty="0"/>
          </a:p>
          <a:p>
            <a:pPr lvl="1">
              <a:lnSpc>
                <a:spcPct val="150000"/>
              </a:lnSpc>
              <a:buFont typeface="+mj-ea"/>
              <a:buAutoNum type="circleNumDbPlain"/>
            </a:pPr>
            <a:r>
              <a:rPr lang="zh-CN" altLang="en-US" sz="1200" b="1" dirty="0"/>
              <a:t>停止</a:t>
            </a:r>
            <a:r>
              <a:rPr lang="en-US" altLang="zh-CN" sz="1200" b="1" dirty="0"/>
              <a:t>CPU</a:t>
            </a:r>
            <a:r>
              <a:rPr lang="zh-CN" altLang="en-US" sz="1200" b="1" dirty="0"/>
              <a:t>访问内存</a:t>
            </a:r>
          </a:p>
          <a:p>
            <a:pPr lvl="1">
              <a:lnSpc>
                <a:spcPct val="150000"/>
              </a:lnSpc>
              <a:buFont typeface="+mj-ea"/>
              <a:buAutoNum type="circleNumDbPlain"/>
            </a:pPr>
            <a:r>
              <a:rPr lang="en-US" altLang="zh-CN" sz="1200" b="1" dirty="0"/>
              <a:t>DMAC</a:t>
            </a:r>
            <a:r>
              <a:rPr lang="zh-CN" altLang="en-US" sz="1200" b="1" dirty="0"/>
              <a:t>与</a:t>
            </a:r>
            <a:r>
              <a:rPr lang="en-US" altLang="zh-CN" sz="1200" b="1" dirty="0"/>
              <a:t>CPU</a:t>
            </a:r>
            <a:r>
              <a:rPr lang="zh-CN" altLang="en-US" sz="1200" b="1" dirty="0"/>
              <a:t>交替访问内存</a:t>
            </a:r>
          </a:p>
          <a:p>
            <a:pPr lvl="1">
              <a:lnSpc>
                <a:spcPct val="150000"/>
              </a:lnSpc>
              <a:buFont typeface="+mj-ea"/>
              <a:buAutoNum type="circleNumDbPlain"/>
            </a:pPr>
            <a:r>
              <a:rPr lang="zh-CN" altLang="en-US" sz="1200" b="1" dirty="0"/>
              <a:t>周期挪用</a:t>
            </a:r>
            <a:endParaRPr lang="en-US" altLang="zh-CN" sz="1200" b="1" dirty="0"/>
          </a:p>
          <a:p>
            <a:pPr eaLnBrk="1" hangingPunct="1"/>
            <a:endParaRPr lang="en-US" altLang="zh-CN" sz="1600" b="1" dirty="0"/>
          </a:p>
          <a:p>
            <a:pPr eaLnBrk="1" hangingPunct="1"/>
            <a:r>
              <a:rPr lang="en-US" altLang="zh-CN" sz="1600" b="1" dirty="0">
                <a:solidFill>
                  <a:srgbClr val="FF0000"/>
                </a:solidFill>
              </a:rPr>
              <a:t>DMAC</a:t>
            </a:r>
            <a:r>
              <a:rPr lang="zh-CN" altLang="en-US" sz="1600" b="1" dirty="0"/>
              <a:t>：</a:t>
            </a:r>
            <a:r>
              <a:rPr lang="en-US" altLang="zh-CN" sz="1600" b="1" dirty="0"/>
              <a:t>DMA</a:t>
            </a:r>
            <a:r>
              <a:rPr lang="zh-CN" altLang="en-US" sz="1600" b="1" dirty="0"/>
              <a:t>控制器</a:t>
            </a:r>
            <a:endParaRPr lang="en-US" altLang="zh-CN" sz="1600" b="1" dirty="0"/>
          </a:p>
          <a:p>
            <a:pPr eaLnBrk="1" hangingPunct="1"/>
            <a:endParaRPr lang="en-US" altLang="zh-CN" sz="1600" b="1" dirty="0"/>
          </a:p>
          <a:p>
            <a:pPr eaLnBrk="1" hangingPunct="1"/>
            <a:r>
              <a:rPr lang="en-US" altLang="zh-CN" sz="1600" b="1" dirty="0"/>
              <a:t>DMA</a:t>
            </a:r>
            <a:r>
              <a:rPr lang="zh-CN" altLang="en-US" sz="1600" b="1" dirty="0"/>
              <a:t>传输控制信号（</a:t>
            </a:r>
            <a:r>
              <a:rPr lang="en-US" altLang="zh-CN" sz="1600" b="1" dirty="0"/>
              <a:t>4</a:t>
            </a:r>
            <a:r>
              <a:rPr lang="zh-CN" altLang="en-US" sz="1600" b="1" dirty="0"/>
              <a:t>个）：</a:t>
            </a:r>
            <a:endParaRPr lang="en-US" altLang="zh-CN" sz="1600" b="1" dirty="0"/>
          </a:p>
          <a:p>
            <a:pPr lvl="1" eaLnBrk="1" hangingPunct="1">
              <a:lnSpc>
                <a:spcPct val="150000"/>
              </a:lnSpc>
              <a:buFont typeface="+mj-ea"/>
              <a:buAutoNum type="circleNumDbPlain"/>
            </a:pPr>
            <a:r>
              <a:rPr lang="en-US" altLang="zh-CN" sz="1200" b="1" dirty="0">
                <a:solidFill>
                  <a:srgbClr val="FF0000"/>
                </a:solidFill>
              </a:rPr>
              <a:t>DREQ</a:t>
            </a:r>
            <a:r>
              <a:rPr lang="zh-CN" altLang="en-US" sz="1200" b="1" dirty="0"/>
              <a:t>：</a:t>
            </a:r>
            <a:r>
              <a:rPr lang="en-US" altLang="zh-CN" sz="1200" b="1" dirty="0"/>
              <a:t>DMA</a:t>
            </a:r>
            <a:r>
              <a:rPr lang="zh-CN" altLang="en-US" sz="1200" b="1" dirty="0"/>
              <a:t>请求，由外部设备发给</a:t>
            </a:r>
            <a:r>
              <a:rPr lang="en-US" altLang="zh-CN" sz="1200" b="1" dirty="0"/>
              <a:t>DMAC</a:t>
            </a:r>
            <a:r>
              <a:rPr lang="zh-CN" altLang="en-US" sz="1200" b="1" dirty="0"/>
              <a:t>。</a:t>
            </a:r>
            <a:endParaRPr lang="en-US" altLang="zh-CN" sz="1200" b="1" dirty="0"/>
          </a:p>
          <a:p>
            <a:pPr lvl="1" eaLnBrk="1" hangingPunct="1">
              <a:lnSpc>
                <a:spcPct val="150000"/>
              </a:lnSpc>
              <a:buFont typeface="+mj-ea"/>
              <a:buAutoNum type="circleNumDbPlain"/>
            </a:pPr>
            <a:r>
              <a:rPr lang="en-US" altLang="zh-CN" sz="1200" b="1" dirty="0">
                <a:solidFill>
                  <a:srgbClr val="FF0000"/>
                </a:solidFill>
              </a:rPr>
              <a:t>HOLD</a:t>
            </a:r>
            <a:r>
              <a:rPr lang="zh-CN" altLang="en-US" sz="1200" b="1" dirty="0"/>
              <a:t>：总线请求，由</a:t>
            </a:r>
            <a:r>
              <a:rPr lang="en-US" altLang="zh-CN" sz="1200" b="1" dirty="0"/>
              <a:t>DMAC</a:t>
            </a:r>
            <a:r>
              <a:rPr lang="zh-CN" altLang="en-US" sz="1200" b="1" dirty="0"/>
              <a:t>发给</a:t>
            </a:r>
            <a:r>
              <a:rPr lang="en-US" altLang="zh-CN" sz="1200" b="1" dirty="0"/>
              <a:t>CPU</a:t>
            </a:r>
            <a:r>
              <a:rPr lang="zh-CN" altLang="en-US" sz="1200" b="1" dirty="0"/>
              <a:t>。</a:t>
            </a:r>
            <a:endParaRPr lang="en-US" altLang="zh-CN" sz="1200" b="1" dirty="0"/>
          </a:p>
          <a:p>
            <a:pPr lvl="1" eaLnBrk="1" hangingPunct="1">
              <a:lnSpc>
                <a:spcPct val="150000"/>
              </a:lnSpc>
              <a:buFont typeface="+mj-ea"/>
              <a:buAutoNum type="circleNumDbPlain"/>
            </a:pPr>
            <a:r>
              <a:rPr lang="en-US" altLang="zh-CN" sz="1200" b="1" dirty="0">
                <a:solidFill>
                  <a:srgbClr val="FF0000"/>
                </a:solidFill>
              </a:rPr>
              <a:t>HLDA</a:t>
            </a:r>
            <a:r>
              <a:rPr lang="zh-CN" altLang="en-US" sz="1200" b="1" dirty="0"/>
              <a:t>：总线响应，由</a:t>
            </a:r>
            <a:r>
              <a:rPr lang="en-US" altLang="zh-CN" sz="1200" b="1" dirty="0"/>
              <a:t>CPU</a:t>
            </a:r>
            <a:r>
              <a:rPr lang="zh-CN" altLang="en-US" sz="1200" b="1" dirty="0"/>
              <a:t>发给</a:t>
            </a:r>
            <a:r>
              <a:rPr lang="en-US" altLang="zh-CN" sz="1200" b="1" dirty="0"/>
              <a:t>DMAC</a:t>
            </a:r>
            <a:r>
              <a:rPr lang="zh-CN" altLang="en-US" sz="1200" b="1" dirty="0"/>
              <a:t>。</a:t>
            </a:r>
            <a:endParaRPr lang="en-US" altLang="zh-CN" sz="1200" b="1" dirty="0"/>
          </a:p>
          <a:p>
            <a:pPr lvl="1" eaLnBrk="1" hangingPunct="1">
              <a:lnSpc>
                <a:spcPct val="150000"/>
              </a:lnSpc>
              <a:buFont typeface="+mj-ea"/>
              <a:buAutoNum type="circleNumDbPlain"/>
            </a:pPr>
            <a:r>
              <a:rPr lang="en-US" altLang="zh-CN" sz="1200" b="1" dirty="0">
                <a:solidFill>
                  <a:srgbClr val="FF0000"/>
                </a:solidFill>
              </a:rPr>
              <a:t>DACK</a:t>
            </a:r>
            <a:r>
              <a:rPr lang="zh-CN" altLang="en-US" sz="1200" b="1" dirty="0"/>
              <a:t>：</a:t>
            </a:r>
            <a:r>
              <a:rPr lang="en-US" altLang="zh-CN" sz="1200" b="1" dirty="0"/>
              <a:t>DMA</a:t>
            </a:r>
            <a:r>
              <a:rPr lang="zh-CN" altLang="en-US" sz="1200" b="1" dirty="0"/>
              <a:t>响应，由</a:t>
            </a:r>
            <a:r>
              <a:rPr lang="en-US" altLang="zh-CN" sz="1200" b="1" dirty="0"/>
              <a:t>DMAC</a:t>
            </a:r>
            <a:r>
              <a:rPr lang="zh-CN" altLang="en-US" sz="1200" b="1" dirty="0"/>
              <a:t>发给外部设备。 </a:t>
            </a:r>
            <a:endParaRPr lang="en-US" altLang="zh-CN" sz="1200" b="1" dirty="0"/>
          </a:p>
          <a:p>
            <a:endParaRPr lang="en-US" altLang="zh-CN" sz="1600" b="1" dirty="0"/>
          </a:p>
          <a:p>
            <a:r>
              <a:rPr lang="en-US" altLang="zh-CN" sz="1600" b="1" dirty="0"/>
              <a:t>DMA</a:t>
            </a:r>
            <a:r>
              <a:rPr lang="zh-CN" altLang="en-US" sz="1600" b="1" dirty="0"/>
              <a:t>传输流程（</a:t>
            </a:r>
            <a:r>
              <a:rPr lang="en-US" altLang="zh-CN" sz="1600" b="1" dirty="0">
                <a:solidFill>
                  <a:srgbClr val="FF0000"/>
                </a:solidFill>
              </a:rPr>
              <a:t>3</a:t>
            </a:r>
            <a:r>
              <a:rPr lang="zh-CN" altLang="en-US" sz="1600" b="1" dirty="0">
                <a:solidFill>
                  <a:srgbClr val="FF0000"/>
                </a:solidFill>
              </a:rPr>
              <a:t>个阶段</a:t>
            </a:r>
            <a:r>
              <a:rPr lang="zh-CN" altLang="en-US" sz="1600" b="1" dirty="0"/>
              <a:t>）：</a:t>
            </a:r>
            <a:endParaRPr lang="en-US" altLang="zh-CN" sz="1600" b="1" dirty="0"/>
          </a:p>
          <a:p>
            <a:pPr lvl="1" eaLnBrk="1" hangingPunct="1">
              <a:lnSpc>
                <a:spcPct val="150000"/>
              </a:lnSpc>
              <a:buFont typeface="+mj-ea"/>
              <a:buAutoNum type="circleNumDbPlain"/>
            </a:pPr>
            <a:r>
              <a:rPr lang="en-US" altLang="zh-CN" sz="1200" b="1" dirty="0"/>
              <a:t>DMA</a:t>
            </a:r>
            <a:r>
              <a:rPr lang="zh-CN" altLang="en-US" sz="1200" b="1" dirty="0"/>
              <a:t>准备阶段（</a:t>
            </a:r>
            <a:r>
              <a:rPr lang="zh-CN" altLang="en-US" sz="1200" b="1" dirty="0">
                <a:solidFill>
                  <a:srgbClr val="FF0000"/>
                </a:solidFill>
              </a:rPr>
              <a:t>预处理阶段</a:t>
            </a:r>
            <a:r>
              <a:rPr lang="zh-CN" altLang="en-US" sz="1200" b="1" dirty="0"/>
              <a:t>）</a:t>
            </a:r>
            <a:endParaRPr lang="en-US" altLang="zh-CN" sz="1200" b="1" dirty="0"/>
          </a:p>
          <a:p>
            <a:pPr lvl="1" eaLnBrk="1" hangingPunct="1">
              <a:lnSpc>
                <a:spcPct val="150000"/>
              </a:lnSpc>
              <a:buFont typeface="+mj-ea"/>
              <a:buAutoNum type="circleNumDbPlain"/>
            </a:pPr>
            <a:r>
              <a:rPr lang="zh-CN" altLang="en-US" sz="1200" b="1" dirty="0">
                <a:solidFill>
                  <a:srgbClr val="FF0000"/>
                </a:solidFill>
              </a:rPr>
              <a:t>数据传输阶段</a:t>
            </a:r>
            <a:endParaRPr lang="en-US" altLang="zh-CN" sz="1200" b="1" dirty="0"/>
          </a:p>
          <a:p>
            <a:pPr lvl="1" eaLnBrk="1" hangingPunct="1">
              <a:lnSpc>
                <a:spcPct val="150000"/>
              </a:lnSpc>
              <a:buFont typeface="+mj-ea"/>
              <a:buAutoNum type="circleNumDbPlain"/>
            </a:pPr>
            <a:r>
              <a:rPr lang="en-US" altLang="zh-CN" sz="1200" b="1" dirty="0"/>
              <a:t>DMA</a:t>
            </a:r>
            <a:r>
              <a:rPr lang="zh-CN" altLang="en-US" sz="1200" b="1" dirty="0"/>
              <a:t>结束阶段（</a:t>
            </a:r>
            <a:r>
              <a:rPr lang="zh-CN" altLang="en-US" sz="1200" b="1" dirty="0">
                <a:solidFill>
                  <a:srgbClr val="FF0000"/>
                </a:solidFill>
              </a:rPr>
              <a:t>后处理阶段</a:t>
            </a:r>
            <a:r>
              <a:rPr lang="zh-CN" altLang="en-US" sz="1200" b="1" dirty="0"/>
              <a:t>）</a:t>
            </a:r>
            <a:endParaRPr lang="en-US" altLang="zh-CN" sz="1200" b="1" dirty="0"/>
          </a:p>
        </p:txBody>
      </p:sp>
    </p:spTree>
    <p:extLst>
      <p:ext uri="{BB962C8B-B14F-4D97-AF65-F5344CB8AC3E}">
        <p14:creationId xmlns:p14="http://schemas.microsoft.com/office/powerpoint/2010/main" val="2911475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F02FE1A-00C2-AA06-F376-9AD55CFA432C}"/>
              </a:ext>
            </a:extLst>
          </p:cNvPr>
          <p:cNvSpPr>
            <a:spLocks noGrp="1"/>
          </p:cNvSpPr>
          <p:nvPr>
            <p:ph idx="1"/>
          </p:nvPr>
        </p:nvSpPr>
        <p:spPr>
          <a:xfrm>
            <a:off x="457200" y="404664"/>
            <a:ext cx="8229600" cy="4525963"/>
          </a:xfrm>
        </p:spPr>
        <p:txBody>
          <a:bodyPr/>
          <a:lstStyle/>
          <a:p>
            <a:r>
              <a:rPr lang="zh-CN" altLang="en-US" sz="1600" b="1" dirty="0">
                <a:solidFill>
                  <a:srgbClr val="FF0000"/>
                </a:solidFill>
              </a:rPr>
              <a:t>通道</a:t>
            </a:r>
            <a:r>
              <a:rPr lang="zh-CN" altLang="en-US" sz="1600" b="1" dirty="0"/>
              <a:t>：为了进一步减少</a:t>
            </a:r>
            <a:r>
              <a:rPr lang="en-US" altLang="zh-CN" sz="1600" b="1" dirty="0"/>
              <a:t>I/O</a:t>
            </a:r>
            <a:r>
              <a:rPr lang="zh-CN" altLang="en-US" sz="1600" b="1" dirty="0"/>
              <a:t>操作中的中断次数和</a:t>
            </a:r>
            <a:r>
              <a:rPr lang="en-US" altLang="zh-CN" sz="1600" b="1" dirty="0"/>
              <a:t>CPU</a:t>
            </a:r>
            <a:r>
              <a:rPr lang="zh-CN" altLang="en-US" sz="1600" b="1" dirty="0"/>
              <a:t>占用时间，通常把对外部设备的管理、操作控制以及数据传输从</a:t>
            </a:r>
            <a:r>
              <a:rPr lang="en-US" altLang="zh-CN" sz="1600" b="1" dirty="0"/>
              <a:t>CPU</a:t>
            </a:r>
            <a:r>
              <a:rPr lang="zh-CN" altLang="en-US" sz="1600" b="1" dirty="0"/>
              <a:t>中分离出来，交由专门的</a:t>
            </a:r>
            <a:r>
              <a:rPr lang="en-US" altLang="zh-CN" sz="1600" b="1" dirty="0"/>
              <a:t>I/O</a:t>
            </a:r>
            <a:r>
              <a:rPr lang="zh-CN" altLang="en-US" sz="1600" b="1" dirty="0"/>
              <a:t>处理器（</a:t>
            </a:r>
            <a:r>
              <a:rPr lang="en-US" altLang="zh-CN" sz="1600" b="1" dirty="0"/>
              <a:t>IOP</a:t>
            </a:r>
            <a:r>
              <a:rPr lang="zh-CN" altLang="en-US" sz="1600" b="1" dirty="0"/>
              <a:t>）负责，这种</a:t>
            </a:r>
            <a:r>
              <a:rPr lang="en-US" altLang="zh-CN" sz="1600" b="1" dirty="0"/>
              <a:t>I/O</a:t>
            </a:r>
            <a:r>
              <a:rPr lang="zh-CN" altLang="en-US" sz="1600" b="1" dirty="0"/>
              <a:t>处理器称为通道控制器</a:t>
            </a:r>
          </a:p>
          <a:p>
            <a:endParaRPr lang="zh-CN" altLang="en-US" sz="1600" b="1" dirty="0"/>
          </a:p>
          <a:p>
            <a:r>
              <a:rPr lang="zh-CN" altLang="en-US" sz="1600" b="1" dirty="0"/>
              <a:t>通道有自己</a:t>
            </a:r>
            <a:r>
              <a:rPr lang="zh-CN" altLang="en-US" sz="1600" b="1" dirty="0">
                <a:solidFill>
                  <a:srgbClr val="FF0000"/>
                </a:solidFill>
              </a:rPr>
              <a:t>独立的指令系统</a:t>
            </a:r>
            <a:r>
              <a:rPr lang="zh-CN" altLang="en-US" sz="1600" b="1" dirty="0"/>
              <a:t>，可以代替</a:t>
            </a:r>
            <a:r>
              <a:rPr lang="en-US" altLang="zh-CN" sz="1600" b="1" dirty="0"/>
              <a:t>CPU</a:t>
            </a:r>
            <a:r>
              <a:rPr lang="zh-CN" altLang="en-US" sz="1600" b="1" dirty="0"/>
              <a:t>独立地执行一系列的</a:t>
            </a:r>
            <a:r>
              <a:rPr lang="en-US" altLang="zh-CN" sz="1600" b="1" dirty="0"/>
              <a:t>I/O</a:t>
            </a:r>
            <a:r>
              <a:rPr lang="zh-CN" altLang="en-US" sz="1600" b="1" dirty="0"/>
              <a:t>操作指令</a:t>
            </a:r>
            <a:endParaRPr lang="en-US" altLang="zh-CN" sz="1600" b="1" dirty="0"/>
          </a:p>
          <a:p>
            <a:endParaRPr lang="en-US" altLang="zh-CN" sz="1600" b="1" dirty="0"/>
          </a:p>
          <a:p>
            <a:r>
              <a:rPr lang="zh-CN" altLang="en-US" sz="1600" b="1" dirty="0"/>
              <a:t>通道的类型：</a:t>
            </a:r>
            <a:r>
              <a:rPr lang="zh-CN" altLang="en-US" sz="1600" b="1" dirty="0">
                <a:solidFill>
                  <a:srgbClr val="FF0000"/>
                </a:solidFill>
              </a:rPr>
              <a:t>字节多路通道、选择通道、成组多路通道</a:t>
            </a:r>
            <a:r>
              <a:rPr lang="zh-CN" altLang="en-US" sz="1600" b="1" dirty="0"/>
              <a:t>等</a:t>
            </a:r>
            <a:r>
              <a:rPr lang="en-US" altLang="zh-CN" sz="1600" b="1" dirty="0"/>
              <a:t>3</a:t>
            </a:r>
            <a:r>
              <a:rPr lang="zh-CN" altLang="en-US" sz="1600" b="1" dirty="0"/>
              <a:t>类</a:t>
            </a:r>
            <a:endParaRPr lang="en-US" altLang="zh-CN" sz="1600" b="1" dirty="0"/>
          </a:p>
          <a:p>
            <a:endParaRPr lang="en-US" altLang="zh-CN" sz="1600" b="1" dirty="0"/>
          </a:p>
          <a:p>
            <a:r>
              <a:rPr lang="en-US" altLang="zh-CN" sz="1600" b="1" dirty="0"/>
              <a:t>CPU</a:t>
            </a:r>
            <a:r>
              <a:rPr lang="zh-CN" altLang="en-US" sz="1600" b="1" dirty="0"/>
              <a:t>对通道的控制：</a:t>
            </a:r>
            <a:r>
              <a:rPr lang="zh-CN" altLang="en-US" sz="1600" b="1" dirty="0">
                <a:solidFill>
                  <a:srgbClr val="FF0000"/>
                </a:solidFill>
              </a:rPr>
              <a:t>执行</a:t>
            </a:r>
            <a:r>
              <a:rPr lang="en-US" altLang="zh-CN" sz="1600" b="1" dirty="0">
                <a:solidFill>
                  <a:srgbClr val="FF0000"/>
                </a:solidFill>
              </a:rPr>
              <a:t>I/O</a:t>
            </a:r>
            <a:r>
              <a:rPr lang="zh-CN" altLang="en-US" sz="1600" b="1" dirty="0">
                <a:solidFill>
                  <a:srgbClr val="FF0000"/>
                </a:solidFill>
              </a:rPr>
              <a:t>指令</a:t>
            </a:r>
            <a:r>
              <a:rPr lang="zh-CN" altLang="en-US" sz="1600" b="1" dirty="0"/>
              <a:t>、</a:t>
            </a:r>
            <a:r>
              <a:rPr lang="zh-CN" altLang="en-US" sz="1600" b="1" dirty="0">
                <a:solidFill>
                  <a:srgbClr val="FF0000"/>
                </a:solidFill>
              </a:rPr>
              <a:t>处理来自通道的中断请求</a:t>
            </a:r>
            <a:endParaRPr lang="en-US" altLang="zh-CN" sz="1600" b="1" dirty="0">
              <a:solidFill>
                <a:srgbClr val="FF0000"/>
              </a:solidFill>
            </a:endParaRPr>
          </a:p>
          <a:p>
            <a:endParaRPr lang="en-US" altLang="zh-CN" sz="1600" b="1" dirty="0"/>
          </a:p>
          <a:p>
            <a:r>
              <a:rPr lang="zh-CN" altLang="en-US" sz="1600" b="1" dirty="0"/>
              <a:t>通道结构的发展：</a:t>
            </a:r>
            <a:r>
              <a:rPr lang="zh-CN" altLang="en-US" sz="1600" b="1" dirty="0">
                <a:solidFill>
                  <a:srgbClr val="FF0000"/>
                </a:solidFill>
              </a:rPr>
              <a:t>外围处理器（</a:t>
            </a:r>
            <a:r>
              <a:rPr lang="en-US" altLang="zh-CN" sz="1600" b="1" dirty="0">
                <a:solidFill>
                  <a:srgbClr val="FF0000"/>
                </a:solidFill>
              </a:rPr>
              <a:t>PPU</a:t>
            </a:r>
            <a:r>
              <a:rPr lang="zh-CN" altLang="en-US" sz="1600" b="1" dirty="0">
                <a:solidFill>
                  <a:srgbClr val="FF0000"/>
                </a:solidFill>
              </a:rPr>
              <a:t>）</a:t>
            </a:r>
            <a:endParaRPr lang="en-US" altLang="zh-CN" sz="1600" b="1" dirty="0">
              <a:solidFill>
                <a:srgbClr val="FF0000"/>
              </a:solidFill>
            </a:endParaRPr>
          </a:p>
          <a:p>
            <a:endParaRPr lang="en-US" altLang="zh-CN" sz="1600" b="1" dirty="0"/>
          </a:p>
          <a:p>
            <a:endParaRPr lang="en-US" altLang="zh-CN" sz="1600" b="1" dirty="0"/>
          </a:p>
          <a:p>
            <a:r>
              <a:rPr lang="zh-CN" altLang="en-US" sz="1600" b="1" dirty="0"/>
              <a:t>常见</a:t>
            </a:r>
            <a:r>
              <a:rPr lang="en-US" altLang="zh-CN" sz="1600" b="1" dirty="0"/>
              <a:t>I/O</a:t>
            </a:r>
            <a:r>
              <a:rPr lang="zh-CN" altLang="en-US" sz="1600" b="1" dirty="0"/>
              <a:t>设备：</a:t>
            </a:r>
          </a:p>
          <a:p>
            <a:pPr marL="800100" lvl="1" indent="-342900">
              <a:buFont typeface="+mj-ea"/>
              <a:buAutoNum type="circleNumDbPlain"/>
            </a:pPr>
            <a:r>
              <a:rPr lang="zh-CN" altLang="en-US" sz="1400" b="1" dirty="0"/>
              <a:t>键盘</a:t>
            </a:r>
          </a:p>
          <a:p>
            <a:pPr marL="800100" lvl="1" indent="-342900">
              <a:buFont typeface="+mj-ea"/>
              <a:buAutoNum type="circleNumDbPlain"/>
            </a:pPr>
            <a:r>
              <a:rPr lang="zh-CN" altLang="en-US" sz="1400" b="1" dirty="0"/>
              <a:t>鼠标</a:t>
            </a:r>
          </a:p>
          <a:p>
            <a:pPr marL="800100" lvl="1" indent="-342900">
              <a:buFont typeface="+mj-ea"/>
              <a:buAutoNum type="circleNumDbPlain"/>
            </a:pPr>
            <a:r>
              <a:rPr lang="zh-CN" altLang="en-US" sz="1400" b="1" dirty="0"/>
              <a:t>打印机</a:t>
            </a:r>
          </a:p>
          <a:p>
            <a:pPr marL="800100" lvl="1" indent="-342900">
              <a:buFont typeface="+mj-ea"/>
              <a:buAutoNum type="circleNumDbPlain"/>
            </a:pPr>
            <a:r>
              <a:rPr lang="zh-CN" altLang="en-US" sz="1400" b="1" dirty="0"/>
              <a:t>显示器</a:t>
            </a:r>
          </a:p>
          <a:p>
            <a:pPr marL="800100" lvl="1" indent="-342900">
              <a:buFont typeface="+mj-ea"/>
              <a:buAutoNum type="circleNumDbPlain"/>
            </a:pPr>
            <a:r>
              <a:rPr lang="zh-CN" altLang="en-US" sz="1400" b="1" dirty="0"/>
              <a:t>硬盘存储器</a:t>
            </a:r>
          </a:p>
          <a:p>
            <a:pPr marL="800100" lvl="1" indent="-342900">
              <a:buFont typeface="+mj-ea"/>
              <a:buAutoNum type="circleNumDbPlain"/>
            </a:pPr>
            <a:r>
              <a:rPr lang="zh-CN" altLang="en-US" sz="1400" b="1" dirty="0"/>
              <a:t>磁盘阵列</a:t>
            </a:r>
          </a:p>
          <a:p>
            <a:pPr marL="800100" lvl="1" indent="-342900">
              <a:buFont typeface="+mj-ea"/>
              <a:buAutoNum type="circleNumDbPlain"/>
            </a:pPr>
            <a:r>
              <a:rPr lang="zh-CN" altLang="en-US" sz="1400" b="1" dirty="0"/>
              <a:t>光盘存储器</a:t>
            </a:r>
            <a:endParaRPr lang="zh-CN" altLang="en-US" sz="1600" b="1" dirty="0"/>
          </a:p>
          <a:p>
            <a:endParaRPr lang="zh-CN" altLang="en-US" sz="1600" b="1" dirty="0"/>
          </a:p>
          <a:p>
            <a:endParaRPr lang="zh-CN" altLang="en-US" sz="1600" b="1" dirty="0"/>
          </a:p>
          <a:p>
            <a:endParaRPr lang="zh-CN" altLang="en-US" sz="1600" b="1" dirty="0"/>
          </a:p>
        </p:txBody>
      </p:sp>
    </p:spTree>
    <p:extLst>
      <p:ext uri="{BB962C8B-B14F-4D97-AF65-F5344CB8AC3E}">
        <p14:creationId xmlns:p14="http://schemas.microsoft.com/office/powerpoint/2010/main" val="355440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9.2.3  I/O</a:t>
            </a:r>
            <a:r>
              <a:rPr lang="zh-CN" altLang="en-US" b="1" dirty="0">
                <a:ea typeface="黑体" panose="02010609060101010101" pitchFamily="49" charset="-122"/>
              </a:rPr>
              <a:t>接口的编址</a:t>
            </a:r>
            <a:endParaRPr lang="en-US" altLang="zh-CN" b="1" dirty="0"/>
          </a:p>
          <a:p>
            <a:pPr lvl="1" eaLnBrk="1" hangingPunct="1"/>
            <a:endParaRPr lang="en-US" altLang="zh-CN" sz="800" b="1" dirty="0"/>
          </a:p>
          <a:p>
            <a:pPr lvl="1" eaLnBrk="1" hangingPunct="1"/>
            <a:r>
              <a:rPr lang="en-US" altLang="zh-CN" sz="1400" b="1" dirty="0"/>
              <a:t>I/O</a:t>
            </a:r>
            <a:r>
              <a:rPr lang="zh-CN" altLang="en-US" sz="1400" b="1" dirty="0"/>
              <a:t>接口中的命令寄存器、状态寄存器、数据缓冲寄存器、设备存储器，都由</a:t>
            </a:r>
            <a:r>
              <a:rPr lang="en-US" altLang="zh-CN" sz="1400" b="1" dirty="0"/>
              <a:t>CPU</a:t>
            </a:r>
            <a:r>
              <a:rPr lang="zh-CN" altLang="en-US" sz="1400" b="1" dirty="0"/>
              <a:t>进行统一的设备地址分配，并通过对应的设备地址访问。</a:t>
            </a:r>
            <a:endParaRPr lang="en-US" altLang="zh-CN" sz="1400" b="1" dirty="0"/>
          </a:p>
          <a:p>
            <a:pPr lvl="1" eaLnBrk="1" hangingPunct="1"/>
            <a:endParaRPr lang="en-US" altLang="zh-CN" sz="1400" b="1" dirty="0"/>
          </a:p>
          <a:p>
            <a:pPr lvl="1" eaLnBrk="1" hangingPunct="1"/>
            <a:r>
              <a:rPr lang="zh-CN" altLang="en-US" sz="1400" b="1" dirty="0"/>
              <a:t>通常有两种编址方法：</a:t>
            </a:r>
            <a:r>
              <a:rPr lang="zh-CN" altLang="en-US" sz="1400" b="1" dirty="0">
                <a:solidFill>
                  <a:srgbClr val="FF0000"/>
                </a:solidFill>
              </a:rPr>
              <a:t>统一编址</a:t>
            </a:r>
            <a:r>
              <a:rPr lang="zh-CN" altLang="en-US" sz="1400" b="1" dirty="0"/>
              <a:t>、</a:t>
            </a:r>
            <a:r>
              <a:rPr lang="zh-CN" altLang="en-US" sz="1400" b="1" dirty="0">
                <a:solidFill>
                  <a:srgbClr val="FF0000"/>
                </a:solidFill>
              </a:rPr>
              <a:t>独立编址</a:t>
            </a:r>
            <a:r>
              <a:rPr lang="zh-CN" altLang="en-US" sz="1400" b="1" dirty="0"/>
              <a:t>。</a:t>
            </a:r>
            <a:endParaRPr lang="en-US" altLang="zh-CN" sz="1400" b="1" dirty="0"/>
          </a:p>
          <a:p>
            <a:pPr lvl="1" eaLnBrk="1" hangingPunct="1"/>
            <a:endParaRPr lang="en-US" altLang="zh-CN" sz="800" b="1" dirty="0"/>
          </a:p>
          <a:p>
            <a:pPr lvl="1" eaLnBrk="1" hangingPunct="1"/>
            <a:r>
              <a:rPr lang="en-US" altLang="zh-CN" sz="2000" b="1" dirty="0"/>
              <a:t>1</a:t>
            </a:r>
            <a:r>
              <a:rPr lang="zh-CN" altLang="en-US" sz="2000" b="1" dirty="0"/>
              <a:t>、统一编址</a:t>
            </a:r>
            <a:endParaRPr lang="en-US" altLang="zh-CN" sz="1400" b="1" dirty="0"/>
          </a:p>
          <a:p>
            <a:pPr lvl="1" eaLnBrk="1" hangingPunct="1"/>
            <a:endParaRPr lang="en-US" altLang="zh-CN" sz="700" b="1" dirty="0"/>
          </a:p>
          <a:p>
            <a:pPr lvl="2" eaLnBrk="1" hangingPunct="1"/>
            <a:r>
              <a:rPr lang="zh-CN" altLang="en-US" sz="1400" b="1" dirty="0"/>
              <a:t>也称</a:t>
            </a:r>
            <a:r>
              <a:rPr lang="zh-CN" altLang="en-US" sz="1400" b="1" dirty="0">
                <a:solidFill>
                  <a:srgbClr val="FF0000"/>
                </a:solidFill>
              </a:rPr>
              <a:t>内存映射编址</a:t>
            </a:r>
            <a:r>
              <a:rPr lang="zh-CN" altLang="en-US" sz="1400" b="1" dirty="0"/>
              <a:t>，</a:t>
            </a:r>
            <a:r>
              <a:rPr lang="en-US" altLang="zh-CN" sz="1400" b="1" dirty="0"/>
              <a:t>Memory-mapped</a:t>
            </a:r>
            <a:r>
              <a:rPr lang="zh-CN" altLang="en-US" sz="1400" b="1" dirty="0"/>
              <a:t>，外部设备与内存地址统一编址，两者在逻辑上处于同一个地址空间，通过不同的地址区域来区分是访问内存，还是访问外部设备；图</a:t>
            </a:r>
            <a:r>
              <a:rPr lang="en-US" altLang="zh-CN" sz="1400" b="1" dirty="0"/>
              <a:t>9.2</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统一编址不需要设置专用的</a:t>
            </a:r>
            <a:r>
              <a:rPr lang="en-US" altLang="zh-CN" sz="1400" b="1" dirty="0"/>
              <a:t>I/O</a:t>
            </a:r>
            <a:r>
              <a:rPr lang="zh-CN" altLang="en-US" sz="1400" b="1" dirty="0"/>
              <a:t>指令，</a:t>
            </a:r>
            <a:r>
              <a:rPr lang="zh-CN" altLang="en-US" sz="1400" b="1" dirty="0">
                <a:solidFill>
                  <a:srgbClr val="FF0000"/>
                </a:solidFill>
              </a:rPr>
              <a:t>访存指令</a:t>
            </a:r>
            <a:r>
              <a:rPr lang="zh-CN" altLang="en-US" sz="1400" b="1" dirty="0"/>
              <a:t>就可以访问外部设备。</a:t>
            </a:r>
            <a:endParaRPr lang="en-US" altLang="zh-CN" sz="1400" b="1" dirty="0"/>
          </a:p>
          <a:p>
            <a:pPr lvl="2" eaLnBrk="1" hangingPunct="1"/>
            <a:endParaRPr lang="en-US" altLang="zh-CN" sz="1400" b="1" dirty="0"/>
          </a:p>
          <a:p>
            <a:pPr lvl="2" eaLnBrk="1" hangingPunct="1"/>
            <a:r>
              <a:rPr lang="zh-CN" altLang="en-US" sz="1400" b="1" dirty="0"/>
              <a:t>由于</a:t>
            </a:r>
            <a:r>
              <a:rPr lang="en-US" altLang="zh-CN" sz="1400" b="1" dirty="0"/>
              <a:t>I/O</a:t>
            </a:r>
            <a:r>
              <a:rPr lang="zh-CN" altLang="en-US" sz="1400" b="1" dirty="0"/>
              <a:t>接口中的数据是动态变化的，因此统一编址中的</a:t>
            </a:r>
            <a:r>
              <a:rPr lang="en-US" altLang="zh-CN" sz="1400" b="1" dirty="0"/>
              <a:t>I/O</a:t>
            </a:r>
            <a:r>
              <a:rPr lang="zh-CN" altLang="en-US" sz="1400" b="1" dirty="0"/>
              <a:t>地址空间</a:t>
            </a:r>
            <a:r>
              <a:rPr lang="zh-CN" altLang="en-US" sz="1400" b="1" dirty="0">
                <a:solidFill>
                  <a:srgbClr val="FF0000"/>
                </a:solidFill>
              </a:rPr>
              <a:t>不能使用</a:t>
            </a:r>
            <a:r>
              <a:rPr lang="en-US" altLang="zh-CN" sz="1400" b="1" dirty="0">
                <a:solidFill>
                  <a:srgbClr val="FF0000"/>
                </a:solidFill>
              </a:rPr>
              <a:t>cache</a:t>
            </a:r>
            <a:r>
              <a:rPr lang="zh-CN" altLang="en-US" sz="1400" b="1" dirty="0">
                <a:solidFill>
                  <a:srgbClr val="FF0000"/>
                </a:solidFill>
              </a:rPr>
              <a:t>进行缓存</a:t>
            </a:r>
            <a:r>
              <a:rPr lang="zh-CN" altLang="en-US" sz="1400" b="1" dirty="0"/>
              <a:t>，否则</a:t>
            </a:r>
            <a:r>
              <a:rPr lang="en-US" altLang="zh-CN" sz="1400" b="1" dirty="0"/>
              <a:t>CPU</a:t>
            </a:r>
            <a:r>
              <a:rPr lang="zh-CN" altLang="en-US" sz="1400" b="1" dirty="0"/>
              <a:t>无法了解设备状态的实时变化；在</a:t>
            </a:r>
            <a:r>
              <a:rPr lang="en-US" altLang="zh-CN" sz="1400" b="1" dirty="0"/>
              <a:t>C</a:t>
            </a:r>
            <a:r>
              <a:rPr lang="zh-CN" altLang="en-US" sz="1400" b="1" dirty="0"/>
              <a:t>语言中接口变量应该声明为</a:t>
            </a:r>
            <a:r>
              <a:rPr lang="en-US" altLang="zh-CN" sz="1400" b="1" dirty="0">
                <a:solidFill>
                  <a:srgbClr val="FF0000"/>
                </a:solidFill>
              </a:rPr>
              <a:t>volatile</a:t>
            </a:r>
            <a:r>
              <a:rPr lang="zh-CN" altLang="en-US" sz="1400" b="1" dirty="0">
                <a:solidFill>
                  <a:srgbClr val="FF0000"/>
                </a:solidFill>
              </a:rPr>
              <a:t>型</a:t>
            </a:r>
            <a:r>
              <a:rPr lang="zh-CN" altLang="en-US" sz="1400" b="1" dirty="0"/>
              <a:t>，表明该变量是会经常自动变化的。</a:t>
            </a:r>
            <a:endParaRPr lang="en-US" altLang="zh-CN" sz="1400" b="1" dirty="0"/>
          </a:p>
          <a:p>
            <a:pPr lvl="2" eaLnBrk="1" hangingPunct="1"/>
            <a:endParaRPr lang="en-US" altLang="zh-CN" sz="1400" b="1" dirty="0"/>
          </a:p>
          <a:p>
            <a:pPr lvl="2" eaLnBrk="1" hangingPunct="1"/>
            <a:endParaRPr lang="en-US" altLang="zh-CN" sz="1050" b="1" dirty="0"/>
          </a:p>
          <a:p>
            <a:pPr lvl="2" eaLnBrk="1" hangingPunct="1"/>
            <a:endParaRPr lang="en-US" altLang="zh-CN" sz="800" b="1" dirty="0"/>
          </a:p>
        </p:txBody>
      </p:sp>
      <p:grpSp>
        <p:nvGrpSpPr>
          <p:cNvPr id="6" name="组合 5">
            <a:extLst>
              <a:ext uri="{FF2B5EF4-FFF2-40B4-BE49-F238E27FC236}">
                <a16:creationId xmlns:a16="http://schemas.microsoft.com/office/drawing/2014/main" id="{0CA614E0-9257-D2CD-56E0-86718EB0D468}"/>
              </a:ext>
            </a:extLst>
          </p:cNvPr>
          <p:cNvGrpSpPr/>
          <p:nvPr/>
        </p:nvGrpSpPr>
        <p:grpSpPr>
          <a:xfrm>
            <a:off x="4792883" y="4509120"/>
            <a:ext cx="3307509" cy="2215803"/>
            <a:chOff x="3491880" y="5213451"/>
            <a:chExt cx="2455535" cy="1620570"/>
          </a:xfrm>
        </p:grpSpPr>
        <p:pic>
          <p:nvPicPr>
            <p:cNvPr id="3" name="图片 2">
              <a:extLst>
                <a:ext uri="{FF2B5EF4-FFF2-40B4-BE49-F238E27FC236}">
                  <a16:creationId xmlns:a16="http://schemas.microsoft.com/office/drawing/2014/main" id="{DCA58F6D-DCD8-88B6-4476-8A27F867B940}"/>
                </a:ext>
              </a:extLst>
            </p:cNvPr>
            <p:cNvPicPr>
              <a:picLocks noChangeAspect="1"/>
            </p:cNvPicPr>
            <p:nvPr/>
          </p:nvPicPr>
          <p:blipFill>
            <a:blip r:embed="rId2"/>
            <a:stretch>
              <a:fillRect/>
            </a:stretch>
          </p:blipFill>
          <p:spPr>
            <a:xfrm>
              <a:off x="3491880" y="5213451"/>
              <a:ext cx="2455535" cy="1409908"/>
            </a:xfrm>
            <a:prstGeom prst="rect">
              <a:avLst/>
            </a:prstGeom>
          </p:spPr>
        </p:pic>
        <p:sp>
          <p:nvSpPr>
            <p:cNvPr id="5" name="文本框 4">
              <a:extLst>
                <a:ext uri="{FF2B5EF4-FFF2-40B4-BE49-F238E27FC236}">
                  <a16:creationId xmlns:a16="http://schemas.microsoft.com/office/drawing/2014/main" id="{4FA8F3F7-061F-2F97-EA09-626D80B794EF}"/>
                </a:ext>
              </a:extLst>
            </p:cNvPr>
            <p:cNvSpPr txBox="1"/>
            <p:nvPr/>
          </p:nvSpPr>
          <p:spPr>
            <a:xfrm>
              <a:off x="3790699" y="6631432"/>
              <a:ext cx="1803223" cy="202589"/>
            </a:xfrm>
            <a:prstGeom prst="rect">
              <a:avLst/>
            </a:prstGeom>
            <a:noFill/>
          </p:spPr>
          <p:txBody>
            <a:bodyPr wrap="none" rtlCol="0">
              <a:spAutoFit/>
            </a:bodyPr>
            <a:lstStyle/>
            <a:p>
              <a:pPr algn="ctr"/>
              <a:r>
                <a:rPr lang="zh-CN" altLang="en-US" sz="1200" b="1" dirty="0"/>
                <a:t>图</a:t>
              </a:r>
              <a:r>
                <a:rPr lang="en-US" altLang="zh-CN" sz="1200" b="1" dirty="0"/>
                <a:t>9.2    I/O</a:t>
              </a:r>
              <a:r>
                <a:rPr lang="zh-CN" altLang="en-US" sz="1200" b="1" dirty="0"/>
                <a:t>设备统一编址地址空间</a:t>
              </a:r>
            </a:p>
          </p:txBody>
        </p:sp>
      </p:grpSp>
      <p:grpSp>
        <p:nvGrpSpPr>
          <p:cNvPr id="9" name="组合 8">
            <a:extLst>
              <a:ext uri="{FF2B5EF4-FFF2-40B4-BE49-F238E27FC236}">
                <a16:creationId xmlns:a16="http://schemas.microsoft.com/office/drawing/2014/main" id="{74A7F7B4-4281-FB08-CEB9-CF32C7EFA229}"/>
              </a:ext>
            </a:extLst>
          </p:cNvPr>
          <p:cNvGrpSpPr/>
          <p:nvPr/>
        </p:nvGrpSpPr>
        <p:grpSpPr>
          <a:xfrm>
            <a:off x="467544" y="4826606"/>
            <a:ext cx="3914854" cy="1835745"/>
            <a:chOff x="467544" y="4826606"/>
            <a:chExt cx="3914854" cy="1835745"/>
          </a:xfrm>
        </p:grpSpPr>
        <p:sp>
          <p:nvSpPr>
            <p:cNvPr id="7" name="文本框 6">
              <a:extLst>
                <a:ext uri="{FF2B5EF4-FFF2-40B4-BE49-F238E27FC236}">
                  <a16:creationId xmlns:a16="http://schemas.microsoft.com/office/drawing/2014/main" id="{32BAD6BB-E034-1B39-3756-D6D9FA63DF19}"/>
                </a:ext>
              </a:extLst>
            </p:cNvPr>
            <p:cNvSpPr txBox="1"/>
            <p:nvPr/>
          </p:nvSpPr>
          <p:spPr>
            <a:xfrm>
              <a:off x="492576" y="5211376"/>
              <a:ext cx="3713899" cy="1450975"/>
            </a:xfrm>
            <a:prstGeom prst="rect">
              <a:avLst/>
            </a:prstGeom>
            <a:solidFill>
              <a:srgbClr val="FFFF00"/>
            </a:solidFill>
          </p:spPr>
          <p:txBody>
            <a:bodyPr wrap="square">
              <a:spAutoFit/>
            </a:bodyPr>
            <a:lstStyle/>
            <a:p>
              <a:pPr>
                <a:lnSpc>
                  <a:spcPct val="150000"/>
                </a:lnSpc>
              </a:pPr>
              <a:r>
                <a:rPr lang="zh-CN" altLang="en-US" sz="1000" b="1" dirty="0"/>
                <a:t>l</a:t>
              </a:r>
              <a:r>
                <a:rPr lang="en-US" altLang="zh-CN" sz="1000" b="1" dirty="0"/>
                <a:t>w</a:t>
              </a:r>
              <a:r>
                <a:rPr lang="zh-CN" altLang="en-US" sz="1000" b="1" dirty="0"/>
                <a:t>  $t0,0x</a:t>
              </a:r>
              <a:r>
                <a:rPr lang="en-US" altLang="zh-CN" sz="1000" b="1" dirty="0"/>
                <a:t>0000</a:t>
              </a:r>
              <a:r>
                <a:rPr lang="zh-CN" altLang="en-US" sz="1000" b="1" dirty="0"/>
                <a:t>000</a:t>
              </a:r>
              <a:r>
                <a:rPr lang="en-US" altLang="zh-CN" sz="1000" b="1" dirty="0"/>
                <a:t>4</a:t>
              </a:r>
              <a:r>
                <a:rPr lang="zh-CN" altLang="en-US" sz="1000" b="1" dirty="0"/>
                <a:t>	#从</a:t>
              </a:r>
              <a:r>
                <a:rPr lang="en-US" altLang="zh-CN" sz="1000" b="1" dirty="0"/>
                <a:t>ROM</a:t>
              </a:r>
              <a:r>
                <a:rPr lang="zh-CN" altLang="en-US" sz="1000" b="1" dirty="0"/>
                <a:t>读取一个字</a:t>
              </a:r>
            </a:p>
            <a:p>
              <a:pPr>
                <a:lnSpc>
                  <a:spcPct val="150000"/>
                </a:lnSpc>
              </a:pPr>
              <a:r>
                <a:rPr lang="en-US" altLang="zh-CN" sz="1000" b="1" dirty="0" err="1"/>
                <a:t>sw</a:t>
              </a:r>
              <a:r>
                <a:rPr lang="zh-CN" altLang="en-US" sz="1000" b="1" dirty="0"/>
                <a:t>  $t</a:t>
              </a:r>
              <a:r>
                <a:rPr lang="en-US" altLang="zh-CN" sz="1000" b="1" dirty="0"/>
                <a:t>0</a:t>
              </a:r>
              <a:r>
                <a:rPr lang="zh-CN" altLang="en-US" sz="1000" b="1" dirty="0"/>
                <a:t>,</a:t>
              </a:r>
              <a:r>
                <a:rPr lang="en-US" altLang="zh-CN" sz="1000" b="1" dirty="0"/>
                <a:t>0x00000004</a:t>
              </a:r>
              <a:r>
                <a:rPr lang="zh-CN" altLang="en-US" sz="1000" b="1" dirty="0"/>
                <a:t>	#写</a:t>
              </a:r>
              <a:r>
                <a:rPr lang="en-US" altLang="zh-CN" sz="1000" b="1" dirty="0"/>
                <a:t>ROM</a:t>
              </a:r>
              <a:r>
                <a:rPr lang="zh-CN" altLang="en-US" sz="1000" b="1" dirty="0"/>
                <a:t>（会产生总线错误）</a:t>
              </a:r>
              <a:endParaRPr lang="en-US" altLang="zh-CN" sz="1000" b="1" dirty="0"/>
            </a:p>
            <a:p>
              <a:pPr>
                <a:lnSpc>
                  <a:spcPct val="150000"/>
                </a:lnSpc>
              </a:pPr>
              <a:r>
                <a:rPr lang="en-US" altLang="zh-CN" sz="1000" b="1" dirty="0" err="1"/>
                <a:t>lbu</a:t>
              </a:r>
              <a:r>
                <a:rPr lang="en-US" altLang="zh-CN" sz="1000" b="1" dirty="0"/>
                <a:t> </a:t>
              </a:r>
              <a:r>
                <a:rPr lang="zh-CN" altLang="en-US" sz="1000" b="1" dirty="0"/>
                <a:t>$t0,0x</a:t>
              </a:r>
              <a:r>
                <a:rPr lang="en-US" altLang="zh-CN" sz="1000" b="1" dirty="0"/>
                <a:t>0001</a:t>
              </a:r>
              <a:r>
                <a:rPr lang="zh-CN" altLang="en-US" sz="1000" b="1" dirty="0"/>
                <a:t>000</a:t>
              </a:r>
              <a:r>
                <a:rPr lang="en-US" altLang="zh-CN" sz="1000" b="1" dirty="0"/>
                <a:t>1</a:t>
              </a:r>
              <a:r>
                <a:rPr lang="zh-CN" altLang="en-US" sz="1000" b="1" dirty="0"/>
                <a:t>	#从内存读取一个字</a:t>
              </a:r>
            </a:p>
            <a:p>
              <a:pPr>
                <a:lnSpc>
                  <a:spcPct val="150000"/>
                </a:lnSpc>
              </a:pPr>
              <a:r>
                <a:rPr lang="en-US" altLang="zh-CN" sz="1000" b="1" dirty="0"/>
                <a:t>sb</a:t>
              </a:r>
              <a:r>
                <a:rPr lang="zh-CN" altLang="en-US" sz="1000" b="1" dirty="0"/>
                <a:t>  $t</a:t>
              </a:r>
              <a:r>
                <a:rPr lang="en-US" altLang="zh-CN" sz="1000" b="1" dirty="0"/>
                <a:t>0</a:t>
              </a:r>
              <a:r>
                <a:rPr lang="zh-CN" altLang="en-US" sz="1000" b="1" dirty="0"/>
                <a:t>,</a:t>
              </a:r>
              <a:r>
                <a:rPr lang="en-US" altLang="zh-CN" sz="1000" b="1" dirty="0"/>
                <a:t>0xff000002</a:t>
              </a:r>
              <a:r>
                <a:rPr lang="zh-CN" altLang="en-US" sz="1000" b="1" dirty="0"/>
                <a:t>	#写一个字到内容</a:t>
              </a:r>
              <a:endParaRPr lang="en-US" altLang="zh-CN" sz="1000" b="1" dirty="0"/>
            </a:p>
            <a:p>
              <a:pPr>
                <a:lnSpc>
                  <a:spcPct val="150000"/>
                </a:lnSpc>
              </a:pPr>
              <a:r>
                <a:rPr lang="zh-CN" altLang="en-US" sz="1000" b="1" dirty="0"/>
                <a:t>l</a:t>
              </a:r>
              <a:r>
                <a:rPr lang="en-US" altLang="zh-CN" sz="1000" b="1" dirty="0" err="1"/>
                <a:t>bu</a:t>
              </a:r>
              <a:r>
                <a:rPr lang="zh-CN" altLang="en-US" sz="1000" b="1" dirty="0"/>
                <a:t>  $t0,0x</a:t>
              </a:r>
              <a:r>
                <a:rPr lang="en-US" altLang="zh-CN" sz="1000" b="1" dirty="0" err="1"/>
                <a:t>ffff</a:t>
              </a:r>
              <a:r>
                <a:rPr lang="zh-CN" altLang="en-US" sz="1000" b="1" dirty="0"/>
                <a:t>000</a:t>
              </a:r>
              <a:r>
                <a:rPr lang="en-US" altLang="zh-CN" sz="1000" b="1" dirty="0"/>
                <a:t>0</a:t>
              </a:r>
              <a:r>
                <a:rPr lang="zh-CN" altLang="en-US" sz="1000" b="1" dirty="0"/>
                <a:t>	#从</a:t>
              </a:r>
              <a:r>
                <a:rPr lang="en-US" altLang="zh-CN" sz="1000" b="1" dirty="0"/>
                <a:t>I/O</a:t>
              </a:r>
              <a:r>
                <a:rPr lang="zh-CN" altLang="en-US" sz="1000" b="1" dirty="0"/>
                <a:t>设备读一个字</a:t>
              </a:r>
            </a:p>
            <a:p>
              <a:pPr>
                <a:lnSpc>
                  <a:spcPct val="150000"/>
                </a:lnSpc>
              </a:pPr>
              <a:r>
                <a:rPr lang="en-US" altLang="zh-CN" sz="1000" b="1" dirty="0"/>
                <a:t>sb</a:t>
              </a:r>
              <a:r>
                <a:rPr lang="zh-CN" altLang="en-US" sz="1000" b="1" dirty="0"/>
                <a:t>  $t</a:t>
              </a:r>
              <a:r>
                <a:rPr lang="en-US" altLang="zh-CN" sz="1000" b="1" dirty="0"/>
                <a:t>0</a:t>
              </a:r>
              <a:r>
                <a:rPr lang="zh-CN" altLang="en-US" sz="1000" b="1" dirty="0"/>
                <a:t>,</a:t>
              </a:r>
              <a:r>
                <a:rPr lang="en-US" altLang="zh-CN" sz="1000" b="1" dirty="0"/>
                <a:t>0xffff0004</a:t>
              </a:r>
              <a:r>
                <a:rPr lang="zh-CN" altLang="en-US" sz="1000" b="1" dirty="0"/>
                <a:t>	#写一个字到</a:t>
              </a:r>
              <a:r>
                <a:rPr lang="en-US" altLang="zh-CN" sz="1000" b="1" dirty="0"/>
                <a:t>I/O</a:t>
              </a:r>
              <a:r>
                <a:rPr lang="zh-CN" altLang="en-US" sz="1000" b="1" dirty="0"/>
                <a:t>设备</a:t>
              </a:r>
            </a:p>
          </p:txBody>
        </p:sp>
        <p:sp>
          <p:nvSpPr>
            <p:cNvPr id="8" name="文本框 7">
              <a:extLst>
                <a:ext uri="{FF2B5EF4-FFF2-40B4-BE49-F238E27FC236}">
                  <a16:creationId xmlns:a16="http://schemas.microsoft.com/office/drawing/2014/main" id="{6C908CB5-5E51-F6D1-0E9E-C45DB3F84DC1}"/>
                </a:ext>
              </a:extLst>
            </p:cNvPr>
            <p:cNvSpPr txBox="1"/>
            <p:nvPr/>
          </p:nvSpPr>
          <p:spPr>
            <a:xfrm>
              <a:off x="467544" y="4826606"/>
              <a:ext cx="3914854" cy="276999"/>
            </a:xfrm>
            <a:prstGeom prst="rect">
              <a:avLst/>
            </a:prstGeom>
            <a:noFill/>
          </p:spPr>
          <p:txBody>
            <a:bodyPr wrap="none" rtlCol="0">
              <a:spAutoFit/>
            </a:bodyPr>
            <a:lstStyle/>
            <a:p>
              <a:r>
                <a:rPr lang="zh-CN" altLang="en-US" sz="1200" b="1" dirty="0"/>
                <a:t>统一编址</a:t>
              </a:r>
              <a:r>
                <a:rPr lang="en-US" altLang="zh-CN" sz="1200" b="1" dirty="0"/>
                <a:t>CPU</a:t>
              </a:r>
              <a:r>
                <a:rPr lang="zh-CN" altLang="en-US" sz="1200" b="1" dirty="0"/>
                <a:t>访问存储器和</a:t>
              </a:r>
              <a:r>
                <a:rPr lang="en-US" altLang="zh-CN" sz="1200" b="1" dirty="0"/>
                <a:t>I/O</a:t>
              </a:r>
              <a:r>
                <a:rPr lang="zh-CN" altLang="en-US" sz="1200" b="1" dirty="0"/>
                <a:t>的代码（</a:t>
              </a:r>
              <a:r>
                <a:rPr lang="en-US" altLang="zh-CN" sz="1200" b="1" dirty="0"/>
                <a:t>MIPS</a:t>
              </a:r>
              <a:r>
                <a:rPr lang="zh-CN" altLang="en-US" sz="1200" b="1" dirty="0"/>
                <a:t>汇编语言）</a:t>
              </a:r>
            </a:p>
          </p:txBody>
        </p:sp>
      </p:grpSp>
    </p:spTree>
    <p:extLst>
      <p:ext uri="{BB962C8B-B14F-4D97-AF65-F5344CB8AC3E}">
        <p14:creationId xmlns:p14="http://schemas.microsoft.com/office/powerpoint/2010/main" val="1351129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21A8E26-AA0B-E43C-0503-62A2E3305613}"/>
              </a:ext>
            </a:extLst>
          </p:cNvPr>
          <p:cNvSpPr>
            <a:spLocks noGrp="1"/>
          </p:cNvSpPr>
          <p:nvPr>
            <p:ph idx="1"/>
          </p:nvPr>
        </p:nvSpPr>
        <p:spPr/>
        <p:txBody>
          <a:bodyPr/>
          <a:lstStyle/>
          <a:p>
            <a:r>
              <a:rPr lang="en-US" altLang="zh-CN" sz="2400" b="1" dirty="0"/>
              <a:t>9.2</a:t>
            </a:r>
          </a:p>
          <a:p>
            <a:r>
              <a:rPr lang="en-US" altLang="zh-CN" sz="2400" b="1" dirty="0"/>
              <a:t>9.3</a:t>
            </a:r>
          </a:p>
          <a:p>
            <a:r>
              <a:rPr lang="en-US" altLang="zh-CN" sz="2400" b="1" dirty="0"/>
              <a:t>9.4</a:t>
            </a:r>
          </a:p>
          <a:p>
            <a:r>
              <a:rPr lang="en-US" altLang="zh-CN" sz="2400" b="1" dirty="0"/>
              <a:t>9.5</a:t>
            </a:r>
          </a:p>
          <a:p>
            <a:r>
              <a:rPr lang="en-US" altLang="zh-CN" sz="2400" b="1" dirty="0"/>
              <a:t>9.6</a:t>
            </a:r>
          </a:p>
          <a:p>
            <a:r>
              <a:rPr lang="en-US" altLang="zh-CN" sz="2400" b="1" dirty="0"/>
              <a:t>9.8</a:t>
            </a:r>
          </a:p>
          <a:p>
            <a:endParaRPr lang="en-US" altLang="zh-CN" sz="1800" b="1" dirty="0"/>
          </a:p>
          <a:p>
            <a:endParaRPr lang="zh-CN" altLang="en-US" sz="1800" b="1" dirty="0"/>
          </a:p>
        </p:txBody>
      </p:sp>
      <p:sp>
        <p:nvSpPr>
          <p:cNvPr id="4" name="标题 1">
            <a:extLst>
              <a:ext uri="{FF2B5EF4-FFF2-40B4-BE49-F238E27FC236}">
                <a16:creationId xmlns:a16="http://schemas.microsoft.com/office/drawing/2014/main" id="{32AFE036-48A1-4672-C067-541DD9C70EDA}"/>
              </a:ext>
            </a:extLst>
          </p:cNvPr>
          <p:cNvSpPr>
            <a:spLocks noGrp="1" noChangeArrowheads="1"/>
          </p:cNvSpPr>
          <p:nvPr>
            <p:ph type="title"/>
          </p:nvPr>
        </p:nvSpPr>
        <p:spPr>
          <a:xfrm>
            <a:off x="457200" y="274638"/>
            <a:ext cx="8229600" cy="1143000"/>
          </a:xfrm>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P368-371</a:t>
            </a:r>
            <a:r>
              <a:rPr lang="zh-CN" altLang="en-US" b="1" dirty="0">
                <a:solidFill>
                  <a:srgbClr val="00206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5867037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实践训练（实验</a:t>
            </a:r>
            <a:r>
              <a:rPr lang="en-US" altLang="zh-CN" b="1" dirty="0">
                <a:solidFill>
                  <a:srgbClr val="002060"/>
                </a:solidFill>
                <a:latin typeface="黑体" panose="02010609060101010101" pitchFamily="49" charset="-122"/>
                <a:ea typeface="黑体" panose="02010609060101010101" pitchFamily="49" charset="-122"/>
              </a:rPr>
              <a:t>6</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p:txBody>
          <a:bodyPr>
            <a:normAutofit/>
          </a:bodyPr>
          <a:lstStyle/>
          <a:p>
            <a:pPr>
              <a:defRPr/>
            </a:pPr>
            <a:r>
              <a:rPr lang="zh-CN" altLang="en-US" sz="1500" b="1" dirty="0"/>
              <a:t>在</a:t>
            </a:r>
            <a:r>
              <a:rPr lang="en-US" altLang="zh-CN" sz="1500" b="1" dirty="0"/>
              <a:t>MARS</a:t>
            </a:r>
            <a:r>
              <a:rPr lang="zh-CN" altLang="en-US" sz="1500" b="1" dirty="0"/>
              <a:t>仿真器中利用虚拟仿真键盘设备和字符终端显示设备分别实现程序查询方式和程序中断方式输入输出，比较二者的不同</a:t>
            </a:r>
            <a:endParaRPr lang="en-US" altLang="zh-CN" sz="1500" b="1" dirty="0"/>
          </a:p>
          <a:p>
            <a:pPr>
              <a:defRPr/>
            </a:pPr>
            <a:endParaRPr lang="en-US" altLang="zh-CN" sz="1500" b="1" dirty="0"/>
          </a:p>
          <a:p>
            <a:pPr>
              <a:defRPr/>
            </a:pPr>
            <a:r>
              <a:rPr lang="zh-CN" altLang="en-US" sz="1500" b="1" dirty="0"/>
              <a:t>在</a:t>
            </a:r>
            <a:r>
              <a:rPr lang="en-US" altLang="zh-CN" sz="1500" b="1" dirty="0"/>
              <a:t>Logisim</a:t>
            </a:r>
            <a:r>
              <a:rPr lang="zh-CN" altLang="en-US" sz="1500" b="1" dirty="0"/>
              <a:t>中将单周期</a:t>
            </a:r>
            <a:r>
              <a:rPr lang="en-US" altLang="zh-CN" sz="1500" b="1" dirty="0"/>
              <a:t>MIPS</a:t>
            </a:r>
            <a:r>
              <a:rPr lang="zh-CN" altLang="en-US" sz="1500" b="1" dirty="0"/>
              <a:t>处理器或单总线</a:t>
            </a:r>
            <a:r>
              <a:rPr lang="en-US" altLang="zh-CN" sz="1500" b="1" dirty="0"/>
              <a:t>MIPS</a:t>
            </a:r>
            <a:r>
              <a:rPr lang="zh-CN" altLang="en-US" sz="1500" b="1" dirty="0"/>
              <a:t>处理器增加中断机制，使其能接收外部</a:t>
            </a:r>
            <a:r>
              <a:rPr lang="zh-CN" altLang="en-US" sz="1500" b="1"/>
              <a:t>按键中断</a:t>
            </a:r>
            <a:endParaRPr lang="zh-CN" altLang="en-US" sz="1500" b="1" dirty="0"/>
          </a:p>
        </p:txBody>
      </p:sp>
    </p:spTree>
    <p:extLst>
      <p:ext uri="{BB962C8B-B14F-4D97-AF65-F5344CB8AC3E}">
        <p14:creationId xmlns:p14="http://schemas.microsoft.com/office/powerpoint/2010/main" val="2056740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6EC51430-0B4B-40D0-9DB9-1F2F6CB7A4D8}"/>
              </a:ext>
            </a:extLst>
          </p:cNvPr>
          <p:cNvSpPr>
            <a:spLocks noGrp="1" noChangeArrowheads="1"/>
          </p:cNvSpPr>
          <p:nvPr>
            <p:ph idx="1"/>
          </p:nvPr>
        </p:nvSpPr>
        <p:spPr>
          <a:xfrm>
            <a:off x="457200" y="2903538"/>
            <a:ext cx="8229600" cy="1454150"/>
          </a:xfrm>
        </p:spPr>
        <p:txBody>
          <a:bodyPr/>
          <a:lstStyle/>
          <a:p>
            <a:pPr algn="ctr" eaLnBrk="1" hangingPunct="1">
              <a:buFont typeface="Arial" panose="020B0604020202020204" pitchFamily="34" charset="0"/>
              <a:buNone/>
            </a:pPr>
            <a:r>
              <a:rPr lang="en-US" altLang="zh-CN" sz="7200" b="1">
                <a:solidFill>
                  <a:srgbClr val="7030A0"/>
                </a:solidFill>
              </a:rPr>
              <a:t>Thanks</a:t>
            </a:r>
            <a:endParaRPr lang="zh-CN" altLang="en-US" sz="7200" b="1">
              <a:solidFill>
                <a:srgbClr val="7030A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2</a:t>
            </a:r>
            <a:r>
              <a:rPr lang="zh-CN" altLang="en-US" sz="2000" b="1" dirty="0"/>
              <a:t>、独立编址</a:t>
            </a:r>
            <a:endParaRPr lang="en-US" altLang="zh-CN" sz="1400" b="1" dirty="0"/>
          </a:p>
          <a:p>
            <a:pPr lvl="1" eaLnBrk="1" hangingPunct="1"/>
            <a:endParaRPr lang="en-US" altLang="zh-CN" sz="700" b="1" dirty="0"/>
          </a:p>
          <a:p>
            <a:pPr lvl="2" eaLnBrk="1" hangingPunct="1"/>
            <a:r>
              <a:rPr lang="zh-CN" altLang="en-US" sz="1400" b="1" dirty="0"/>
              <a:t>也称</a:t>
            </a:r>
            <a:r>
              <a:rPr lang="zh-CN" altLang="en-US" sz="1400" b="1" dirty="0">
                <a:solidFill>
                  <a:srgbClr val="FF0000"/>
                </a:solidFill>
              </a:rPr>
              <a:t>端口映射编址</a:t>
            </a:r>
            <a:r>
              <a:rPr lang="zh-CN" altLang="en-US" sz="1400" b="1" dirty="0"/>
              <a:t>，</a:t>
            </a:r>
            <a:r>
              <a:rPr lang="en-US" altLang="zh-CN" sz="1400" b="1" dirty="0"/>
              <a:t>Port-mapped</a:t>
            </a:r>
            <a:r>
              <a:rPr lang="zh-CN" altLang="en-US" sz="1400" b="1" dirty="0"/>
              <a:t>，</a:t>
            </a:r>
            <a:r>
              <a:rPr lang="en-US" altLang="zh-CN" sz="1400" b="1" dirty="0"/>
              <a:t>I/O</a:t>
            </a:r>
            <a:r>
              <a:rPr lang="zh-CN" altLang="en-US" sz="1400" b="1" dirty="0"/>
              <a:t>地址空间与主存地址空间相互独立；独立编址需要使用特殊的</a:t>
            </a:r>
            <a:r>
              <a:rPr lang="en-US" altLang="zh-CN" sz="1400" b="1" dirty="0">
                <a:solidFill>
                  <a:srgbClr val="FF0000"/>
                </a:solidFill>
              </a:rPr>
              <a:t>I/O</a:t>
            </a:r>
            <a:r>
              <a:rPr lang="zh-CN" altLang="en-US" sz="1400" b="1" dirty="0">
                <a:solidFill>
                  <a:srgbClr val="FF0000"/>
                </a:solidFill>
              </a:rPr>
              <a:t>指令</a:t>
            </a:r>
            <a:r>
              <a:rPr lang="zh-CN" altLang="en-US" sz="1400" b="1" dirty="0"/>
              <a:t>访问外部设备。</a:t>
            </a:r>
            <a:endParaRPr lang="en-US" altLang="zh-CN" sz="1400" b="1" dirty="0"/>
          </a:p>
          <a:p>
            <a:pPr lvl="2" eaLnBrk="1" hangingPunct="1"/>
            <a:endParaRPr lang="en-US" altLang="zh-CN" sz="1400" b="1" dirty="0"/>
          </a:p>
          <a:p>
            <a:pPr lvl="2" eaLnBrk="1" hangingPunct="1"/>
            <a:r>
              <a:rPr lang="zh-CN" altLang="en-US" sz="1400" b="1" dirty="0"/>
              <a:t>例如：</a:t>
            </a:r>
            <a:r>
              <a:rPr lang="en-US" altLang="zh-CN" sz="1400" b="1" dirty="0"/>
              <a:t>80386</a:t>
            </a:r>
            <a:r>
              <a:rPr lang="zh-CN" altLang="en-US" sz="1400" b="1" dirty="0"/>
              <a:t>处理器的主存空间为</a:t>
            </a:r>
            <a:r>
              <a:rPr lang="en-US" altLang="zh-CN" sz="1400" b="1" dirty="0"/>
              <a:t>00000000H</a:t>
            </a:r>
            <a:r>
              <a:rPr lang="zh-CN" altLang="en-US" sz="1400" b="1" dirty="0">
                <a:latin typeface="等线" panose="02010600030101010101" pitchFamily="2" charset="-122"/>
                <a:ea typeface="等线" panose="02010600030101010101" pitchFamily="2" charset="-122"/>
              </a:rPr>
              <a:t>～</a:t>
            </a:r>
            <a:r>
              <a:rPr lang="en-US" altLang="zh-CN" sz="1400" b="1" dirty="0"/>
              <a:t>FFFFFFFFH</a:t>
            </a:r>
            <a:r>
              <a:rPr lang="zh-CN" altLang="en-US" sz="1400" b="1" dirty="0"/>
              <a:t>，</a:t>
            </a:r>
            <a:r>
              <a:rPr lang="en-US" altLang="zh-CN" sz="1400" b="1" dirty="0"/>
              <a:t>4GB</a:t>
            </a:r>
            <a:r>
              <a:rPr lang="zh-CN" altLang="en-US" sz="1400" b="1" dirty="0"/>
              <a:t>；而</a:t>
            </a:r>
            <a:r>
              <a:rPr lang="en-US" altLang="zh-CN" sz="1400" b="1" dirty="0"/>
              <a:t>I/O</a:t>
            </a:r>
            <a:r>
              <a:rPr lang="zh-CN" altLang="en-US" sz="1400" b="1" dirty="0"/>
              <a:t>地址空间是</a:t>
            </a:r>
            <a:r>
              <a:rPr lang="en-US" altLang="zh-CN" sz="1400" b="1" dirty="0"/>
              <a:t>0000H</a:t>
            </a:r>
            <a:r>
              <a:rPr lang="zh-CN" altLang="en-US" sz="1400" b="1" dirty="0">
                <a:latin typeface="等线" panose="02010600030101010101" pitchFamily="2" charset="-122"/>
                <a:ea typeface="等线" panose="02010600030101010101" pitchFamily="2" charset="-122"/>
              </a:rPr>
              <a:t>～</a:t>
            </a:r>
            <a:r>
              <a:rPr lang="en-US" altLang="zh-CN" sz="1400" b="1" dirty="0"/>
              <a:t>FFFFH</a:t>
            </a:r>
            <a:r>
              <a:rPr lang="zh-CN" altLang="en-US" sz="1400" b="1" dirty="0"/>
              <a:t>，共</a:t>
            </a:r>
            <a:r>
              <a:rPr lang="en-US" altLang="zh-CN" sz="1400" b="1" dirty="0"/>
              <a:t>64KB</a:t>
            </a:r>
            <a:r>
              <a:rPr lang="zh-CN" altLang="en-US" sz="1400" b="1" dirty="0"/>
              <a:t>；用</a:t>
            </a:r>
            <a:r>
              <a:rPr lang="en-US" altLang="zh-CN" sz="1400" b="1" dirty="0"/>
              <a:t>MOV</a:t>
            </a:r>
            <a:r>
              <a:rPr lang="zh-CN" altLang="en-US" sz="1400" b="1" dirty="0"/>
              <a:t>指令访问内存，用</a:t>
            </a:r>
            <a:r>
              <a:rPr lang="en-US" altLang="zh-CN" sz="1400" b="1" dirty="0">
                <a:solidFill>
                  <a:srgbClr val="FF0000"/>
                </a:solidFill>
              </a:rPr>
              <a:t>IN/OUT</a:t>
            </a:r>
            <a:r>
              <a:rPr lang="zh-CN" altLang="en-US" sz="1400" b="1" dirty="0"/>
              <a:t>指令访问外部设备。</a:t>
            </a:r>
            <a:endParaRPr lang="en-US" altLang="zh-CN" sz="1400" b="1" dirty="0"/>
          </a:p>
          <a:p>
            <a:pPr lvl="2" eaLnBrk="1" hangingPunct="1"/>
            <a:endParaRPr lang="en-US" altLang="zh-CN" sz="1400" b="1" dirty="0"/>
          </a:p>
          <a:p>
            <a:pPr lvl="2" eaLnBrk="1" hangingPunct="1"/>
            <a:r>
              <a:rPr lang="zh-CN" altLang="en-US" sz="1400" b="1" dirty="0"/>
              <a:t>表</a:t>
            </a:r>
            <a:r>
              <a:rPr lang="en-US" altLang="zh-CN" sz="1400" b="1" dirty="0"/>
              <a:t>9.1</a:t>
            </a:r>
            <a:r>
              <a:rPr lang="zh-CN" altLang="en-US" sz="1400" b="1" dirty="0"/>
              <a:t>为个人计算机中常见的</a:t>
            </a:r>
            <a:r>
              <a:rPr lang="en-US" altLang="zh-CN" sz="1400" b="1" dirty="0"/>
              <a:t>I/O</a:t>
            </a:r>
            <a:r>
              <a:rPr lang="zh-CN" altLang="en-US" sz="1400" b="1" dirty="0"/>
              <a:t>端口；图</a:t>
            </a:r>
            <a:r>
              <a:rPr lang="en-US" altLang="zh-CN" sz="1400" b="1" dirty="0"/>
              <a:t>9.3</a:t>
            </a:r>
            <a:r>
              <a:rPr lang="zh-CN" altLang="en-US" sz="1400" b="1" dirty="0"/>
              <a:t>为</a:t>
            </a:r>
            <a:r>
              <a:rPr lang="en-US" altLang="zh-CN" sz="1400" b="1" dirty="0"/>
              <a:t>Windows</a:t>
            </a:r>
            <a:r>
              <a:rPr lang="zh-CN" altLang="en-US" sz="1400" b="1" dirty="0"/>
              <a:t>系统（设备管理器）中的</a:t>
            </a:r>
            <a:r>
              <a:rPr lang="en-US" altLang="zh-CN" sz="1400" b="1" dirty="0"/>
              <a:t>I/O</a:t>
            </a:r>
            <a:r>
              <a:rPr lang="zh-CN" altLang="en-US" sz="1400" b="1" dirty="0"/>
              <a:t>编址。</a:t>
            </a:r>
            <a:endParaRPr lang="en-US" altLang="zh-CN" sz="1400" b="1" dirty="0"/>
          </a:p>
          <a:p>
            <a:pPr lvl="2" eaLnBrk="1" hangingPunct="1"/>
            <a:endParaRPr lang="en-US" altLang="zh-CN" sz="800" b="1" dirty="0"/>
          </a:p>
        </p:txBody>
      </p:sp>
      <p:graphicFrame>
        <p:nvGraphicFramePr>
          <p:cNvPr id="2" name="表格 6">
            <a:extLst>
              <a:ext uri="{FF2B5EF4-FFF2-40B4-BE49-F238E27FC236}">
                <a16:creationId xmlns:a16="http://schemas.microsoft.com/office/drawing/2014/main" id="{193A6C84-0D79-0205-8214-FA49415DEB56}"/>
              </a:ext>
            </a:extLst>
          </p:cNvPr>
          <p:cNvGraphicFramePr>
            <a:graphicFrameLocks noGrp="1"/>
          </p:cNvGraphicFramePr>
          <p:nvPr>
            <p:extLst>
              <p:ext uri="{D42A27DB-BD31-4B8C-83A1-F6EECF244321}">
                <p14:modId xmlns:p14="http://schemas.microsoft.com/office/powerpoint/2010/main" val="131086110"/>
              </p:ext>
            </p:extLst>
          </p:nvPr>
        </p:nvGraphicFramePr>
        <p:xfrm>
          <a:off x="251520" y="3106648"/>
          <a:ext cx="4104456" cy="2194560"/>
        </p:xfrm>
        <a:graphic>
          <a:graphicData uri="http://schemas.openxmlformats.org/drawingml/2006/table">
            <a:tbl>
              <a:tblPr firstRow="1" bandRow="1">
                <a:tableStyleId>{5C22544A-7EE6-4342-B048-85BDC9FD1C3A}</a:tableStyleId>
              </a:tblPr>
              <a:tblGrid>
                <a:gridCol w="1553037">
                  <a:extLst>
                    <a:ext uri="{9D8B030D-6E8A-4147-A177-3AD203B41FA5}">
                      <a16:colId xmlns:a16="http://schemas.microsoft.com/office/drawing/2014/main" val="700397235"/>
                    </a:ext>
                  </a:extLst>
                </a:gridCol>
                <a:gridCol w="1386641">
                  <a:extLst>
                    <a:ext uri="{9D8B030D-6E8A-4147-A177-3AD203B41FA5}">
                      <a16:colId xmlns:a16="http://schemas.microsoft.com/office/drawing/2014/main" val="3406526956"/>
                    </a:ext>
                  </a:extLst>
                </a:gridCol>
                <a:gridCol w="1164778">
                  <a:extLst>
                    <a:ext uri="{9D8B030D-6E8A-4147-A177-3AD203B41FA5}">
                      <a16:colId xmlns:a16="http://schemas.microsoft.com/office/drawing/2014/main" val="4067609748"/>
                    </a:ext>
                  </a:extLst>
                </a:gridCol>
              </a:tblGrid>
              <a:tr h="0">
                <a:tc>
                  <a:txBody>
                    <a:bodyPr/>
                    <a:lstStyle/>
                    <a:p>
                      <a:pPr algn="ctr"/>
                      <a:r>
                        <a:rPr lang="en-US" altLang="zh-CN" sz="1000" b="1" dirty="0"/>
                        <a:t>I/O</a:t>
                      </a:r>
                      <a:r>
                        <a:rPr lang="zh-CN" altLang="en-US" sz="1000" b="1" dirty="0"/>
                        <a:t>地址范围（十六进制）</a:t>
                      </a:r>
                    </a:p>
                  </a:txBody>
                  <a:tcPr anchor="ctr"/>
                </a:tc>
                <a:tc>
                  <a:txBody>
                    <a:bodyPr/>
                    <a:lstStyle/>
                    <a:p>
                      <a:pPr algn="ctr"/>
                      <a:r>
                        <a:rPr lang="en-US" altLang="zh-CN" sz="1000" b="1" dirty="0"/>
                        <a:t>IRQ</a:t>
                      </a:r>
                      <a:r>
                        <a:rPr lang="zh-CN" altLang="en-US" sz="1000" b="1" dirty="0"/>
                        <a:t>中断号</a:t>
                      </a:r>
                    </a:p>
                  </a:txBody>
                  <a:tcPr anchor="ctr"/>
                </a:tc>
                <a:tc>
                  <a:txBody>
                    <a:bodyPr/>
                    <a:lstStyle/>
                    <a:p>
                      <a:pPr algn="ctr"/>
                      <a:r>
                        <a:rPr lang="zh-CN" altLang="en-US" sz="1000" b="1" dirty="0"/>
                        <a:t>设备</a:t>
                      </a:r>
                    </a:p>
                  </a:txBody>
                  <a:tcPr anchor="ctr"/>
                </a:tc>
                <a:extLst>
                  <a:ext uri="{0D108BD9-81ED-4DB2-BD59-A6C34878D82A}">
                    <a16:rowId xmlns:a16="http://schemas.microsoft.com/office/drawing/2014/main" val="1129739672"/>
                  </a:ext>
                </a:extLst>
              </a:tr>
              <a:tr h="211836">
                <a:tc>
                  <a:txBody>
                    <a:bodyPr/>
                    <a:lstStyle/>
                    <a:p>
                      <a:pPr algn="ctr"/>
                      <a:r>
                        <a:rPr lang="en-US" altLang="zh-CN" sz="1000" b="1" dirty="0"/>
                        <a:t>0000</a:t>
                      </a:r>
                      <a:r>
                        <a:rPr lang="zh-CN" altLang="en-US" sz="1000" b="1" dirty="0">
                          <a:latin typeface="等线" panose="02010600030101010101" pitchFamily="2" charset="-122"/>
                          <a:ea typeface="等线" panose="02010600030101010101" pitchFamily="2" charset="-122"/>
                        </a:rPr>
                        <a:t>～</a:t>
                      </a:r>
                      <a:r>
                        <a:rPr lang="en-US" altLang="zh-CN" sz="1000" b="1" dirty="0"/>
                        <a:t>000F</a:t>
                      </a:r>
                      <a:endParaRPr lang="zh-CN" altLang="en-US" sz="1000" b="1" dirty="0"/>
                    </a:p>
                  </a:txBody>
                  <a:tcPr anchor="ctr"/>
                </a:tc>
                <a:tc>
                  <a:txBody>
                    <a:bodyPr/>
                    <a:lstStyle/>
                    <a:p>
                      <a:pPr algn="ctr"/>
                      <a:r>
                        <a:rPr lang="en-US" altLang="zh-CN" sz="1000" b="1" dirty="0"/>
                        <a:t>00000004</a:t>
                      </a:r>
                      <a:endParaRPr lang="zh-CN" altLang="en-US" sz="1000" b="1" dirty="0"/>
                    </a:p>
                  </a:txBody>
                  <a:tcPr anchor="ctr"/>
                </a:tc>
                <a:tc>
                  <a:txBody>
                    <a:bodyPr/>
                    <a:lstStyle/>
                    <a:p>
                      <a:pPr algn="ctr"/>
                      <a:r>
                        <a:rPr lang="en-US" altLang="zh-CN" sz="1000" b="1" dirty="0"/>
                        <a:t>DMA</a:t>
                      </a:r>
                      <a:r>
                        <a:rPr lang="zh-CN" altLang="en-US" sz="1000" b="1" dirty="0"/>
                        <a:t>控制器</a:t>
                      </a:r>
                    </a:p>
                  </a:txBody>
                  <a:tcPr anchor="ctr"/>
                </a:tc>
                <a:extLst>
                  <a:ext uri="{0D108BD9-81ED-4DB2-BD59-A6C34878D82A}">
                    <a16:rowId xmlns:a16="http://schemas.microsoft.com/office/drawing/2014/main" val="4017079073"/>
                  </a:ext>
                </a:extLst>
              </a:tr>
              <a:tr h="211836">
                <a:tc>
                  <a:txBody>
                    <a:bodyPr/>
                    <a:lstStyle/>
                    <a:p>
                      <a:pPr algn="ctr"/>
                      <a:r>
                        <a:rPr lang="en-US" altLang="zh-CN" sz="1000" b="1" dirty="0"/>
                        <a:t>0020</a:t>
                      </a:r>
                      <a:r>
                        <a:rPr lang="zh-CN" altLang="en-US" sz="1000" b="1" dirty="0">
                          <a:latin typeface="等线" panose="02010600030101010101" pitchFamily="2" charset="-122"/>
                          <a:ea typeface="等线" panose="02010600030101010101" pitchFamily="2" charset="-122"/>
                        </a:rPr>
                        <a:t>～</a:t>
                      </a:r>
                      <a:r>
                        <a:rPr lang="en-US" altLang="zh-CN" sz="1000" b="1" dirty="0"/>
                        <a:t>0021</a:t>
                      </a:r>
                      <a:endParaRPr lang="zh-CN" altLang="en-US" sz="1000" b="1" dirty="0"/>
                    </a:p>
                  </a:txBody>
                  <a:tcPr anchor="ctr"/>
                </a:tc>
                <a:tc>
                  <a:txBody>
                    <a:bodyPr/>
                    <a:lstStyle/>
                    <a:p>
                      <a:pPr algn="ctr"/>
                      <a:r>
                        <a:rPr lang="zh-CN" altLang="en-US" sz="1000" b="1" dirty="0"/>
                        <a:t>无</a:t>
                      </a:r>
                    </a:p>
                  </a:txBody>
                  <a:tcPr anchor="ctr"/>
                </a:tc>
                <a:tc>
                  <a:txBody>
                    <a:bodyPr/>
                    <a:lstStyle/>
                    <a:p>
                      <a:pPr algn="ctr"/>
                      <a:r>
                        <a:rPr lang="zh-CN" altLang="en-US" sz="1000" b="1" dirty="0"/>
                        <a:t>中断控制器</a:t>
                      </a:r>
                    </a:p>
                  </a:txBody>
                  <a:tcPr anchor="ctr"/>
                </a:tc>
                <a:extLst>
                  <a:ext uri="{0D108BD9-81ED-4DB2-BD59-A6C34878D82A}">
                    <a16:rowId xmlns:a16="http://schemas.microsoft.com/office/drawing/2014/main" val="4250932666"/>
                  </a:ext>
                </a:extLst>
              </a:tr>
              <a:tr h="211836">
                <a:tc>
                  <a:txBody>
                    <a:bodyPr/>
                    <a:lstStyle/>
                    <a:p>
                      <a:pPr algn="ctr"/>
                      <a:r>
                        <a:rPr lang="en-US" altLang="zh-CN" sz="1000" b="1" dirty="0"/>
                        <a:t>0040</a:t>
                      </a:r>
                      <a:r>
                        <a:rPr lang="zh-CN" altLang="en-US" sz="1000" b="1" dirty="0">
                          <a:latin typeface="等线" panose="02010600030101010101" pitchFamily="2" charset="-122"/>
                          <a:ea typeface="等线" panose="02010600030101010101" pitchFamily="2" charset="-122"/>
                        </a:rPr>
                        <a:t>～</a:t>
                      </a:r>
                      <a:r>
                        <a:rPr lang="en-US" altLang="zh-CN" sz="1000" b="1" dirty="0"/>
                        <a:t>0043</a:t>
                      </a:r>
                      <a:endParaRPr lang="zh-CN" altLang="en-US" sz="1000" b="1" dirty="0"/>
                    </a:p>
                  </a:txBody>
                  <a:tcPr anchor="ctr"/>
                </a:tc>
                <a:tc>
                  <a:txBody>
                    <a:bodyPr/>
                    <a:lstStyle/>
                    <a:p>
                      <a:pPr algn="ctr"/>
                      <a:r>
                        <a:rPr lang="en-US" altLang="zh-CN" sz="1000" b="1" dirty="0"/>
                        <a:t>00000004</a:t>
                      </a:r>
                      <a:endParaRPr lang="zh-CN" altLang="en-US" sz="1000" b="1" dirty="0"/>
                    </a:p>
                  </a:txBody>
                  <a:tcPr anchor="ctr"/>
                </a:tc>
                <a:tc>
                  <a:txBody>
                    <a:bodyPr/>
                    <a:lstStyle/>
                    <a:p>
                      <a:pPr algn="ctr"/>
                      <a:r>
                        <a:rPr lang="zh-CN" altLang="en-US" sz="1000" b="1" dirty="0"/>
                        <a:t>计时器</a:t>
                      </a:r>
                    </a:p>
                  </a:txBody>
                  <a:tcPr anchor="ctr"/>
                </a:tc>
                <a:extLst>
                  <a:ext uri="{0D108BD9-81ED-4DB2-BD59-A6C34878D82A}">
                    <a16:rowId xmlns:a16="http://schemas.microsoft.com/office/drawing/2014/main" val="497605266"/>
                  </a:ext>
                </a:extLst>
              </a:tr>
              <a:tr h="211836">
                <a:tc>
                  <a:txBody>
                    <a:bodyPr/>
                    <a:lstStyle/>
                    <a:p>
                      <a:pPr algn="ctr"/>
                      <a:r>
                        <a:rPr lang="en-US" altLang="zh-CN" sz="1000" b="1" dirty="0"/>
                        <a:t>0060</a:t>
                      </a:r>
                      <a:r>
                        <a:rPr lang="zh-CN" altLang="en-US" sz="1000" b="1" dirty="0">
                          <a:latin typeface="等线" panose="02010600030101010101" pitchFamily="2" charset="-122"/>
                          <a:ea typeface="等线" panose="02010600030101010101" pitchFamily="2" charset="-122"/>
                        </a:rPr>
                        <a:t>～</a:t>
                      </a:r>
                      <a:r>
                        <a:rPr lang="en-US" altLang="zh-CN" sz="1000" b="1" dirty="0"/>
                        <a:t>0064</a:t>
                      </a:r>
                      <a:endParaRPr lang="zh-CN" altLang="en-US" sz="1000" b="1" dirty="0"/>
                    </a:p>
                  </a:txBody>
                  <a:tcPr anchor="ctr"/>
                </a:tc>
                <a:tc>
                  <a:txBody>
                    <a:bodyPr/>
                    <a:lstStyle/>
                    <a:p>
                      <a:pPr algn="ctr"/>
                      <a:endParaRPr lang="zh-CN" altLang="en-US" sz="1000" b="1" dirty="0"/>
                    </a:p>
                  </a:txBody>
                  <a:tcPr anchor="ctr"/>
                </a:tc>
                <a:tc>
                  <a:txBody>
                    <a:bodyPr/>
                    <a:lstStyle/>
                    <a:p>
                      <a:pPr algn="ctr"/>
                      <a:r>
                        <a:rPr lang="en-US" altLang="zh-CN" sz="1000" b="1" dirty="0"/>
                        <a:t>PS/2</a:t>
                      </a:r>
                      <a:r>
                        <a:rPr lang="zh-CN" altLang="en-US" sz="1000" b="1" dirty="0"/>
                        <a:t>鼠标、键盘</a:t>
                      </a:r>
                    </a:p>
                  </a:txBody>
                  <a:tcPr anchor="ctr"/>
                </a:tc>
                <a:extLst>
                  <a:ext uri="{0D108BD9-81ED-4DB2-BD59-A6C34878D82A}">
                    <a16:rowId xmlns:a16="http://schemas.microsoft.com/office/drawing/2014/main" val="2534049340"/>
                  </a:ext>
                </a:extLst>
              </a:tr>
              <a:tr h="211836">
                <a:tc>
                  <a:txBody>
                    <a:bodyPr/>
                    <a:lstStyle/>
                    <a:p>
                      <a:pPr algn="ctr"/>
                      <a:r>
                        <a:rPr lang="en-US" altLang="zh-CN" sz="1000" b="1" dirty="0"/>
                        <a:t>0070</a:t>
                      </a:r>
                      <a:r>
                        <a:rPr lang="zh-CN" altLang="en-US" sz="1000" b="1" dirty="0">
                          <a:latin typeface="等线" panose="02010600030101010101" pitchFamily="2" charset="-122"/>
                          <a:ea typeface="等线" panose="02010600030101010101" pitchFamily="2" charset="-122"/>
                        </a:rPr>
                        <a:t>～</a:t>
                      </a:r>
                      <a:r>
                        <a:rPr lang="en-US" altLang="zh-CN" sz="1000" b="1" dirty="0"/>
                        <a:t>0071</a:t>
                      </a:r>
                      <a:endParaRPr lang="zh-CN" altLang="en-US" sz="1000" b="1" dirty="0"/>
                    </a:p>
                  </a:txBody>
                  <a:tcPr anchor="ctr"/>
                </a:tc>
                <a:tc>
                  <a:txBody>
                    <a:bodyPr/>
                    <a:lstStyle/>
                    <a:p>
                      <a:pPr algn="ctr"/>
                      <a:r>
                        <a:rPr lang="en-US" altLang="zh-CN" sz="1000" b="1" dirty="0"/>
                        <a:t>00000008</a:t>
                      </a:r>
                      <a:endParaRPr lang="zh-CN" altLang="en-US" sz="1000" b="1" dirty="0"/>
                    </a:p>
                  </a:txBody>
                  <a:tcPr anchor="ctr"/>
                </a:tc>
                <a:tc>
                  <a:txBody>
                    <a:bodyPr/>
                    <a:lstStyle/>
                    <a:p>
                      <a:pPr algn="ctr"/>
                      <a:r>
                        <a:rPr lang="en-US" altLang="zh-CN" sz="1000" b="1" dirty="0"/>
                        <a:t>CMOS</a:t>
                      </a:r>
                      <a:r>
                        <a:rPr lang="zh-CN" altLang="en-US" sz="1000" b="1" dirty="0"/>
                        <a:t>实时时钟</a:t>
                      </a:r>
                    </a:p>
                  </a:txBody>
                  <a:tcPr anchor="ctr"/>
                </a:tc>
                <a:extLst>
                  <a:ext uri="{0D108BD9-81ED-4DB2-BD59-A6C34878D82A}">
                    <a16:rowId xmlns:a16="http://schemas.microsoft.com/office/drawing/2014/main" val="3861337446"/>
                  </a:ext>
                </a:extLst>
              </a:tr>
              <a:tr h="211836">
                <a:tc>
                  <a:txBody>
                    <a:bodyPr/>
                    <a:lstStyle/>
                    <a:p>
                      <a:pPr algn="ctr"/>
                      <a:r>
                        <a:rPr lang="en-US" altLang="zh-CN" sz="1000" b="1" dirty="0"/>
                        <a:t>02FB</a:t>
                      </a:r>
                      <a:r>
                        <a:rPr lang="zh-CN" altLang="en-US" sz="1000" b="1" dirty="0">
                          <a:latin typeface="等线" panose="02010600030101010101" pitchFamily="2" charset="-122"/>
                          <a:ea typeface="等线" panose="02010600030101010101" pitchFamily="2" charset="-122"/>
                        </a:rPr>
                        <a:t>～</a:t>
                      </a:r>
                      <a:r>
                        <a:rPr lang="en-US" altLang="zh-CN" sz="1000" b="1" dirty="0"/>
                        <a:t>02FF</a:t>
                      </a:r>
                      <a:endParaRPr lang="zh-CN" altLang="en-US" sz="1000" b="1" dirty="0"/>
                    </a:p>
                  </a:txBody>
                  <a:tcPr anchor="ctr"/>
                </a:tc>
                <a:tc>
                  <a:txBody>
                    <a:bodyPr/>
                    <a:lstStyle/>
                    <a:p>
                      <a:pPr algn="ctr"/>
                      <a:r>
                        <a:rPr lang="en-US" altLang="zh-CN" sz="1000" b="1" dirty="0"/>
                        <a:t>00000004</a:t>
                      </a:r>
                      <a:endParaRPr lang="zh-CN" altLang="en-US" sz="1000" b="1" dirty="0"/>
                    </a:p>
                  </a:txBody>
                  <a:tcPr anchor="ctr"/>
                </a:tc>
                <a:tc>
                  <a:txBody>
                    <a:bodyPr/>
                    <a:lstStyle/>
                    <a:p>
                      <a:pPr algn="ctr"/>
                      <a:r>
                        <a:rPr lang="zh-CN" altLang="en-US" sz="1000" b="1" dirty="0"/>
                        <a:t>串口</a:t>
                      </a:r>
                    </a:p>
                  </a:txBody>
                  <a:tcPr anchor="ctr"/>
                </a:tc>
                <a:extLst>
                  <a:ext uri="{0D108BD9-81ED-4DB2-BD59-A6C34878D82A}">
                    <a16:rowId xmlns:a16="http://schemas.microsoft.com/office/drawing/2014/main" val="4146619833"/>
                  </a:ext>
                </a:extLst>
              </a:tr>
              <a:tr h="211836">
                <a:tc>
                  <a:txBody>
                    <a:bodyPr/>
                    <a:lstStyle/>
                    <a:p>
                      <a:pPr algn="ctr"/>
                      <a:r>
                        <a:rPr lang="en-US" altLang="zh-CN" sz="1000" b="1" dirty="0">
                          <a:latin typeface="等线" panose="02010600030101010101" pitchFamily="2" charset="-122"/>
                          <a:ea typeface="等线" panose="02010600030101010101" pitchFamily="2" charset="-122"/>
                        </a:rPr>
                        <a:t>F060</a:t>
                      </a:r>
                      <a:r>
                        <a:rPr lang="zh-CN" altLang="en-US" sz="1000" b="1" dirty="0">
                          <a:latin typeface="等线" panose="02010600030101010101" pitchFamily="2" charset="-122"/>
                          <a:ea typeface="等线" panose="02010600030101010101" pitchFamily="2" charset="-122"/>
                        </a:rPr>
                        <a:t>～</a:t>
                      </a:r>
                      <a:r>
                        <a:rPr lang="en-US" altLang="zh-CN" sz="1000" b="1" dirty="0">
                          <a:latin typeface="等线" panose="02010600030101010101" pitchFamily="2" charset="-122"/>
                          <a:ea typeface="等线" panose="02010600030101010101" pitchFamily="2" charset="-122"/>
                        </a:rPr>
                        <a:t>F07F</a:t>
                      </a:r>
                      <a:endParaRPr lang="zh-CN" altLang="en-US" sz="1000" b="1" dirty="0"/>
                    </a:p>
                  </a:txBody>
                  <a:tcPr anchor="ctr"/>
                </a:tc>
                <a:tc>
                  <a:txBody>
                    <a:bodyPr/>
                    <a:lstStyle/>
                    <a:p>
                      <a:pPr algn="ctr"/>
                      <a:r>
                        <a:rPr lang="en-US" altLang="zh-CN" sz="1000" b="1" dirty="0"/>
                        <a:t>FFFFFFFE</a:t>
                      </a:r>
                      <a:endParaRPr lang="zh-CN" altLang="en-US" sz="1000" b="1" dirty="0"/>
                    </a:p>
                  </a:txBody>
                  <a:tcPr anchor="ctr"/>
                </a:tc>
                <a:tc>
                  <a:txBody>
                    <a:bodyPr/>
                    <a:lstStyle/>
                    <a:p>
                      <a:pPr algn="ctr"/>
                      <a:r>
                        <a:rPr lang="en-US" altLang="zh-CN" sz="1000" b="1" dirty="0"/>
                        <a:t>SATA</a:t>
                      </a:r>
                      <a:r>
                        <a:rPr lang="zh-CN" altLang="en-US" sz="1000" b="1" dirty="0"/>
                        <a:t>控制器</a:t>
                      </a:r>
                    </a:p>
                  </a:txBody>
                  <a:tcPr anchor="ctr"/>
                </a:tc>
                <a:extLst>
                  <a:ext uri="{0D108BD9-81ED-4DB2-BD59-A6C34878D82A}">
                    <a16:rowId xmlns:a16="http://schemas.microsoft.com/office/drawing/2014/main" val="2007757612"/>
                  </a:ext>
                </a:extLst>
              </a:tr>
              <a:tr h="211836">
                <a:tc>
                  <a:txBody>
                    <a:bodyPr/>
                    <a:lstStyle/>
                    <a:p>
                      <a:pPr algn="ctr"/>
                      <a:r>
                        <a:rPr lang="en-US" altLang="zh-CN" sz="1000" b="1" dirty="0"/>
                        <a:t>03D0</a:t>
                      </a:r>
                      <a:r>
                        <a:rPr lang="zh-CN" altLang="en-US" sz="1000" b="1" dirty="0">
                          <a:latin typeface="等线" panose="02010600030101010101" pitchFamily="2" charset="-122"/>
                          <a:ea typeface="等线" panose="02010600030101010101" pitchFamily="2" charset="-122"/>
                        </a:rPr>
                        <a:t>～</a:t>
                      </a:r>
                      <a:r>
                        <a:rPr lang="en-US" altLang="zh-CN" sz="1000" b="1" dirty="0"/>
                        <a:t>03DF</a:t>
                      </a:r>
                      <a:endParaRPr lang="zh-CN" altLang="en-US" sz="1000" b="1" dirty="0"/>
                    </a:p>
                  </a:txBody>
                  <a:tcPr anchor="ctr"/>
                </a:tc>
                <a:tc>
                  <a:txBody>
                    <a:bodyPr/>
                    <a:lstStyle/>
                    <a:p>
                      <a:pPr algn="ctr"/>
                      <a:r>
                        <a:rPr lang="en-US" altLang="zh-CN" sz="1000" b="1" dirty="0"/>
                        <a:t>FFFFFFFB</a:t>
                      </a:r>
                      <a:endParaRPr lang="zh-CN" altLang="en-US" sz="1000" b="1" dirty="0"/>
                    </a:p>
                  </a:txBody>
                  <a:tcPr anchor="ctr"/>
                </a:tc>
                <a:tc>
                  <a:txBody>
                    <a:bodyPr/>
                    <a:lstStyle/>
                    <a:p>
                      <a:pPr algn="ctr"/>
                      <a:r>
                        <a:rPr lang="zh-CN" altLang="en-US" sz="1000" b="1" dirty="0"/>
                        <a:t>显卡控制器</a:t>
                      </a:r>
                    </a:p>
                  </a:txBody>
                  <a:tcPr anchor="ctr"/>
                </a:tc>
                <a:extLst>
                  <a:ext uri="{0D108BD9-81ED-4DB2-BD59-A6C34878D82A}">
                    <a16:rowId xmlns:a16="http://schemas.microsoft.com/office/drawing/2014/main" val="3454670813"/>
                  </a:ext>
                </a:extLst>
              </a:tr>
            </a:tbl>
          </a:graphicData>
        </a:graphic>
      </p:graphicFrame>
      <p:sp>
        <p:nvSpPr>
          <p:cNvPr id="7" name="文本框 6">
            <a:extLst>
              <a:ext uri="{FF2B5EF4-FFF2-40B4-BE49-F238E27FC236}">
                <a16:creationId xmlns:a16="http://schemas.microsoft.com/office/drawing/2014/main" id="{4132057F-18E7-2B55-8B19-4134E17E9C05}"/>
              </a:ext>
            </a:extLst>
          </p:cNvPr>
          <p:cNvSpPr txBox="1"/>
          <p:nvPr/>
        </p:nvSpPr>
        <p:spPr>
          <a:xfrm>
            <a:off x="1115616" y="2718025"/>
            <a:ext cx="2428870" cy="276999"/>
          </a:xfrm>
          <a:prstGeom prst="rect">
            <a:avLst/>
          </a:prstGeom>
          <a:noFill/>
        </p:spPr>
        <p:txBody>
          <a:bodyPr wrap="none" rtlCol="0">
            <a:spAutoFit/>
          </a:bodyPr>
          <a:lstStyle/>
          <a:p>
            <a:r>
              <a:rPr lang="zh-CN" altLang="en-US" sz="1200" b="1" dirty="0"/>
              <a:t>表</a:t>
            </a:r>
            <a:r>
              <a:rPr lang="en-US" altLang="zh-CN" sz="1200" b="1" dirty="0"/>
              <a:t>9.1    </a:t>
            </a:r>
            <a:r>
              <a:rPr lang="zh-CN" altLang="en-US" sz="1200" b="1" dirty="0"/>
              <a:t>个人计算机中常见</a:t>
            </a:r>
            <a:r>
              <a:rPr lang="en-US" altLang="zh-CN" sz="1200" b="1" dirty="0"/>
              <a:t>I/O</a:t>
            </a:r>
            <a:r>
              <a:rPr lang="zh-CN" altLang="en-US" sz="1200" b="1" dirty="0"/>
              <a:t>端口</a:t>
            </a:r>
          </a:p>
        </p:txBody>
      </p:sp>
      <p:grpSp>
        <p:nvGrpSpPr>
          <p:cNvPr id="21" name="组合 20">
            <a:extLst>
              <a:ext uri="{FF2B5EF4-FFF2-40B4-BE49-F238E27FC236}">
                <a16:creationId xmlns:a16="http://schemas.microsoft.com/office/drawing/2014/main" id="{B3666DA1-49B6-01FF-5BD6-ECAEFC993771}"/>
              </a:ext>
            </a:extLst>
          </p:cNvPr>
          <p:cNvGrpSpPr/>
          <p:nvPr/>
        </p:nvGrpSpPr>
        <p:grpSpPr>
          <a:xfrm>
            <a:off x="4931656" y="3068960"/>
            <a:ext cx="4088288" cy="3013303"/>
            <a:chOff x="4931656" y="3429000"/>
            <a:chExt cx="4088288" cy="3013303"/>
          </a:xfrm>
        </p:grpSpPr>
        <p:grpSp>
          <p:nvGrpSpPr>
            <p:cNvPr id="16" name="组合 15">
              <a:extLst>
                <a:ext uri="{FF2B5EF4-FFF2-40B4-BE49-F238E27FC236}">
                  <a16:creationId xmlns:a16="http://schemas.microsoft.com/office/drawing/2014/main" id="{15C1227E-E7DA-4F8C-F03E-E240EF45001A}"/>
                </a:ext>
              </a:extLst>
            </p:cNvPr>
            <p:cNvGrpSpPr/>
            <p:nvPr/>
          </p:nvGrpSpPr>
          <p:grpSpPr>
            <a:xfrm>
              <a:off x="4931656" y="3429000"/>
              <a:ext cx="4088288" cy="3013303"/>
              <a:chOff x="4931656" y="3429000"/>
              <a:chExt cx="4088288" cy="3013303"/>
            </a:xfrm>
          </p:grpSpPr>
          <p:sp>
            <p:nvSpPr>
              <p:cNvPr id="5" name="文本框 4">
                <a:extLst>
                  <a:ext uri="{FF2B5EF4-FFF2-40B4-BE49-F238E27FC236}">
                    <a16:creationId xmlns:a16="http://schemas.microsoft.com/office/drawing/2014/main" id="{4FA8F3F7-061F-2F97-EA09-626D80B794EF}"/>
                  </a:ext>
                </a:extLst>
              </p:cNvPr>
              <p:cNvSpPr txBox="1"/>
              <p:nvPr/>
            </p:nvSpPr>
            <p:spPr>
              <a:xfrm>
                <a:off x="5599514" y="6165304"/>
                <a:ext cx="2416367" cy="276999"/>
              </a:xfrm>
              <a:prstGeom prst="rect">
                <a:avLst/>
              </a:prstGeom>
              <a:noFill/>
            </p:spPr>
            <p:txBody>
              <a:bodyPr wrap="none" rtlCol="0">
                <a:spAutoFit/>
              </a:bodyPr>
              <a:lstStyle/>
              <a:p>
                <a:r>
                  <a:rPr lang="zh-CN" altLang="en-US" sz="1200" b="1" dirty="0"/>
                  <a:t>图</a:t>
                </a:r>
                <a:r>
                  <a:rPr lang="en-US" altLang="zh-CN" sz="1200" b="1" dirty="0"/>
                  <a:t>9.3    Windows</a:t>
                </a:r>
                <a:r>
                  <a:rPr lang="zh-CN" altLang="en-US" sz="1200" b="1" dirty="0"/>
                  <a:t>系统中的</a:t>
                </a:r>
                <a:r>
                  <a:rPr lang="en-US" altLang="zh-CN" sz="1200" b="1" dirty="0"/>
                  <a:t>I/O</a:t>
                </a:r>
                <a:r>
                  <a:rPr lang="zh-CN" altLang="en-US" sz="1200" b="1" dirty="0"/>
                  <a:t>编址</a:t>
                </a:r>
              </a:p>
            </p:txBody>
          </p:sp>
          <p:pic>
            <p:nvPicPr>
              <p:cNvPr id="9" name="图片 8">
                <a:extLst>
                  <a:ext uri="{FF2B5EF4-FFF2-40B4-BE49-F238E27FC236}">
                    <a16:creationId xmlns:a16="http://schemas.microsoft.com/office/drawing/2014/main" id="{F3F3D7D4-B7DB-5AE4-9D5D-767618951E58}"/>
                  </a:ext>
                </a:extLst>
              </p:cNvPr>
              <p:cNvPicPr>
                <a:picLocks noChangeAspect="1"/>
              </p:cNvPicPr>
              <p:nvPr/>
            </p:nvPicPr>
            <p:blipFill>
              <a:blip r:embed="rId2"/>
              <a:stretch>
                <a:fillRect/>
              </a:stretch>
            </p:blipFill>
            <p:spPr>
              <a:xfrm>
                <a:off x="4931656" y="3459482"/>
                <a:ext cx="1855656" cy="1019156"/>
              </a:xfrm>
              <a:prstGeom prst="rect">
                <a:avLst/>
              </a:prstGeom>
            </p:spPr>
          </p:pic>
          <p:pic>
            <p:nvPicPr>
              <p:cNvPr id="11" name="图片 10">
                <a:extLst>
                  <a:ext uri="{FF2B5EF4-FFF2-40B4-BE49-F238E27FC236}">
                    <a16:creationId xmlns:a16="http://schemas.microsoft.com/office/drawing/2014/main" id="{7AB67167-9387-B1A2-290C-22A9E1AE21CA}"/>
                  </a:ext>
                </a:extLst>
              </p:cNvPr>
              <p:cNvPicPr>
                <a:picLocks noChangeAspect="1"/>
              </p:cNvPicPr>
              <p:nvPr/>
            </p:nvPicPr>
            <p:blipFill>
              <a:blip r:embed="rId3"/>
              <a:stretch>
                <a:fillRect/>
              </a:stretch>
            </p:blipFill>
            <p:spPr>
              <a:xfrm>
                <a:off x="7161170" y="3429000"/>
                <a:ext cx="1850758" cy="1003487"/>
              </a:xfrm>
              <a:prstGeom prst="rect">
                <a:avLst/>
              </a:prstGeom>
            </p:spPr>
          </p:pic>
          <p:pic>
            <p:nvPicPr>
              <p:cNvPr id="13" name="图片 12">
                <a:extLst>
                  <a:ext uri="{FF2B5EF4-FFF2-40B4-BE49-F238E27FC236}">
                    <a16:creationId xmlns:a16="http://schemas.microsoft.com/office/drawing/2014/main" id="{E6EF7114-9373-1A64-4DE2-0FD613A452F7}"/>
                  </a:ext>
                </a:extLst>
              </p:cNvPr>
              <p:cNvPicPr>
                <a:picLocks noChangeAspect="1"/>
              </p:cNvPicPr>
              <p:nvPr/>
            </p:nvPicPr>
            <p:blipFill>
              <a:blip r:embed="rId4"/>
              <a:stretch>
                <a:fillRect/>
              </a:stretch>
            </p:blipFill>
            <p:spPr>
              <a:xfrm>
                <a:off x="4953466" y="4967500"/>
                <a:ext cx="1949932" cy="1068417"/>
              </a:xfrm>
              <a:prstGeom prst="rect">
                <a:avLst/>
              </a:prstGeom>
            </p:spPr>
          </p:pic>
          <p:pic>
            <p:nvPicPr>
              <p:cNvPr id="15" name="图片 14">
                <a:extLst>
                  <a:ext uri="{FF2B5EF4-FFF2-40B4-BE49-F238E27FC236}">
                    <a16:creationId xmlns:a16="http://schemas.microsoft.com/office/drawing/2014/main" id="{F38FA26C-5C8B-D57D-E1E2-A0B5746AFF25}"/>
                  </a:ext>
                </a:extLst>
              </p:cNvPr>
              <p:cNvPicPr>
                <a:picLocks noChangeAspect="1"/>
              </p:cNvPicPr>
              <p:nvPr/>
            </p:nvPicPr>
            <p:blipFill>
              <a:blip r:embed="rId5"/>
              <a:stretch>
                <a:fillRect/>
              </a:stretch>
            </p:blipFill>
            <p:spPr>
              <a:xfrm>
                <a:off x="7164288" y="5032430"/>
                <a:ext cx="1855656" cy="1003487"/>
              </a:xfrm>
              <a:prstGeom prst="rect">
                <a:avLst/>
              </a:prstGeom>
            </p:spPr>
          </p:pic>
        </p:grpSp>
        <p:sp>
          <p:nvSpPr>
            <p:cNvPr id="17" name="文本框 16">
              <a:extLst>
                <a:ext uri="{FF2B5EF4-FFF2-40B4-BE49-F238E27FC236}">
                  <a16:creationId xmlns:a16="http://schemas.microsoft.com/office/drawing/2014/main" id="{8CEED325-FD31-56A7-95D9-2D22E488607D}"/>
                </a:ext>
              </a:extLst>
            </p:cNvPr>
            <p:cNvSpPr txBox="1"/>
            <p:nvPr/>
          </p:nvSpPr>
          <p:spPr>
            <a:xfrm>
              <a:off x="5805489" y="3807632"/>
              <a:ext cx="981823" cy="246221"/>
            </a:xfrm>
            <a:prstGeom prst="rect">
              <a:avLst/>
            </a:prstGeom>
            <a:noFill/>
          </p:spPr>
          <p:txBody>
            <a:bodyPr wrap="square" rtlCol="0">
              <a:spAutoFit/>
            </a:bodyPr>
            <a:lstStyle/>
            <a:p>
              <a:r>
                <a:rPr lang="zh-CN" altLang="en-US" sz="1000" b="1" dirty="0"/>
                <a:t>中断控制器</a:t>
              </a:r>
            </a:p>
          </p:txBody>
        </p:sp>
        <p:sp>
          <p:nvSpPr>
            <p:cNvPr id="18" name="文本框 17">
              <a:extLst>
                <a:ext uri="{FF2B5EF4-FFF2-40B4-BE49-F238E27FC236}">
                  <a16:creationId xmlns:a16="http://schemas.microsoft.com/office/drawing/2014/main" id="{5609C430-F920-49D7-C22C-CE55C6D08AEB}"/>
                </a:ext>
              </a:extLst>
            </p:cNvPr>
            <p:cNvSpPr txBox="1"/>
            <p:nvPr/>
          </p:nvSpPr>
          <p:spPr>
            <a:xfrm>
              <a:off x="7910657" y="3803621"/>
              <a:ext cx="981823" cy="246221"/>
            </a:xfrm>
            <a:prstGeom prst="rect">
              <a:avLst/>
            </a:prstGeom>
            <a:noFill/>
          </p:spPr>
          <p:txBody>
            <a:bodyPr wrap="square" rtlCol="0">
              <a:spAutoFit/>
            </a:bodyPr>
            <a:lstStyle/>
            <a:p>
              <a:r>
                <a:rPr lang="zh-CN" altLang="en-US" sz="1000" b="1" dirty="0"/>
                <a:t>实时时钟</a:t>
              </a:r>
            </a:p>
          </p:txBody>
        </p:sp>
        <p:sp>
          <p:nvSpPr>
            <p:cNvPr id="19" name="文本框 18">
              <a:extLst>
                <a:ext uri="{FF2B5EF4-FFF2-40B4-BE49-F238E27FC236}">
                  <a16:creationId xmlns:a16="http://schemas.microsoft.com/office/drawing/2014/main" id="{8664E128-AA4C-0215-255D-CB2CCF825FA6}"/>
                </a:ext>
              </a:extLst>
            </p:cNvPr>
            <p:cNvSpPr txBox="1"/>
            <p:nvPr/>
          </p:nvSpPr>
          <p:spPr>
            <a:xfrm>
              <a:off x="5805488" y="5378597"/>
              <a:ext cx="981823" cy="246221"/>
            </a:xfrm>
            <a:prstGeom prst="rect">
              <a:avLst/>
            </a:prstGeom>
            <a:noFill/>
          </p:spPr>
          <p:txBody>
            <a:bodyPr wrap="square" rtlCol="0">
              <a:spAutoFit/>
            </a:bodyPr>
            <a:lstStyle/>
            <a:p>
              <a:r>
                <a:rPr lang="en-US" altLang="zh-CN" sz="1000" b="1" dirty="0"/>
                <a:t>DMA</a:t>
              </a:r>
              <a:r>
                <a:rPr lang="zh-CN" altLang="en-US" sz="1000" b="1" dirty="0"/>
                <a:t>控制器</a:t>
              </a:r>
            </a:p>
          </p:txBody>
        </p:sp>
        <p:sp>
          <p:nvSpPr>
            <p:cNvPr id="20" name="文本框 19">
              <a:extLst>
                <a:ext uri="{FF2B5EF4-FFF2-40B4-BE49-F238E27FC236}">
                  <a16:creationId xmlns:a16="http://schemas.microsoft.com/office/drawing/2014/main" id="{48CCB5FA-70D0-B221-8CB6-96B5CBCF3135}"/>
                </a:ext>
              </a:extLst>
            </p:cNvPr>
            <p:cNvSpPr txBox="1"/>
            <p:nvPr/>
          </p:nvSpPr>
          <p:spPr>
            <a:xfrm>
              <a:off x="7911897" y="5390231"/>
              <a:ext cx="981823" cy="246221"/>
            </a:xfrm>
            <a:prstGeom prst="rect">
              <a:avLst/>
            </a:prstGeom>
            <a:noFill/>
          </p:spPr>
          <p:txBody>
            <a:bodyPr wrap="square" rtlCol="0">
              <a:spAutoFit/>
            </a:bodyPr>
            <a:lstStyle/>
            <a:p>
              <a:r>
                <a:rPr lang="zh-CN" altLang="en-US" sz="1000" b="1" dirty="0"/>
                <a:t>计时器</a:t>
              </a:r>
            </a:p>
          </p:txBody>
        </p:sp>
      </p:grpSp>
      <p:sp>
        <p:nvSpPr>
          <p:cNvPr id="22" name="文本框 21">
            <a:extLst>
              <a:ext uri="{FF2B5EF4-FFF2-40B4-BE49-F238E27FC236}">
                <a16:creationId xmlns:a16="http://schemas.microsoft.com/office/drawing/2014/main" id="{F89E3AA0-86A3-96C7-A982-42ED2E74710E}"/>
              </a:ext>
            </a:extLst>
          </p:cNvPr>
          <p:cNvSpPr txBox="1"/>
          <p:nvPr/>
        </p:nvSpPr>
        <p:spPr>
          <a:xfrm>
            <a:off x="493799" y="5982891"/>
            <a:ext cx="3713899" cy="758477"/>
          </a:xfrm>
          <a:prstGeom prst="rect">
            <a:avLst/>
          </a:prstGeom>
          <a:solidFill>
            <a:srgbClr val="FFFF00"/>
          </a:solidFill>
        </p:spPr>
        <p:txBody>
          <a:bodyPr wrap="square">
            <a:spAutoFit/>
          </a:bodyPr>
          <a:lstStyle/>
          <a:p>
            <a:pPr>
              <a:lnSpc>
                <a:spcPct val="150000"/>
              </a:lnSpc>
            </a:pPr>
            <a:r>
              <a:rPr lang="en-US" altLang="zh-CN" sz="1000" b="1" dirty="0"/>
              <a:t>OUT DX, AL</a:t>
            </a:r>
            <a:r>
              <a:rPr lang="zh-CN" altLang="en-US" sz="1000" b="1" dirty="0"/>
              <a:t>	</a:t>
            </a:r>
            <a:r>
              <a:rPr lang="en-US" altLang="zh-CN" sz="1000" b="1" dirty="0"/>
              <a:t>	</a:t>
            </a:r>
            <a:r>
              <a:rPr lang="zh-CN" altLang="en-US" sz="1000" b="1" dirty="0"/>
              <a:t>#</a:t>
            </a:r>
            <a:r>
              <a:rPr lang="en-US" altLang="zh-CN" sz="1000" b="1" dirty="0"/>
              <a:t>I/O</a:t>
            </a:r>
            <a:r>
              <a:rPr lang="zh-CN" altLang="en-US" sz="1000" b="1" dirty="0"/>
              <a:t>写（输出）</a:t>
            </a:r>
          </a:p>
          <a:p>
            <a:pPr>
              <a:lnSpc>
                <a:spcPct val="150000"/>
              </a:lnSpc>
            </a:pPr>
            <a:r>
              <a:rPr lang="en-US" altLang="zh-CN" sz="1000" b="1" dirty="0"/>
              <a:t>IN AL, DX</a:t>
            </a:r>
            <a:r>
              <a:rPr lang="zh-CN" altLang="en-US" sz="1000" b="1" dirty="0"/>
              <a:t>	</a:t>
            </a:r>
            <a:r>
              <a:rPr lang="en-US" altLang="zh-CN" sz="1000" b="1" dirty="0"/>
              <a:t>	</a:t>
            </a:r>
            <a:r>
              <a:rPr lang="zh-CN" altLang="en-US" sz="1000" b="1" dirty="0"/>
              <a:t>#</a:t>
            </a:r>
            <a:r>
              <a:rPr lang="en-US" altLang="zh-CN" sz="1000" b="1" dirty="0"/>
              <a:t>I/O</a:t>
            </a:r>
            <a:r>
              <a:rPr lang="zh-CN" altLang="en-US" sz="1000" b="1" dirty="0"/>
              <a:t>读（输入）</a:t>
            </a:r>
            <a:endParaRPr lang="en-US" altLang="zh-CN" sz="1000" b="1" dirty="0"/>
          </a:p>
          <a:p>
            <a:pPr>
              <a:lnSpc>
                <a:spcPct val="150000"/>
              </a:lnSpc>
            </a:pPr>
            <a:r>
              <a:rPr lang="en-US" altLang="zh-CN" sz="1000" b="1" dirty="0"/>
              <a:t>MOV [BX], AL</a:t>
            </a:r>
            <a:r>
              <a:rPr lang="zh-CN" altLang="en-US" sz="1000" b="1" dirty="0"/>
              <a:t>	</a:t>
            </a:r>
            <a:r>
              <a:rPr lang="en-US" altLang="zh-CN" sz="1000" b="1" dirty="0"/>
              <a:t>	</a:t>
            </a:r>
            <a:r>
              <a:rPr lang="zh-CN" altLang="en-US" sz="1000" b="1" dirty="0"/>
              <a:t>#存储器写</a:t>
            </a:r>
          </a:p>
        </p:txBody>
      </p:sp>
      <p:sp>
        <p:nvSpPr>
          <p:cNvPr id="23" name="文本框 22">
            <a:extLst>
              <a:ext uri="{FF2B5EF4-FFF2-40B4-BE49-F238E27FC236}">
                <a16:creationId xmlns:a16="http://schemas.microsoft.com/office/drawing/2014/main" id="{2A501F3E-78BA-28D1-E116-8D7259262D7F}"/>
              </a:ext>
            </a:extLst>
          </p:cNvPr>
          <p:cNvSpPr txBox="1"/>
          <p:nvPr/>
        </p:nvSpPr>
        <p:spPr>
          <a:xfrm>
            <a:off x="467544" y="5661248"/>
            <a:ext cx="3812262" cy="276999"/>
          </a:xfrm>
          <a:prstGeom prst="rect">
            <a:avLst/>
          </a:prstGeom>
          <a:noFill/>
        </p:spPr>
        <p:txBody>
          <a:bodyPr wrap="none" rtlCol="0">
            <a:spAutoFit/>
          </a:bodyPr>
          <a:lstStyle/>
          <a:p>
            <a:r>
              <a:rPr lang="zh-CN" altLang="en-US" sz="1200" b="1" dirty="0"/>
              <a:t>独立编址</a:t>
            </a:r>
            <a:r>
              <a:rPr lang="en-US" altLang="zh-CN" sz="1200" b="1" dirty="0"/>
              <a:t>CPU</a:t>
            </a:r>
            <a:r>
              <a:rPr lang="zh-CN" altLang="en-US" sz="1200" b="1" dirty="0"/>
              <a:t>访问存储器和</a:t>
            </a:r>
            <a:r>
              <a:rPr lang="en-US" altLang="zh-CN" sz="1200" b="1" dirty="0"/>
              <a:t>I/O</a:t>
            </a:r>
            <a:r>
              <a:rPr lang="zh-CN" altLang="en-US" sz="1200" b="1" dirty="0"/>
              <a:t>的代码（</a:t>
            </a:r>
            <a:r>
              <a:rPr lang="en-US" altLang="zh-CN" sz="1200" b="1" dirty="0"/>
              <a:t>x86</a:t>
            </a:r>
            <a:r>
              <a:rPr lang="zh-CN" altLang="en-US" sz="1200" b="1" dirty="0"/>
              <a:t>汇编语言）</a:t>
            </a:r>
          </a:p>
        </p:txBody>
      </p:sp>
    </p:spTree>
    <p:extLst>
      <p:ext uri="{BB962C8B-B14F-4D97-AF65-F5344CB8AC3E}">
        <p14:creationId xmlns:p14="http://schemas.microsoft.com/office/powerpoint/2010/main" val="3399289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16632"/>
            <a:ext cx="8229600" cy="4525963"/>
          </a:xfrm>
        </p:spPr>
        <p:txBody>
          <a:bodyPr/>
          <a:lstStyle/>
          <a:p>
            <a:pPr eaLnBrk="1" hangingPunct="1"/>
            <a:r>
              <a:rPr lang="en-US" altLang="zh-CN" b="1" dirty="0">
                <a:ea typeface="黑体" panose="02010609060101010101" pitchFamily="49" charset="-122"/>
              </a:rPr>
              <a:t>9.2.4  I/O</a:t>
            </a:r>
            <a:r>
              <a:rPr lang="zh-CN" altLang="en-US" b="1" dirty="0">
                <a:ea typeface="黑体" panose="02010609060101010101" pitchFamily="49" charset="-122"/>
              </a:rPr>
              <a:t>接口的软件</a:t>
            </a:r>
            <a:endParaRPr lang="en-US" altLang="zh-CN" b="1" dirty="0"/>
          </a:p>
          <a:p>
            <a:pPr lvl="1" eaLnBrk="1" hangingPunct="1"/>
            <a:endParaRPr lang="en-US" altLang="zh-CN" sz="800" b="1" dirty="0"/>
          </a:p>
          <a:p>
            <a:pPr lvl="1" eaLnBrk="1" hangingPunct="1"/>
            <a:r>
              <a:rPr lang="zh-CN" altLang="en-US" sz="1600" b="1" dirty="0"/>
              <a:t>现代计算机中，用户并不能直接访问设备，必须通过操作系统</a:t>
            </a:r>
            <a:r>
              <a:rPr lang="zh-CN" altLang="en-US" sz="1600" b="1" dirty="0">
                <a:solidFill>
                  <a:srgbClr val="FF0000"/>
                </a:solidFill>
              </a:rPr>
              <a:t>间接访问设备</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操作系统中的</a:t>
            </a:r>
            <a:r>
              <a:rPr lang="en-US" altLang="zh-CN" sz="1600" b="1" dirty="0"/>
              <a:t>I/O</a:t>
            </a:r>
            <a:r>
              <a:rPr lang="zh-CN" altLang="en-US" sz="1600" b="1" dirty="0"/>
              <a:t>软件主要包括</a:t>
            </a:r>
            <a:r>
              <a:rPr lang="en-US" altLang="zh-CN" sz="1600" b="1" dirty="0"/>
              <a:t>3</a:t>
            </a:r>
            <a:r>
              <a:rPr lang="zh-CN" altLang="en-US" sz="1600" b="1" dirty="0"/>
              <a:t>个层次（图</a:t>
            </a:r>
            <a:r>
              <a:rPr lang="en-US" altLang="zh-CN" sz="1600" b="1" dirty="0"/>
              <a:t>9.4</a:t>
            </a:r>
            <a:r>
              <a:rPr lang="zh-CN" altLang="en-US" sz="1600" b="1" dirty="0"/>
              <a:t>）：</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与操作系统无关的</a:t>
            </a:r>
            <a:r>
              <a:rPr lang="en-US" altLang="zh-CN" sz="1600" b="1" dirty="0">
                <a:solidFill>
                  <a:srgbClr val="FF0000"/>
                </a:solidFill>
              </a:rPr>
              <a:t>I/O</a:t>
            </a:r>
            <a:r>
              <a:rPr lang="zh-CN" altLang="en-US" sz="1600" b="1" dirty="0">
                <a:solidFill>
                  <a:srgbClr val="FF0000"/>
                </a:solidFill>
              </a:rPr>
              <a:t>库</a:t>
            </a:r>
            <a:r>
              <a:rPr lang="zh-CN" altLang="en-US" sz="1200" b="1" dirty="0"/>
              <a:t>：如</a:t>
            </a:r>
            <a:r>
              <a:rPr lang="en-US" altLang="zh-CN" sz="1200" b="1" dirty="0"/>
              <a:t>C</a:t>
            </a:r>
            <a:r>
              <a:rPr lang="zh-CN" altLang="en-US" sz="1200" b="1" dirty="0"/>
              <a:t>语言中的标准</a:t>
            </a:r>
            <a:r>
              <a:rPr lang="en-US" altLang="zh-CN" sz="1200" b="1" dirty="0"/>
              <a:t>I/O</a:t>
            </a:r>
            <a:r>
              <a:rPr lang="zh-CN" altLang="en-US" sz="1200" b="1" dirty="0"/>
              <a:t>库</a:t>
            </a:r>
            <a:r>
              <a:rPr lang="en-US" altLang="zh-CN" sz="1200" b="1" dirty="0" err="1"/>
              <a:t>stdio.h</a:t>
            </a:r>
            <a:r>
              <a:rPr lang="zh-CN" altLang="en-US" sz="1200" b="1" dirty="0"/>
              <a:t>，包括</a:t>
            </a:r>
            <a:r>
              <a:rPr lang="en-US" altLang="zh-CN" sz="1200" b="1" dirty="0" err="1"/>
              <a:t>printf</a:t>
            </a:r>
            <a:r>
              <a:rPr lang="en-US" altLang="zh-CN" sz="1200" b="1" dirty="0"/>
              <a:t>()</a:t>
            </a:r>
            <a:r>
              <a:rPr lang="zh-CN" altLang="en-US" sz="1200" b="1" dirty="0"/>
              <a:t>、</a:t>
            </a:r>
            <a:r>
              <a:rPr lang="en-US" altLang="zh-CN" sz="1200" b="1" dirty="0" err="1"/>
              <a:t>scanf</a:t>
            </a:r>
            <a:r>
              <a:rPr lang="en-US" altLang="zh-CN" sz="1200" b="1" dirty="0"/>
              <a:t>()</a:t>
            </a:r>
            <a:r>
              <a:rPr lang="zh-CN" altLang="en-US" sz="1200" b="1" dirty="0"/>
              <a:t>、</a:t>
            </a:r>
            <a:r>
              <a:rPr lang="en-US" altLang="zh-CN" sz="1200" b="1" dirty="0" err="1"/>
              <a:t>getchar</a:t>
            </a:r>
            <a:r>
              <a:rPr lang="en-US" altLang="zh-CN" sz="1200" b="1" dirty="0"/>
              <a:t>()</a:t>
            </a:r>
            <a:r>
              <a:rPr lang="zh-CN" altLang="en-US" sz="1200" b="1" dirty="0"/>
              <a:t>、</a:t>
            </a:r>
            <a:r>
              <a:rPr lang="en-US" altLang="zh-CN" sz="1200" b="1" dirty="0" err="1"/>
              <a:t>putchar</a:t>
            </a:r>
            <a:r>
              <a:rPr lang="en-US" altLang="zh-CN" sz="1200" b="1" dirty="0"/>
              <a:t>()</a:t>
            </a:r>
            <a:r>
              <a:rPr lang="zh-CN" altLang="en-US" sz="1200" b="1" dirty="0"/>
              <a:t>、</a:t>
            </a:r>
            <a:r>
              <a:rPr lang="en-US" altLang="zh-CN" sz="1200" b="1" dirty="0" err="1"/>
              <a:t>fopen</a:t>
            </a:r>
            <a:r>
              <a:rPr lang="en-US" altLang="zh-CN" sz="1200" b="1" dirty="0"/>
              <a:t>()</a:t>
            </a:r>
            <a:r>
              <a:rPr lang="zh-CN" altLang="en-US" sz="1200" b="1" dirty="0"/>
              <a:t>、</a:t>
            </a:r>
            <a:r>
              <a:rPr lang="en-US" altLang="zh-CN" sz="1200" b="1" dirty="0" err="1"/>
              <a:t>fseek</a:t>
            </a:r>
            <a:r>
              <a:rPr lang="en-US" altLang="zh-CN" sz="1200" b="1" dirty="0"/>
              <a:t>()</a:t>
            </a:r>
            <a:r>
              <a:rPr lang="zh-CN" altLang="en-US" sz="1200" b="1" dirty="0"/>
              <a:t>、</a:t>
            </a:r>
            <a:r>
              <a:rPr lang="en-US" altLang="zh-CN" sz="1200" b="1" dirty="0" err="1"/>
              <a:t>fread</a:t>
            </a:r>
            <a:r>
              <a:rPr lang="en-US" altLang="zh-CN" sz="1200" b="1" dirty="0"/>
              <a:t>()</a:t>
            </a:r>
            <a:r>
              <a:rPr lang="zh-CN" altLang="en-US" sz="1200" b="1" dirty="0"/>
              <a:t>、</a:t>
            </a:r>
            <a:r>
              <a:rPr lang="en-US" altLang="zh-CN" sz="1200" b="1" dirty="0" err="1"/>
              <a:t>fwrite</a:t>
            </a:r>
            <a:r>
              <a:rPr lang="en-US" altLang="zh-CN" sz="1200" b="1" dirty="0"/>
              <a:t>()</a:t>
            </a:r>
            <a:r>
              <a:rPr lang="zh-CN" altLang="en-US" sz="1200" b="1" dirty="0"/>
              <a:t>、</a:t>
            </a:r>
            <a:r>
              <a:rPr lang="en-US" altLang="zh-CN" sz="1200" b="1" dirty="0" err="1"/>
              <a:t>fclose</a:t>
            </a:r>
            <a:r>
              <a:rPr lang="en-US" altLang="zh-CN" sz="1200" b="1" dirty="0"/>
              <a:t>()</a:t>
            </a:r>
            <a:r>
              <a:rPr lang="zh-CN" altLang="en-US" sz="1200" b="1" dirty="0"/>
              <a:t>等函数；用户程序通过调用</a:t>
            </a:r>
            <a:r>
              <a:rPr lang="en-US" altLang="zh-CN" sz="1200" b="1" dirty="0"/>
              <a:t>I/O</a:t>
            </a:r>
            <a:r>
              <a:rPr lang="zh-CN" altLang="en-US" sz="1200" b="1" dirty="0"/>
              <a:t>库中的函数来访问设备，这些函数与操作系统无关，</a:t>
            </a:r>
            <a:r>
              <a:rPr lang="en-US" altLang="zh-CN" sz="1200" b="1" dirty="0"/>
              <a:t>I/O</a:t>
            </a:r>
            <a:r>
              <a:rPr lang="zh-CN" altLang="en-US" sz="1200" b="1" dirty="0"/>
              <a:t>库通常工作在用户态下。</a:t>
            </a:r>
            <a:endParaRPr lang="en-US" altLang="zh-CN" sz="1200" b="1" dirty="0"/>
          </a:p>
          <a:p>
            <a:pPr lvl="2" eaLnBrk="1" hangingPunct="1">
              <a:lnSpc>
                <a:spcPct val="150000"/>
              </a:lnSpc>
              <a:buFont typeface="+mj-ea"/>
              <a:buAutoNum type="circleNumDbPlain"/>
            </a:pPr>
            <a:endParaRPr lang="en-US" altLang="zh-CN" sz="200" b="1" dirty="0"/>
          </a:p>
          <a:p>
            <a:pPr marL="1257300" lvl="2" indent="-342900" eaLnBrk="1" hangingPunct="1">
              <a:lnSpc>
                <a:spcPct val="150000"/>
              </a:lnSpc>
              <a:buFont typeface="+mj-ea"/>
              <a:buAutoNum type="circleNumDbPlain"/>
            </a:pPr>
            <a:r>
              <a:rPr lang="zh-CN" altLang="en-US" sz="1600" b="1" dirty="0">
                <a:solidFill>
                  <a:srgbClr val="FF0000"/>
                </a:solidFill>
              </a:rPr>
              <a:t>与设备无关的操作系统调用库</a:t>
            </a:r>
            <a:r>
              <a:rPr lang="zh-CN" altLang="en-US" sz="1200" b="1" dirty="0"/>
              <a:t>：如</a:t>
            </a:r>
            <a:r>
              <a:rPr lang="en-US" altLang="zh-CN" sz="1200" b="1" dirty="0"/>
              <a:t>UNIX</a:t>
            </a:r>
            <a:r>
              <a:rPr lang="zh-CN" altLang="en-US" sz="1200" b="1" dirty="0"/>
              <a:t>操作系统中的</a:t>
            </a:r>
            <a:r>
              <a:rPr lang="en-US" altLang="zh-CN" sz="1200" b="1" dirty="0"/>
              <a:t>open()</a:t>
            </a:r>
            <a:r>
              <a:rPr lang="zh-CN" altLang="en-US" sz="1200" b="1" dirty="0"/>
              <a:t>、</a:t>
            </a:r>
            <a:r>
              <a:rPr lang="en-US" altLang="zh-CN" sz="1200" b="1" dirty="0"/>
              <a:t>read()</a:t>
            </a:r>
            <a:r>
              <a:rPr lang="zh-CN" altLang="en-US" sz="1200" b="1" dirty="0"/>
              <a:t>、</a:t>
            </a:r>
            <a:r>
              <a:rPr lang="en-US" altLang="zh-CN" sz="1200" b="1" dirty="0"/>
              <a:t>write()</a:t>
            </a:r>
            <a:r>
              <a:rPr lang="zh-CN" altLang="en-US" sz="1200" b="1" dirty="0"/>
              <a:t>、</a:t>
            </a:r>
            <a:r>
              <a:rPr lang="en-US" altLang="zh-CN" sz="1200" b="1" dirty="0"/>
              <a:t>seek()</a:t>
            </a:r>
            <a:r>
              <a:rPr lang="zh-CN" altLang="en-US" sz="1200" b="1" dirty="0"/>
              <a:t>、</a:t>
            </a:r>
            <a:r>
              <a:rPr lang="en-US" altLang="zh-CN" sz="1200" b="1" dirty="0" err="1"/>
              <a:t>ioctl</a:t>
            </a:r>
            <a:r>
              <a:rPr lang="en-US" altLang="zh-CN" sz="1200" b="1" dirty="0"/>
              <a:t>()</a:t>
            </a:r>
            <a:r>
              <a:rPr lang="zh-CN" altLang="en-US" sz="1200" b="1" dirty="0"/>
              <a:t>、</a:t>
            </a:r>
            <a:r>
              <a:rPr lang="en-US" altLang="zh-CN" sz="1200" b="1" dirty="0"/>
              <a:t>close()</a:t>
            </a:r>
            <a:r>
              <a:rPr lang="zh-CN" altLang="en-US" sz="1200" b="1" dirty="0"/>
              <a:t>等函数；这些函数与设备无关，屏蔽了设备的具体访问细节，向用户提供了统一的</a:t>
            </a:r>
            <a:r>
              <a:rPr lang="en-US" altLang="zh-CN" sz="1200" b="1" dirty="0"/>
              <a:t>I/O</a:t>
            </a:r>
            <a:r>
              <a:rPr lang="zh-CN" altLang="en-US" sz="1200" b="1" dirty="0"/>
              <a:t>调用接口；系统调用工作在内核态。</a:t>
            </a:r>
            <a:endParaRPr lang="en-US" altLang="zh-CN" sz="1200" b="1" dirty="0"/>
          </a:p>
          <a:p>
            <a:pPr lvl="2" eaLnBrk="1" hangingPunct="1">
              <a:lnSpc>
                <a:spcPct val="150000"/>
              </a:lnSpc>
              <a:buFont typeface="+mj-ea"/>
              <a:buAutoNum type="circleNumDbPlain"/>
            </a:pPr>
            <a:endParaRPr lang="en-US" altLang="zh-CN" sz="200" b="1" dirty="0"/>
          </a:p>
          <a:p>
            <a:pPr marL="1257300" lvl="2" indent="-342900" eaLnBrk="1" hangingPunct="1">
              <a:lnSpc>
                <a:spcPct val="150000"/>
              </a:lnSpc>
              <a:buFont typeface="+mj-ea"/>
              <a:buAutoNum type="circleNumDbPlain"/>
            </a:pPr>
            <a:r>
              <a:rPr lang="zh-CN" altLang="en-US" sz="1600" b="1" dirty="0">
                <a:solidFill>
                  <a:srgbClr val="FF0000"/>
                </a:solidFill>
              </a:rPr>
              <a:t>独立的设备驱动程序</a:t>
            </a:r>
            <a:r>
              <a:rPr lang="zh-CN" altLang="en-US" sz="1200" b="1" dirty="0"/>
              <a:t>：设备驱动程序通过具体的</a:t>
            </a:r>
            <a:r>
              <a:rPr lang="en-US" altLang="zh-CN" sz="1200" b="1" dirty="0"/>
              <a:t>I/O</a:t>
            </a:r>
            <a:r>
              <a:rPr lang="zh-CN" altLang="en-US" sz="1200" b="1" dirty="0"/>
              <a:t>指令或访存指令，访问</a:t>
            </a:r>
            <a:r>
              <a:rPr lang="en-US" altLang="zh-CN" sz="1200" b="1" dirty="0"/>
              <a:t>I/O</a:t>
            </a:r>
            <a:r>
              <a:rPr lang="zh-CN" altLang="en-US" sz="1200" b="1" dirty="0"/>
              <a:t>接口中的数据缓冲寄存器</a:t>
            </a:r>
            <a:r>
              <a:rPr lang="en-US" altLang="zh-CN" sz="1200" b="1" dirty="0"/>
              <a:t>DBR</a:t>
            </a:r>
            <a:r>
              <a:rPr lang="zh-CN" altLang="en-US" sz="1200" b="1" dirty="0"/>
              <a:t>、命令寄存器</a:t>
            </a:r>
            <a:r>
              <a:rPr lang="en-US" altLang="zh-CN" sz="1200" b="1" dirty="0"/>
              <a:t>DCR</a:t>
            </a:r>
            <a:r>
              <a:rPr lang="zh-CN" altLang="en-US" sz="1200" b="1" dirty="0"/>
              <a:t>、状态寄存器</a:t>
            </a:r>
            <a:r>
              <a:rPr lang="en-US" altLang="zh-CN" sz="1200" b="1" dirty="0"/>
              <a:t>DSR</a:t>
            </a:r>
            <a:r>
              <a:rPr lang="zh-CN" altLang="en-US" sz="1200" b="1" dirty="0"/>
              <a:t>，与具体设备进行数据和命令交互；设备驱动工作在内核态。</a:t>
            </a:r>
            <a:endParaRPr lang="en-US" altLang="zh-CN" sz="1400" b="1" dirty="0"/>
          </a:p>
          <a:p>
            <a:pPr lvl="1" eaLnBrk="1" hangingPunct="1"/>
            <a:endParaRPr lang="en-US" altLang="zh-CN" sz="1600" b="1" dirty="0"/>
          </a:p>
          <a:p>
            <a:pPr lvl="1" eaLnBrk="1" hangingPunct="1"/>
            <a:endParaRPr lang="en-US" altLang="zh-CN" sz="800" b="1" dirty="0"/>
          </a:p>
        </p:txBody>
      </p:sp>
      <p:grpSp>
        <p:nvGrpSpPr>
          <p:cNvPr id="11" name="组合 10">
            <a:extLst>
              <a:ext uri="{FF2B5EF4-FFF2-40B4-BE49-F238E27FC236}">
                <a16:creationId xmlns:a16="http://schemas.microsoft.com/office/drawing/2014/main" id="{D1A2DFFA-FF9A-242E-5745-6CA64E594D9F}"/>
              </a:ext>
            </a:extLst>
          </p:cNvPr>
          <p:cNvGrpSpPr/>
          <p:nvPr/>
        </p:nvGrpSpPr>
        <p:grpSpPr>
          <a:xfrm>
            <a:off x="3583290" y="4662644"/>
            <a:ext cx="2428870" cy="2121252"/>
            <a:chOff x="3059832" y="4620116"/>
            <a:chExt cx="2428870" cy="2121252"/>
          </a:xfrm>
        </p:grpSpPr>
        <p:sp>
          <p:nvSpPr>
            <p:cNvPr id="7" name="文本框 6">
              <a:extLst>
                <a:ext uri="{FF2B5EF4-FFF2-40B4-BE49-F238E27FC236}">
                  <a16:creationId xmlns:a16="http://schemas.microsoft.com/office/drawing/2014/main" id="{ACFE9716-45EC-3C88-2B92-3BD586D3B309}"/>
                </a:ext>
              </a:extLst>
            </p:cNvPr>
            <p:cNvSpPr txBox="1"/>
            <p:nvPr/>
          </p:nvSpPr>
          <p:spPr>
            <a:xfrm>
              <a:off x="3059832" y="6464369"/>
              <a:ext cx="2428870" cy="276999"/>
            </a:xfrm>
            <a:prstGeom prst="rect">
              <a:avLst/>
            </a:prstGeom>
            <a:noFill/>
          </p:spPr>
          <p:txBody>
            <a:bodyPr wrap="none" rtlCol="0">
              <a:spAutoFit/>
            </a:bodyPr>
            <a:lstStyle/>
            <a:p>
              <a:r>
                <a:rPr lang="zh-CN" altLang="en-US" sz="1200" b="1" dirty="0"/>
                <a:t>图</a:t>
              </a:r>
              <a:r>
                <a:rPr lang="en-US" altLang="zh-CN" sz="1200" b="1" dirty="0"/>
                <a:t>9.4    </a:t>
              </a:r>
              <a:r>
                <a:rPr lang="zh-CN" altLang="en-US" sz="1200" b="1" dirty="0"/>
                <a:t>操作系统中的</a:t>
              </a:r>
              <a:r>
                <a:rPr lang="en-US" altLang="zh-CN" sz="1200" b="1" dirty="0"/>
                <a:t>I/O</a:t>
              </a:r>
              <a:r>
                <a:rPr lang="zh-CN" altLang="en-US" sz="1200" b="1" dirty="0"/>
                <a:t>软件层次</a:t>
              </a:r>
            </a:p>
          </p:txBody>
        </p:sp>
        <p:pic>
          <p:nvPicPr>
            <p:cNvPr id="5" name="图片 4">
              <a:extLst>
                <a:ext uri="{FF2B5EF4-FFF2-40B4-BE49-F238E27FC236}">
                  <a16:creationId xmlns:a16="http://schemas.microsoft.com/office/drawing/2014/main" id="{33EFC676-4AF0-E13F-B85B-96AA167473A0}"/>
                </a:ext>
              </a:extLst>
            </p:cNvPr>
            <p:cNvPicPr>
              <a:picLocks noChangeAspect="1"/>
            </p:cNvPicPr>
            <p:nvPr/>
          </p:nvPicPr>
          <p:blipFill>
            <a:blip r:embed="rId2"/>
            <a:stretch>
              <a:fillRect/>
            </a:stretch>
          </p:blipFill>
          <p:spPr>
            <a:xfrm>
              <a:off x="3144536" y="4620116"/>
              <a:ext cx="2219552" cy="1727100"/>
            </a:xfrm>
            <a:prstGeom prst="rect">
              <a:avLst/>
            </a:prstGeom>
          </p:spPr>
        </p:pic>
      </p:grpSp>
    </p:spTree>
    <p:extLst>
      <p:ext uri="{BB962C8B-B14F-4D97-AF65-F5344CB8AC3E}">
        <p14:creationId xmlns:p14="http://schemas.microsoft.com/office/powerpoint/2010/main" val="16775913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70193</TotalTime>
  <Words>12378</Words>
  <Application>Microsoft Office PowerPoint</Application>
  <PresentationFormat>全屏显示(4:3)</PresentationFormat>
  <Paragraphs>1363</Paragraphs>
  <Slides>72</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72</vt:i4>
      </vt:variant>
    </vt:vector>
  </HeadingPairs>
  <TitlesOfParts>
    <vt:vector size="78" baseType="lpstr">
      <vt:lpstr>Avenir</vt:lpstr>
      <vt:lpstr>等线</vt:lpstr>
      <vt:lpstr>黑体</vt:lpstr>
      <vt:lpstr>Arial</vt:lpstr>
      <vt:lpstr>Calibri</vt:lpstr>
      <vt:lpstr>Office 主题</vt:lpstr>
      <vt:lpstr>《计算机组成原理》 （第九讲）</vt:lpstr>
      <vt:lpstr>目录</vt:lpstr>
      <vt:lpstr>第9章    输入输出系统</vt:lpstr>
      <vt:lpstr>9.1  输入输出设备与特性</vt:lpstr>
      <vt:lpstr>9.2  I/O接口</vt:lpstr>
      <vt:lpstr>PowerPoint 演示文稿</vt:lpstr>
      <vt:lpstr>PowerPoint 演示文稿</vt:lpstr>
      <vt:lpstr>PowerPoint 演示文稿</vt:lpstr>
      <vt:lpstr>PowerPoint 演示文稿</vt:lpstr>
      <vt:lpstr>PowerPoint 演示文稿</vt:lpstr>
      <vt:lpstr>9.3  数据传输控制方式</vt:lpstr>
      <vt:lpstr>PowerPoint 演示文稿</vt:lpstr>
      <vt:lpstr>9.4  程序控制方式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9.5  程序中断控制方式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9.6  DMA方式</vt:lpstr>
      <vt:lpstr>PowerPoint 演示文稿</vt:lpstr>
      <vt:lpstr>PowerPoint 演示文稿</vt:lpstr>
      <vt:lpstr>PowerPoint 演示文稿</vt:lpstr>
      <vt:lpstr>PowerPoint 演示文稿</vt:lpstr>
      <vt:lpstr>PowerPoint 演示文稿</vt:lpstr>
      <vt:lpstr>PowerPoint 演示文稿</vt:lpstr>
      <vt:lpstr>9.7  通道方式</vt:lpstr>
      <vt:lpstr>PowerPoint 演示文稿</vt:lpstr>
      <vt:lpstr>PowerPoint 演示文稿</vt:lpstr>
      <vt:lpstr>PowerPoint 演示文稿</vt:lpstr>
      <vt:lpstr>PowerPoint 演示文稿</vt:lpstr>
      <vt:lpstr>PowerPoint 演示文稿</vt:lpstr>
      <vt:lpstr>9.8  常见I/O设备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lpstr>PowerPoint 演示文稿</vt:lpstr>
      <vt:lpstr>PowerPoint 演示文稿</vt:lpstr>
      <vt:lpstr>PowerPoint 演示文稿</vt:lpstr>
      <vt:lpstr>习题（P368-371）</vt:lpstr>
      <vt:lpstr>实践训练（实验6）</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Zeng Wenhua</cp:lastModifiedBy>
  <cp:revision>585</cp:revision>
  <dcterms:created xsi:type="dcterms:W3CDTF">2018-06-12T02:23:51Z</dcterms:created>
  <dcterms:modified xsi:type="dcterms:W3CDTF">2022-05-29T13:48:54Z</dcterms:modified>
</cp:coreProperties>
</file>